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slides/slide58.xml" ContentType="application/vnd.openxmlformats-officedocument.presentationml.slide+xml"/>
  <Override PartName="/ppt/slides/slide76.xml" ContentType="application/vnd.openxmlformats-officedocument.presentationml.slide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s/slide54.xml" ContentType="application/vnd.openxmlformats-officedocument.presentationml.slide+xml"/>
  <Override PartName="/ppt/slides/slide65.xml" ContentType="application/vnd.openxmlformats-officedocument.presentationml.slide+xml"/>
  <Override PartName="/ppt/slides/slide83.xml" ContentType="application/vnd.openxmlformats-officedocument.presentationml.slide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25.xml" ContentType="application/vnd.openxmlformats-officedocument.presentationml.slide+xml"/>
  <Override PartName="/ppt/slides/slide43.xml" ContentType="application/vnd.openxmlformats-officedocument.presentationml.slide+xml"/>
  <Override PartName="/ppt/slides/slide7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xml" ContentType="application/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slides/slide50.xml" ContentType="application/vnd.openxmlformats-officedocument.presentationml.slide+xml"/>
  <Override PartName="/ppt/slides/slide61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notesSlides/notesSlide16.xml" ContentType="application/vnd.openxmlformats-officedocument.presentationml.notesSlide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notesSlides/notesSlide12.xml" ContentType="application/vnd.openxmlformats-officedocument.presentationml.notesSlide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notesSlides/notesSlide7.xml" ContentType="application/vnd.openxmlformats-officedocument.presentationml.notesSlide+xml"/>
  <Override PartName="/ppt/slides/slide9.xml" ContentType="application/vnd.openxmlformats-officedocument.presentationml.slide+xml"/>
  <Override PartName="/ppt/slides/slide59.xml" ContentType="application/vnd.openxmlformats-officedocument.presentationml.slide+xml"/>
  <Override PartName="/ppt/slides/slide77.xml" ContentType="application/vnd.openxmlformats-officedocument.presentationml.slide+xml"/>
  <Override PartName="/ppt/viewProps.xml" ContentType="application/vnd.openxmlformats-officedocument.presentationml.viewProp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s/slide57.xml" ContentType="application/vnd.openxmlformats-officedocument.presentationml.slide+xml"/>
  <Override PartName="/ppt/slides/slide66.xml" ContentType="application/vnd.openxmlformats-officedocument.presentationml.slide+xml"/>
  <Override PartName="/ppt/slides/slide75.xml" ContentType="application/vnd.openxmlformats-officedocument.presentationml.slide+xml"/>
  <Override PartName="/ppt/slides/slide86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Default Extension="bin" ContentType="application/vnd.openxmlformats-officedocument.oleObject"/>
  <Override PartName="/ppt/notesSlides/notesSlide3.xml" ContentType="application/vnd.openxmlformats-officedocument.presentationml.notesSlide+xml"/>
  <Override PartName="/ppt/diagrams/colors2.xml" ContentType="application/vnd.openxmlformats-officedocument.drawingml.diagramColors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slides/slide64.xml" ContentType="application/vnd.openxmlformats-officedocument.presentationml.slide+xml"/>
  <Override PartName="/ppt/slides/slide73.xml" ContentType="application/vnd.openxmlformats-officedocument.presentationml.slide+xml"/>
  <Override PartName="/ppt/slides/slide84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s/slide62.xml" ContentType="application/vnd.openxmlformats-officedocument.presentationml.slide+xml"/>
  <Override PartName="/ppt/slides/slide71.xml" ContentType="application/vnd.openxmlformats-officedocument.presentationml.slide+xml"/>
  <Override PartName="/ppt/slides/slide80.xml" ContentType="application/vnd.openxmlformats-officedocument.presentationml.slide+xml"/>
  <Override PartName="/ppt/slides/slide82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Override PartName="/ppt/notesSlides/notesSlide1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2.xml" ContentType="application/vnd.openxmlformats-officedocument.presentationml.slideLayout+xml"/>
  <Override PartName="/ppt/notesSlides/notesSlide13.xml" ContentType="application/vnd.openxmlformats-officedocument.presentationml.notesSlide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diagrams/layout2.xml" ContentType="application/vnd.openxmlformats-officedocument.drawingml.diagramLayout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slides/slide69.xml" ContentType="application/vnd.openxmlformats-officedocument.presentationml.slide+xml"/>
  <Override PartName="/ppt/slides/slide78.xml" ContentType="application/vnd.openxmlformats-officedocument.presentationml.slide+xml"/>
  <Override PartName="/ppt/slides/slide87.xml" ContentType="application/vnd.openxmlformats-officedocument.presentationml.slide+xml"/>
  <Override PartName="/ppt/handoutMasters/handoutMaster1.xml" ContentType="application/vnd.openxmlformats-officedocument.presentationml.handoutMaster+xml"/>
  <Override PartName="/ppt/notesSlides/notesSlide4.xml" ContentType="application/vnd.openxmlformats-officedocument.presentationml.notesSlide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s/slide56.xml" ContentType="application/vnd.openxmlformats-officedocument.presentationml.slide+xml"/>
  <Override PartName="/ppt/slides/slide67.xml" ContentType="application/vnd.openxmlformats-officedocument.presentationml.slide+xml"/>
  <Override PartName="/ppt/slides/slide85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s/slide74.xml" ContentType="application/vnd.openxmlformats-officedocument.presentationml.slid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s/slide52.xml" ContentType="application/vnd.openxmlformats-officedocument.presentationml.slide+xml"/>
  <Override PartName="/ppt/slides/slide63.xml" ContentType="application/vnd.openxmlformats-officedocument.presentationml.slide+xml"/>
  <Override PartName="/ppt/slides/slide81.xml" ContentType="application/vnd.openxmlformats-officedocument.presentationml.slide+xml"/>
  <Default Extension="rels" ContentType="application/vnd.openxmlformats-package.relationships+xml"/>
  <Override PartName="/ppt/slides/slide23.xml" ContentType="application/vnd.openxmlformats-officedocument.presentationml.slide+xml"/>
  <Override PartName="/ppt/slides/slide41.xml" ContentType="application/vnd.openxmlformats-officedocument.presentationml.slide+xml"/>
  <Override PartName="/ppt/slides/slide70.xml" ContentType="application/vnd.openxmlformats-officedocument.presentationml.slide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9.xml" ContentType="application/vnd.openxmlformats-officedocument.presentationml.notesSlide+xml"/>
  <Override PartName="/ppt/slides/slide79.xml" ContentType="application/vnd.openxmlformats-officedocument.presentationml.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68.xml" ContentType="application/vnd.openxmlformats-officedocument.presentationml.slide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66" r:id="rId1"/>
  </p:sldMasterIdLst>
  <p:notesMasterIdLst>
    <p:notesMasterId r:id="rId89"/>
  </p:notesMasterIdLst>
  <p:handoutMasterIdLst>
    <p:handoutMasterId r:id="rId90"/>
  </p:handoutMasterIdLst>
  <p:sldIdLst>
    <p:sldId id="562" r:id="rId2"/>
    <p:sldId id="290" r:id="rId3"/>
    <p:sldId id="565" r:id="rId4"/>
    <p:sldId id="291" r:id="rId5"/>
    <p:sldId id="292" r:id="rId6"/>
    <p:sldId id="293" r:id="rId7"/>
    <p:sldId id="528" r:id="rId8"/>
    <p:sldId id="370" r:id="rId9"/>
    <p:sldId id="294" r:id="rId10"/>
    <p:sldId id="371" r:id="rId11"/>
    <p:sldId id="295" r:id="rId12"/>
    <p:sldId id="529" r:id="rId13"/>
    <p:sldId id="296" r:id="rId14"/>
    <p:sldId id="297" r:id="rId15"/>
    <p:sldId id="564" r:id="rId16"/>
    <p:sldId id="372" r:id="rId17"/>
    <p:sldId id="454" r:id="rId18"/>
    <p:sldId id="455" r:id="rId19"/>
    <p:sldId id="456" r:id="rId20"/>
    <p:sldId id="567" r:id="rId21"/>
    <p:sldId id="568" r:id="rId22"/>
    <p:sldId id="569" r:id="rId23"/>
    <p:sldId id="532" r:id="rId24"/>
    <p:sldId id="466" r:id="rId25"/>
    <p:sldId id="467" r:id="rId26"/>
    <p:sldId id="468" r:id="rId27"/>
    <p:sldId id="469" r:id="rId28"/>
    <p:sldId id="470" r:id="rId29"/>
    <p:sldId id="471" r:id="rId30"/>
    <p:sldId id="472" r:id="rId31"/>
    <p:sldId id="473" r:id="rId32"/>
    <p:sldId id="483" r:id="rId33"/>
    <p:sldId id="474" r:id="rId34"/>
    <p:sldId id="475" r:id="rId35"/>
    <p:sldId id="476" r:id="rId36"/>
    <p:sldId id="478" r:id="rId37"/>
    <p:sldId id="479" r:id="rId38"/>
    <p:sldId id="480" r:id="rId39"/>
    <p:sldId id="482" r:id="rId40"/>
    <p:sldId id="310" r:id="rId41"/>
    <p:sldId id="311" r:id="rId42"/>
    <p:sldId id="312" r:id="rId43"/>
    <p:sldId id="313" r:id="rId44"/>
    <p:sldId id="314" r:id="rId45"/>
    <p:sldId id="412" r:id="rId46"/>
    <p:sldId id="433" r:id="rId47"/>
    <p:sldId id="434" r:id="rId48"/>
    <p:sldId id="436" r:id="rId49"/>
    <p:sldId id="437" r:id="rId50"/>
    <p:sldId id="438" r:id="rId51"/>
    <p:sldId id="439" r:id="rId52"/>
    <p:sldId id="440" r:id="rId53"/>
    <p:sldId id="519" r:id="rId54"/>
    <p:sldId id="520" r:id="rId55"/>
    <p:sldId id="490" r:id="rId56"/>
    <p:sldId id="443" r:id="rId57"/>
    <p:sldId id="444" r:id="rId58"/>
    <p:sldId id="445" r:id="rId59"/>
    <p:sldId id="446" r:id="rId60"/>
    <p:sldId id="447" r:id="rId61"/>
    <p:sldId id="544" r:id="rId62"/>
    <p:sldId id="545" r:id="rId63"/>
    <p:sldId id="561" r:id="rId64"/>
    <p:sldId id="539" r:id="rId65"/>
    <p:sldId id="540" r:id="rId66"/>
    <p:sldId id="535" r:id="rId67"/>
    <p:sldId id="536" r:id="rId68"/>
    <p:sldId id="542" r:id="rId69"/>
    <p:sldId id="538" r:id="rId70"/>
    <p:sldId id="557" r:id="rId71"/>
    <p:sldId id="558" r:id="rId72"/>
    <p:sldId id="559" r:id="rId73"/>
    <p:sldId id="560" r:id="rId74"/>
    <p:sldId id="543" r:id="rId75"/>
    <p:sldId id="533" r:id="rId76"/>
    <p:sldId id="534" r:id="rId77"/>
    <p:sldId id="566" r:id="rId78"/>
    <p:sldId id="341" r:id="rId79"/>
    <p:sldId id="343" r:id="rId80"/>
    <p:sldId id="342" r:id="rId81"/>
    <p:sldId id="345" r:id="rId82"/>
    <p:sldId id="344" r:id="rId83"/>
    <p:sldId id="346" r:id="rId84"/>
    <p:sldId id="398" r:id="rId85"/>
    <p:sldId id="418" r:id="rId86"/>
    <p:sldId id="419" r:id="rId87"/>
    <p:sldId id="400" r:id="rId88"/>
  </p:sldIdLst>
  <p:sldSz cx="9144000" cy="6858000" type="letter"/>
  <p:notesSz cx="6650038" cy="9783763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000" kern="1200">
        <a:solidFill>
          <a:srgbClr val="FFFFFF"/>
        </a:solidFill>
        <a:latin typeface="Helvetica" pitchFamily="34" charset="0"/>
        <a:ea typeface="ヒラギノ角ゴ Pro W3" pitchFamily="1" charset="-128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000" kern="1200">
        <a:solidFill>
          <a:srgbClr val="FFFFFF"/>
        </a:solidFill>
        <a:latin typeface="Helvetica" pitchFamily="34" charset="0"/>
        <a:ea typeface="ヒラギノ角ゴ Pro W3" pitchFamily="1" charset="-128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000" kern="1200">
        <a:solidFill>
          <a:srgbClr val="FFFFFF"/>
        </a:solidFill>
        <a:latin typeface="Helvetica" pitchFamily="34" charset="0"/>
        <a:ea typeface="ヒラギノ角ゴ Pro W3" pitchFamily="1" charset="-128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000" kern="1200">
        <a:solidFill>
          <a:srgbClr val="FFFFFF"/>
        </a:solidFill>
        <a:latin typeface="Helvetica" pitchFamily="34" charset="0"/>
        <a:ea typeface="ヒラギノ角ゴ Pro W3" pitchFamily="1" charset="-128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000" kern="1200">
        <a:solidFill>
          <a:srgbClr val="FFFFFF"/>
        </a:solidFill>
        <a:latin typeface="Helvetica" pitchFamily="34" charset="0"/>
        <a:ea typeface="ヒラギノ角ゴ Pro W3" pitchFamily="1" charset="-128"/>
        <a:cs typeface="+mn-cs"/>
      </a:defRPr>
    </a:lvl5pPr>
    <a:lvl6pPr marL="2286000" algn="l" defTabSz="914400" rtl="0" eaLnBrk="1" latinLnBrk="0" hangingPunct="1">
      <a:defRPr sz="2000" kern="1200">
        <a:solidFill>
          <a:srgbClr val="FFFFFF"/>
        </a:solidFill>
        <a:latin typeface="Helvetica" pitchFamily="34" charset="0"/>
        <a:ea typeface="ヒラギノ角ゴ Pro W3" pitchFamily="1" charset="-128"/>
        <a:cs typeface="+mn-cs"/>
      </a:defRPr>
    </a:lvl6pPr>
    <a:lvl7pPr marL="2743200" algn="l" defTabSz="914400" rtl="0" eaLnBrk="1" latinLnBrk="0" hangingPunct="1">
      <a:defRPr sz="2000" kern="1200">
        <a:solidFill>
          <a:srgbClr val="FFFFFF"/>
        </a:solidFill>
        <a:latin typeface="Helvetica" pitchFamily="34" charset="0"/>
        <a:ea typeface="ヒラギノ角ゴ Pro W3" pitchFamily="1" charset="-128"/>
        <a:cs typeface="+mn-cs"/>
      </a:defRPr>
    </a:lvl7pPr>
    <a:lvl8pPr marL="3200400" algn="l" defTabSz="914400" rtl="0" eaLnBrk="1" latinLnBrk="0" hangingPunct="1">
      <a:defRPr sz="2000" kern="1200">
        <a:solidFill>
          <a:srgbClr val="FFFFFF"/>
        </a:solidFill>
        <a:latin typeface="Helvetica" pitchFamily="34" charset="0"/>
        <a:ea typeface="ヒラギノ角ゴ Pro W3" pitchFamily="1" charset="-128"/>
        <a:cs typeface="+mn-cs"/>
      </a:defRPr>
    </a:lvl8pPr>
    <a:lvl9pPr marL="3657600" algn="l" defTabSz="914400" rtl="0" eaLnBrk="1" latinLnBrk="0" hangingPunct="1">
      <a:defRPr sz="2000" kern="1200">
        <a:solidFill>
          <a:srgbClr val="FFFFFF"/>
        </a:solidFill>
        <a:latin typeface="Helvetica" pitchFamily="34" charset="0"/>
        <a:ea typeface="ヒラギノ角ゴ Pro W3" pitchFamily="1" charset="-128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chemeClr val="tx1"/>
    </p:penClr>
  </p:showPr>
  <p:clrMru>
    <a:srgbClr val="FF7D7D"/>
    <a:srgbClr val="C00000"/>
    <a:srgbClr val="FFFFFF"/>
    <a:srgbClr val="777777"/>
    <a:srgbClr val="00279F"/>
    <a:srgbClr val="063DE8"/>
    <a:srgbClr val="618FFD"/>
    <a:srgbClr val="E06666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824" autoAdjust="0"/>
    <p:restoredTop sz="94693" autoAdjust="0"/>
  </p:normalViewPr>
  <p:slideViewPr>
    <p:cSldViewPr>
      <p:cViewPr varScale="1">
        <p:scale>
          <a:sx n="100" d="100"/>
          <a:sy n="100" d="100"/>
        </p:scale>
        <p:origin x="-204" y="-96"/>
      </p:cViewPr>
      <p:guideLst>
        <p:guide orient="horz" pos="624"/>
        <p:guide pos="192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3456"/>
    </p:cViewPr>
  </p:sorterViewPr>
  <p:notesViewPr>
    <p:cSldViewPr>
      <p:cViewPr varScale="1">
        <p:scale>
          <a:sx n="54" d="100"/>
          <a:sy n="54" d="100"/>
        </p:scale>
        <p:origin x="-1896" y="-84"/>
      </p:cViewPr>
      <p:guideLst>
        <p:guide orient="horz" pos="3081"/>
        <p:guide pos="2095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slide" Target="slides/slide75.xml"/><Relationship Id="rId84" Type="http://schemas.openxmlformats.org/officeDocument/2006/relationships/slide" Target="slides/slide83.xml"/><Relationship Id="rId89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87" Type="http://schemas.openxmlformats.org/officeDocument/2006/relationships/slide" Target="slides/slide86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90" Type="http://schemas.openxmlformats.org/officeDocument/2006/relationships/handoutMaster" Target="handoutMasters/handoutMaster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93" Type="http://schemas.openxmlformats.org/officeDocument/2006/relationships/theme" Target="theme/theme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9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6_5">
  <dgm:title val=""/>
  <dgm:desc val=""/>
  <dgm:catLst>
    <dgm:cat type="accent6" pri="11500"/>
  </dgm:catLst>
  <dgm:styleLbl name="node0">
    <dgm:fillClrLst meth="cycle">
      <a:schemeClr val="accent6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6">
        <a:alpha val="90000"/>
      </a:schemeClr>
      <a:schemeClr val="accent6">
        <a:alpha val="5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/>
    <dgm:txEffectClrLst/>
  </dgm:styleLbl>
  <dgm:styleLbl name="node1">
    <dgm:fillClrLst>
      <a:schemeClr val="accent6">
        <a:alpha val="9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>
      <a:schemeClr val="accent6">
        <a:shade val="90000"/>
      </a:schemeClr>
      <a:schemeClr val="accent6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6">
        <a:shade val="80000"/>
        <a:alpha val="50000"/>
      </a:schemeClr>
      <a:schemeClr val="accent6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6">
        <a:tint val="50000"/>
        <a:alpha val="90000"/>
      </a:schemeClr>
      <a:schemeClr val="accent6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6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6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6">
        <a:shade val="90000"/>
      </a:schemeClr>
      <a:schemeClr val="accent6">
        <a:tint val="50000"/>
      </a:schemeClr>
    </dgm:fillClrLst>
    <dgm:linClrLst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fgSibTrans2D1">
    <dgm:fillClrLst>
      <a:schemeClr val="accent6">
        <a:shade val="90000"/>
      </a:schemeClr>
      <a:schemeClr val="accent6">
        <a:tint val="50000"/>
      </a:schemeClr>
    </dgm:fillClrLst>
    <dgm:linClrLst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bgSibTrans2D1">
    <dgm:fillClrLst>
      <a:schemeClr val="accent6">
        <a:shade val="90000"/>
      </a:schemeClr>
      <a:schemeClr val="accent6">
        <a:tint val="50000"/>
      </a:schemeClr>
    </dgm:fillClrLst>
    <dgm:linClrLst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sibTrans1D1">
    <dgm:fillClrLst>
      <a:schemeClr val="accent6">
        <a:shade val="90000"/>
      </a:schemeClr>
      <a:schemeClr val="accent6">
        <a:tint val="50000"/>
      </a:schemeClr>
    </dgm:fillClrLst>
    <dgm:linClrLst>
      <a:schemeClr val="accent6">
        <a:shade val="90000"/>
      </a:schemeClr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6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shade val="80000"/>
      </a:schemeClr>
    </dgm:fillClrLst>
    <dgm:linClrLst meth="repeat">
      <a:schemeClr val="accent6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6">
        <a:shade val="8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6">
        <a:alpha val="90000"/>
        <a:tint val="40000"/>
      </a:schemeClr>
      <a:schemeClr val="accent6">
        <a:alpha val="5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6_5">
  <dgm:title val=""/>
  <dgm:desc val=""/>
  <dgm:catLst>
    <dgm:cat type="accent6" pri="11500"/>
  </dgm:catLst>
  <dgm:styleLbl name="node0">
    <dgm:fillClrLst meth="cycle">
      <a:schemeClr val="accent6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6">
        <a:alpha val="90000"/>
      </a:schemeClr>
      <a:schemeClr val="accent6">
        <a:alpha val="5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/>
    <dgm:txEffectClrLst/>
  </dgm:styleLbl>
  <dgm:styleLbl name="node1">
    <dgm:fillClrLst>
      <a:schemeClr val="accent6">
        <a:alpha val="9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>
      <a:schemeClr val="accent6">
        <a:shade val="90000"/>
      </a:schemeClr>
      <a:schemeClr val="accent6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6">
        <a:shade val="80000"/>
        <a:alpha val="50000"/>
      </a:schemeClr>
      <a:schemeClr val="accent6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6">
        <a:tint val="50000"/>
        <a:alpha val="90000"/>
      </a:schemeClr>
      <a:schemeClr val="accent6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6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6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6">
        <a:shade val="90000"/>
      </a:schemeClr>
      <a:schemeClr val="accent6">
        <a:tint val="50000"/>
      </a:schemeClr>
    </dgm:fillClrLst>
    <dgm:linClrLst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fgSibTrans2D1">
    <dgm:fillClrLst>
      <a:schemeClr val="accent6">
        <a:shade val="90000"/>
      </a:schemeClr>
      <a:schemeClr val="accent6">
        <a:tint val="50000"/>
      </a:schemeClr>
    </dgm:fillClrLst>
    <dgm:linClrLst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bgSibTrans2D1">
    <dgm:fillClrLst>
      <a:schemeClr val="accent6">
        <a:shade val="90000"/>
      </a:schemeClr>
      <a:schemeClr val="accent6">
        <a:tint val="50000"/>
      </a:schemeClr>
    </dgm:fillClrLst>
    <dgm:linClrLst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sibTrans1D1">
    <dgm:fillClrLst>
      <a:schemeClr val="accent6">
        <a:shade val="90000"/>
      </a:schemeClr>
      <a:schemeClr val="accent6">
        <a:tint val="50000"/>
      </a:schemeClr>
    </dgm:fillClrLst>
    <dgm:linClrLst>
      <a:schemeClr val="accent6">
        <a:shade val="90000"/>
      </a:schemeClr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6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shade val="80000"/>
      </a:schemeClr>
    </dgm:fillClrLst>
    <dgm:linClrLst meth="repeat">
      <a:schemeClr val="accent6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6">
        <a:shade val="8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6">
        <a:alpha val="90000"/>
        <a:tint val="40000"/>
      </a:schemeClr>
      <a:schemeClr val="accent6">
        <a:alpha val="5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2C215A2-2065-4227-9F89-E0D8238A1843}" type="doc">
      <dgm:prSet loTypeId="urn:microsoft.com/office/officeart/2005/8/layout/vList2" loCatId="list" qsTypeId="urn:microsoft.com/office/officeart/2005/8/quickstyle/simple1" qsCatId="simple" csTypeId="urn:microsoft.com/office/officeart/2005/8/colors/accent6_5" csCatId="accent6" phldr="1"/>
      <dgm:spPr/>
      <dgm:t>
        <a:bodyPr/>
        <a:lstStyle/>
        <a:p>
          <a:endParaRPr lang="de-DE"/>
        </a:p>
      </dgm:t>
    </dgm:pt>
    <dgm:pt modelId="{F36CAE37-1747-41C1-8237-5288695716FA}">
      <dgm:prSet phldrT="[Text]"/>
      <dgm:spPr/>
      <dgm:t>
        <a:bodyPr/>
        <a:lstStyle/>
        <a:p>
          <a:r>
            <a:rPr lang="de-DE" dirty="0" smtClean="0"/>
            <a:t> </a:t>
          </a:r>
          <a:endParaRPr lang="de-DE" dirty="0"/>
        </a:p>
      </dgm:t>
    </dgm:pt>
    <dgm:pt modelId="{2EE498F8-FFAD-426A-A683-0D32AE02B409}" type="parTrans" cxnId="{05EB3FC9-FFF0-4AE7-A7FA-9A56481DD48B}">
      <dgm:prSet/>
      <dgm:spPr/>
      <dgm:t>
        <a:bodyPr/>
        <a:lstStyle/>
        <a:p>
          <a:endParaRPr lang="de-DE"/>
        </a:p>
      </dgm:t>
    </dgm:pt>
    <dgm:pt modelId="{138AFBF5-ADBC-4513-A1ED-519654D2CDBC}" type="sibTrans" cxnId="{05EB3FC9-FFF0-4AE7-A7FA-9A56481DD48B}">
      <dgm:prSet/>
      <dgm:spPr/>
      <dgm:t>
        <a:bodyPr/>
        <a:lstStyle/>
        <a:p>
          <a:endParaRPr lang="de-DE"/>
        </a:p>
      </dgm:t>
    </dgm:pt>
    <dgm:pt modelId="{907254CA-62D0-4D66-9C1D-4F821B9A2E2A}" type="pres">
      <dgm:prSet presAssocID="{52C215A2-2065-4227-9F89-E0D8238A1843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de-DE"/>
        </a:p>
      </dgm:t>
    </dgm:pt>
    <dgm:pt modelId="{1C22820F-4DB1-4F67-8DB8-FDA6966DA43C}" type="pres">
      <dgm:prSet presAssocID="{F36CAE37-1747-41C1-8237-5288695716FA}" presName="parentText" presStyleLbl="node1" presStyleIdx="0" presStyleCnt="1" custScaleY="173921" custLinFactNeighborX="7189" custLinFactNeighborY="-203">
        <dgm:presLayoutVars>
          <dgm:chMax val="0"/>
          <dgm:bulletEnabled val="1"/>
        </dgm:presLayoutVars>
      </dgm:prSet>
      <dgm:spPr/>
      <dgm:t>
        <a:bodyPr/>
        <a:lstStyle/>
        <a:p>
          <a:endParaRPr lang="de-DE"/>
        </a:p>
      </dgm:t>
    </dgm:pt>
  </dgm:ptLst>
  <dgm:cxnLst>
    <dgm:cxn modelId="{79FD44BA-EAB6-40C4-93AF-DC75A0C8A88C}" type="presOf" srcId="{F36CAE37-1747-41C1-8237-5288695716FA}" destId="{1C22820F-4DB1-4F67-8DB8-FDA6966DA43C}" srcOrd="0" destOrd="0" presId="urn:microsoft.com/office/officeart/2005/8/layout/vList2"/>
    <dgm:cxn modelId="{A74CAB5B-24FF-4454-8D6A-B0C0702E3E74}" type="presOf" srcId="{52C215A2-2065-4227-9F89-E0D8238A1843}" destId="{907254CA-62D0-4D66-9C1D-4F821B9A2E2A}" srcOrd="0" destOrd="0" presId="urn:microsoft.com/office/officeart/2005/8/layout/vList2"/>
    <dgm:cxn modelId="{05EB3FC9-FFF0-4AE7-A7FA-9A56481DD48B}" srcId="{52C215A2-2065-4227-9F89-E0D8238A1843}" destId="{F36CAE37-1747-41C1-8237-5288695716FA}" srcOrd="0" destOrd="0" parTransId="{2EE498F8-FFAD-426A-A683-0D32AE02B409}" sibTransId="{138AFBF5-ADBC-4513-A1ED-519654D2CDBC}"/>
    <dgm:cxn modelId="{3A4AF16E-3FDC-47D2-9960-B9BB58FB74EF}" type="presParOf" srcId="{907254CA-62D0-4D66-9C1D-4F821B9A2E2A}" destId="{1C22820F-4DB1-4F67-8DB8-FDA6966DA43C}" srcOrd="0" destOrd="0" presId="urn:microsoft.com/office/officeart/2005/8/layout/vList2"/>
  </dgm:cxnLst>
  <dgm:bg/>
  <dgm:whole/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52C215A2-2065-4227-9F89-E0D8238A1843}" type="doc">
      <dgm:prSet loTypeId="urn:microsoft.com/office/officeart/2005/8/layout/vList2" loCatId="list" qsTypeId="urn:microsoft.com/office/officeart/2005/8/quickstyle/simple1" qsCatId="simple" csTypeId="urn:microsoft.com/office/officeart/2005/8/colors/accent6_5" csCatId="accent6" phldr="1"/>
      <dgm:spPr/>
      <dgm:t>
        <a:bodyPr/>
        <a:lstStyle/>
        <a:p>
          <a:endParaRPr lang="de-DE"/>
        </a:p>
      </dgm:t>
    </dgm:pt>
    <dgm:pt modelId="{F36CAE37-1747-41C1-8237-5288695716FA}">
      <dgm:prSet phldrT="[Text]"/>
      <dgm:spPr/>
      <dgm:t>
        <a:bodyPr/>
        <a:lstStyle/>
        <a:p>
          <a:r>
            <a:rPr lang="de-DE" dirty="0" smtClean="0"/>
            <a:t> </a:t>
          </a:r>
          <a:endParaRPr lang="de-DE" dirty="0"/>
        </a:p>
      </dgm:t>
    </dgm:pt>
    <dgm:pt modelId="{2EE498F8-FFAD-426A-A683-0D32AE02B409}" type="parTrans" cxnId="{05EB3FC9-FFF0-4AE7-A7FA-9A56481DD48B}">
      <dgm:prSet/>
      <dgm:spPr/>
      <dgm:t>
        <a:bodyPr/>
        <a:lstStyle/>
        <a:p>
          <a:endParaRPr lang="de-DE"/>
        </a:p>
      </dgm:t>
    </dgm:pt>
    <dgm:pt modelId="{138AFBF5-ADBC-4513-A1ED-519654D2CDBC}" type="sibTrans" cxnId="{05EB3FC9-FFF0-4AE7-A7FA-9A56481DD48B}">
      <dgm:prSet/>
      <dgm:spPr/>
      <dgm:t>
        <a:bodyPr/>
        <a:lstStyle/>
        <a:p>
          <a:endParaRPr lang="de-DE"/>
        </a:p>
      </dgm:t>
    </dgm:pt>
    <dgm:pt modelId="{907254CA-62D0-4D66-9C1D-4F821B9A2E2A}" type="pres">
      <dgm:prSet presAssocID="{52C215A2-2065-4227-9F89-E0D8238A1843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de-DE"/>
        </a:p>
      </dgm:t>
    </dgm:pt>
    <dgm:pt modelId="{1C22820F-4DB1-4F67-8DB8-FDA6966DA43C}" type="pres">
      <dgm:prSet presAssocID="{F36CAE37-1747-41C1-8237-5288695716FA}" presName="parentText" presStyleLbl="node1" presStyleIdx="0" presStyleCnt="1" custScaleY="173921" custLinFactNeighborX="7189" custLinFactNeighborY="-203">
        <dgm:presLayoutVars>
          <dgm:chMax val="0"/>
          <dgm:bulletEnabled val="1"/>
        </dgm:presLayoutVars>
      </dgm:prSet>
      <dgm:spPr/>
      <dgm:t>
        <a:bodyPr/>
        <a:lstStyle/>
        <a:p>
          <a:endParaRPr lang="de-DE"/>
        </a:p>
      </dgm:t>
    </dgm:pt>
  </dgm:ptLst>
  <dgm:cxnLst>
    <dgm:cxn modelId="{05EB3FC9-FFF0-4AE7-A7FA-9A56481DD48B}" srcId="{52C215A2-2065-4227-9F89-E0D8238A1843}" destId="{F36CAE37-1747-41C1-8237-5288695716FA}" srcOrd="0" destOrd="0" parTransId="{2EE498F8-FFAD-426A-A683-0D32AE02B409}" sibTransId="{138AFBF5-ADBC-4513-A1ED-519654D2CDBC}"/>
    <dgm:cxn modelId="{90BAF55B-9C8C-426A-B3ED-6D5359905549}" type="presOf" srcId="{F36CAE37-1747-41C1-8237-5288695716FA}" destId="{1C22820F-4DB1-4F67-8DB8-FDA6966DA43C}" srcOrd="0" destOrd="0" presId="urn:microsoft.com/office/officeart/2005/8/layout/vList2"/>
    <dgm:cxn modelId="{2D171E75-54FA-4EBB-9F89-B67D4F2584B2}" type="presOf" srcId="{52C215A2-2065-4227-9F89-E0D8238A1843}" destId="{907254CA-62D0-4D66-9C1D-4F821B9A2E2A}" srcOrd="0" destOrd="0" presId="urn:microsoft.com/office/officeart/2005/8/layout/vList2"/>
    <dgm:cxn modelId="{3BFB89BC-5621-46A6-98AF-D0E0D0633B89}" type="presParOf" srcId="{907254CA-62D0-4D66-9C1D-4F821B9A2E2A}" destId="{1C22820F-4DB1-4F67-8DB8-FDA6966DA43C}" srcOrd="0" destOrd="0" presId="urn:microsoft.com/office/officeart/2005/8/layout/vList2"/>
  </dgm:cxnLst>
  <dgm:bg/>
  <dgm:whole/>
</dgm:dataModel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png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png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29.png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32.png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34.png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35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9525"/>
            <a:ext cx="28813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8985" tIns="0" rIns="18985" bIns="0" numCol="1" anchor="t" anchorCtr="0" compatLnSpc="1">
            <a:prstTxWarp prst="textNoShape">
              <a:avLst/>
            </a:prstTxWarp>
          </a:bodyPr>
          <a:lstStyle>
            <a:lvl1pPr defTabSz="911225" eaLnBrk="0" hangingPunct="0">
              <a:defRPr sz="1000" i="1" smtClean="0">
                <a:solidFill>
                  <a:schemeClr val="accent2"/>
                </a:solidFill>
                <a:latin typeface="Times New Roman" pitchFamily="18" charset="0"/>
                <a:ea typeface="+mn-ea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768725" y="9525"/>
            <a:ext cx="28813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8985" tIns="0" rIns="18985" bIns="0" numCol="1" anchor="t" anchorCtr="0" compatLnSpc="1">
            <a:prstTxWarp prst="textNoShape">
              <a:avLst/>
            </a:prstTxWarp>
          </a:bodyPr>
          <a:lstStyle>
            <a:lvl1pPr algn="r" defTabSz="911225" eaLnBrk="0" hangingPunct="0">
              <a:defRPr sz="1000" i="1" smtClean="0">
                <a:solidFill>
                  <a:schemeClr val="accent2"/>
                </a:solidFill>
                <a:latin typeface="Times New Roman" pitchFamily="18" charset="0"/>
                <a:ea typeface="+mn-ea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315450"/>
            <a:ext cx="28813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8985" tIns="0" rIns="18985" bIns="0" numCol="1" anchor="b" anchorCtr="0" compatLnSpc="1">
            <a:prstTxWarp prst="textNoShape">
              <a:avLst/>
            </a:prstTxWarp>
          </a:bodyPr>
          <a:lstStyle>
            <a:lvl1pPr defTabSz="911225" eaLnBrk="0" hangingPunct="0">
              <a:defRPr sz="1000" i="1" smtClean="0">
                <a:solidFill>
                  <a:schemeClr val="accent2"/>
                </a:solidFill>
                <a:latin typeface="Times New Roman" pitchFamily="18" charset="0"/>
                <a:ea typeface="+mn-ea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768725" y="9315450"/>
            <a:ext cx="28813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8985" tIns="0" rIns="18985" bIns="0" numCol="1" anchor="b" anchorCtr="0" compatLnSpc="1">
            <a:prstTxWarp prst="textNoShape">
              <a:avLst/>
            </a:prstTxWarp>
          </a:bodyPr>
          <a:lstStyle>
            <a:lvl1pPr algn="r" defTabSz="911225" eaLnBrk="0" hangingPunct="0">
              <a:defRPr sz="1000" i="1" smtClean="0">
                <a:solidFill>
                  <a:schemeClr val="accent2"/>
                </a:solidFill>
                <a:latin typeface="Times New Roman" pitchFamily="18" charset="0"/>
                <a:ea typeface="+mn-ea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3079" name="Rectangle 7"/>
          <p:cNvSpPr>
            <a:spLocks noChangeArrowheads="1"/>
          </p:cNvSpPr>
          <p:nvPr/>
        </p:nvSpPr>
        <p:spPr bwMode="auto">
          <a:xfrm>
            <a:off x="6065838" y="9380538"/>
            <a:ext cx="51752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1762" tIns="45881" rIns="91762" bIns="45881" anchor="ctr">
            <a:spAutoFit/>
          </a:bodyPr>
          <a:lstStyle/>
          <a:p>
            <a:pPr algn="r" defTabSz="911225" eaLnBrk="0" hangingPunct="0">
              <a:defRPr/>
            </a:pPr>
            <a:fld id="{2AB96F07-6F65-463E-8896-C7E0EE95D8BF}" type="slidenum">
              <a:rPr lang="de-DE" sz="1400">
                <a:solidFill>
                  <a:schemeClr val="accent2"/>
                </a:solidFill>
                <a:latin typeface="Times New Roman" pitchFamily="18" charset="0"/>
                <a:ea typeface="+mn-ea"/>
              </a:rPr>
              <a:pPr algn="r" defTabSz="911225" eaLnBrk="0" hangingPunct="0">
                <a:defRPr/>
              </a:pPr>
              <a:t>‹Nr.›</a:t>
            </a:fld>
            <a:endParaRPr lang="de-DE" sz="1400">
              <a:solidFill>
                <a:schemeClr val="accent2"/>
              </a:solidFill>
              <a:latin typeface="Times New Roman" pitchFamily="18" charset="0"/>
              <a:ea typeface="+mn-ea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02" name="Rectangle 1026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895600" cy="274638"/>
          </a:xfrm>
          <a:prstGeom prst="rect">
            <a:avLst/>
          </a:prstGeom>
          <a:noFill/>
          <a:ln w="19050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  <a:spAutoFit/>
          </a:bodyPr>
          <a:lstStyle>
            <a:lvl1pPr eaLnBrk="0" hangingPunct="0">
              <a:defRPr sz="1200" smtClean="0">
                <a:solidFill>
                  <a:schemeClr val="tx1"/>
                </a:solidFill>
                <a:latin typeface="Times New Roman" pitchFamily="18" charset="0"/>
                <a:ea typeface="+mn-ea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14403" name="Rectangle 1027"/>
          <p:cNvSpPr>
            <a:spLocks noGrp="1" noChangeArrowheads="1"/>
          </p:cNvSpPr>
          <p:nvPr>
            <p:ph type="dt" idx="1"/>
          </p:nvPr>
        </p:nvSpPr>
        <p:spPr bwMode="auto">
          <a:xfrm>
            <a:off x="3733800" y="0"/>
            <a:ext cx="2895600" cy="274638"/>
          </a:xfrm>
          <a:prstGeom prst="rect">
            <a:avLst/>
          </a:prstGeom>
          <a:noFill/>
          <a:ln w="19050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  <a:spAutoFit/>
          </a:bodyPr>
          <a:lstStyle>
            <a:lvl1pPr algn="r" eaLnBrk="0" hangingPunct="0">
              <a:defRPr sz="1200" smtClean="0">
                <a:solidFill>
                  <a:schemeClr val="tx1"/>
                </a:solidFill>
                <a:latin typeface="Times New Roman" pitchFamily="18" charset="0"/>
                <a:ea typeface="+mn-ea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92164" name="Rectangle 1028"/>
          <p:cNvSpPr>
            <a:spLocks noChangeArrowheads="1" noTextEdit="1"/>
          </p:cNvSpPr>
          <p:nvPr>
            <p:ph type="sldImg" idx="2"/>
          </p:nvPr>
        </p:nvSpPr>
        <p:spPr bwMode="auto">
          <a:xfrm>
            <a:off x="914400" y="762000"/>
            <a:ext cx="4876800" cy="36576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14405" name="Rectangle 1029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648200"/>
            <a:ext cx="4876800" cy="1227138"/>
          </a:xfrm>
          <a:prstGeom prst="rect">
            <a:avLst/>
          </a:prstGeom>
          <a:noFill/>
          <a:ln w="19050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de-DE" noProof="0" smtClean="0"/>
              <a:t>Klicken Sie, um die Textformatierung des Masters zu bearbeiten.</a:t>
            </a:r>
          </a:p>
          <a:p>
            <a:pPr lvl="1"/>
            <a:r>
              <a:rPr lang="de-DE" noProof="0" smtClean="0"/>
              <a:t>Zweite Ebene</a:t>
            </a:r>
          </a:p>
          <a:p>
            <a:pPr lvl="2"/>
            <a:r>
              <a:rPr lang="de-DE" noProof="0" smtClean="0"/>
              <a:t>Dritte Ebene</a:t>
            </a:r>
          </a:p>
          <a:p>
            <a:pPr lvl="3"/>
            <a:r>
              <a:rPr lang="de-DE" noProof="0" smtClean="0"/>
              <a:t>Vierte Ebene</a:t>
            </a:r>
          </a:p>
          <a:p>
            <a:pPr lvl="4"/>
            <a:r>
              <a:rPr lang="de-DE" noProof="0" smtClean="0"/>
              <a:t>Fünfte Ebene</a:t>
            </a:r>
          </a:p>
        </p:txBody>
      </p:sp>
      <p:sp>
        <p:nvSpPr>
          <p:cNvPr id="614406" name="Rectangle 1030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78963"/>
            <a:ext cx="2895600" cy="274637"/>
          </a:xfrm>
          <a:prstGeom prst="rect">
            <a:avLst/>
          </a:prstGeom>
          <a:noFill/>
          <a:ln w="19050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0000" tIns="46800" rIns="90000" bIns="46800" numCol="1" anchor="b" anchorCtr="0" compatLnSpc="1">
            <a:prstTxWarp prst="textNoShape">
              <a:avLst/>
            </a:prstTxWarp>
            <a:spAutoFit/>
          </a:bodyPr>
          <a:lstStyle>
            <a:lvl1pPr eaLnBrk="0" hangingPunct="0">
              <a:defRPr sz="1200" smtClean="0">
                <a:solidFill>
                  <a:schemeClr val="tx1"/>
                </a:solidFill>
                <a:latin typeface="Times New Roman" pitchFamily="18" charset="0"/>
                <a:ea typeface="+mn-ea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14407" name="Rectangle 1031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733800" y="9478963"/>
            <a:ext cx="2895600" cy="274637"/>
          </a:xfrm>
          <a:prstGeom prst="rect">
            <a:avLst/>
          </a:prstGeom>
          <a:noFill/>
          <a:ln w="19050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0000" tIns="46800" rIns="90000" bIns="46800" numCol="1" anchor="b" anchorCtr="0" compatLnSpc="1">
            <a:prstTxWarp prst="textNoShape">
              <a:avLst/>
            </a:prstTxWarp>
            <a:spAutoFit/>
          </a:bodyPr>
          <a:lstStyle>
            <a:lvl1pPr algn="r" eaLnBrk="0" hangingPunct="0">
              <a:defRPr sz="1200" smtClean="0">
                <a:solidFill>
                  <a:schemeClr val="tx1"/>
                </a:solidFill>
                <a:latin typeface="Times New Roman" pitchFamily="18" charset="0"/>
                <a:ea typeface="+mn-ea"/>
              </a:defRPr>
            </a:lvl1pPr>
          </a:lstStyle>
          <a:p>
            <a:pPr>
              <a:defRPr/>
            </a:pPr>
            <a:fld id="{04420C9B-D227-434B-9EAA-03299474DAC3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Rectangle 1031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27D542F-69FF-410B-843E-169E7906B34F}" type="slidenum">
              <a:rPr lang="de-DE">
                <a:ea typeface="ヒラギノ角ゴ Pro W3" pitchFamily="1" charset="-128"/>
              </a:rPr>
              <a:pPr/>
              <a:t>1</a:t>
            </a:fld>
            <a:endParaRPr lang="de-DE">
              <a:ea typeface="ヒラギノ角ゴ Pro W3" pitchFamily="1" charset="-128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1031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CD8CD14-F74D-467A-A0E2-F9FC00C3C7F0}" type="slidenum">
              <a:rPr lang="de-DE">
                <a:ea typeface="ヒラギノ角ゴ Pro W3" pitchFamily="1" charset="-128"/>
              </a:rPr>
              <a:pPr/>
              <a:t>27</a:t>
            </a:fld>
            <a:endParaRPr lang="de-DE">
              <a:ea typeface="ヒラギノ角ゴ Pro W3" pitchFamily="1" charset="-128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Rectangle 1031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C5975DF-0C5E-483D-9E03-114CCAA00C80}" type="slidenum">
              <a:rPr lang="de-DE">
                <a:ea typeface="ヒラギノ角ゴ Pro W3" pitchFamily="1" charset="-128"/>
              </a:rPr>
              <a:pPr/>
              <a:t>28</a:t>
            </a:fld>
            <a:endParaRPr lang="de-DE">
              <a:ea typeface="ヒラギノ角ゴ Pro W3" pitchFamily="1" charset="-128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Rectangle 1031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8F62082-BD01-450C-AEA7-EB4A94E6A24A}" type="slidenum">
              <a:rPr lang="de-DE">
                <a:ea typeface="ヒラギノ角ゴ Pro W3" pitchFamily="1" charset="-128"/>
              </a:rPr>
              <a:pPr/>
              <a:t>29</a:t>
            </a:fld>
            <a:endParaRPr lang="de-DE">
              <a:ea typeface="ヒラギノ角ゴ Pro W3" pitchFamily="1" charset="-128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Rectangle 1031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BEF4D6F-4808-4795-94E3-FDF6BFC187CC}" type="slidenum">
              <a:rPr lang="de-DE">
                <a:ea typeface="ヒラギノ角ゴ Pro W3" pitchFamily="1" charset="-128"/>
              </a:rPr>
              <a:pPr/>
              <a:t>46</a:t>
            </a:fld>
            <a:endParaRPr lang="de-DE">
              <a:ea typeface="ヒラギノ角ゴ Pro W3" pitchFamily="1" charset="-128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Rectangle 1031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2BA1A0E-FC1A-4F09-A606-EC6B39D94267}" type="slidenum">
              <a:rPr lang="de-DE">
                <a:ea typeface="ヒラギノ角ゴ Pro W3" pitchFamily="1" charset="-128"/>
              </a:rPr>
              <a:pPr/>
              <a:t>50</a:t>
            </a:fld>
            <a:endParaRPr lang="de-DE">
              <a:ea typeface="ヒラギノ角ゴ Pro W3" pitchFamily="1" charset="-128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Rectangle 1031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16620FB-0338-46E2-88AF-4DA78E22E699}" type="slidenum">
              <a:rPr lang="de-DE">
                <a:ea typeface="ヒラギノ角ゴ Pro W3" pitchFamily="1" charset="-128"/>
              </a:rPr>
              <a:pPr/>
              <a:t>56</a:t>
            </a:fld>
            <a:endParaRPr lang="de-DE">
              <a:ea typeface="ヒラギノ角ゴ Pro W3" pitchFamily="1" charset="-128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6" name="Rectangle 1031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76BD5AD-C2F2-4E96-B8BD-55455432DA46}" type="slidenum">
              <a:rPr lang="de-DE">
                <a:ea typeface="ヒラギノ角ゴ Pro W3" pitchFamily="1" charset="-128"/>
              </a:rPr>
              <a:pPr/>
              <a:t>58</a:t>
            </a:fld>
            <a:endParaRPr lang="de-DE">
              <a:ea typeface="ヒラギノ角ゴ Pro W3" pitchFamily="1" charset="-128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0" name="Rectangle 1031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C4448D5-856A-44C1-9975-3169E4F49BCA}" type="slidenum">
              <a:rPr lang="de-DE">
                <a:ea typeface="ヒラギノ角ゴ Pro W3" pitchFamily="1" charset="-128"/>
              </a:rPr>
              <a:pPr/>
              <a:t>59</a:t>
            </a:fld>
            <a:endParaRPr lang="de-DE">
              <a:ea typeface="ヒラギノ角ゴ Pro W3" pitchFamily="1" charset="-128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Rectangle 1031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82174F4-78CC-4314-99D7-CFDEC86D4DE0}" type="slidenum">
              <a:rPr lang="de-DE">
                <a:ea typeface="ヒラギノ角ゴ Pro W3" pitchFamily="1" charset="-128"/>
              </a:rPr>
              <a:pPr/>
              <a:t>2</a:t>
            </a:fld>
            <a:endParaRPr lang="de-DE">
              <a:ea typeface="ヒラギノ角ゴ Pro W3" pitchFamily="1" charset="-128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Rectangle 1031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E43466E-4749-4ACD-B6B7-11B4C79E74BD}" type="slidenum">
              <a:rPr lang="de-DE">
                <a:ea typeface="ヒラギノ角ゴ Pro W3" pitchFamily="1" charset="-128"/>
              </a:rPr>
              <a:pPr/>
              <a:t>6</a:t>
            </a:fld>
            <a:endParaRPr lang="de-DE">
              <a:ea typeface="ヒラギノ角ゴ Pro W3" pitchFamily="1" charset="-128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Rectangle 1031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5CEF4AC-E019-493E-A303-3EDF61AD910E}" type="slidenum">
              <a:rPr lang="de-DE">
                <a:ea typeface="ヒラギノ角ゴ Pro W3" pitchFamily="1" charset="-128"/>
              </a:rPr>
              <a:pPr/>
              <a:t>13</a:t>
            </a:fld>
            <a:endParaRPr lang="de-DE">
              <a:ea typeface="ヒラギノ角ゴ Pro W3" pitchFamily="1" charset="-128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Rectangle 1031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1CA83A8-59EE-43D9-BF26-559549DEFA7E}" type="slidenum">
              <a:rPr lang="de-DE">
                <a:ea typeface="ヒラギノ角ゴ Pro W3" pitchFamily="1" charset="-128"/>
              </a:rPr>
              <a:pPr/>
              <a:t>17</a:t>
            </a:fld>
            <a:endParaRPr lang="de-DE">
              <a:ea typeface="ヒラギノ角ゴ Pro W3" pitchFamily="1" charset="-128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Rectangle 1031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6F48170-696B-4899-8349-A44DDA70B1D7}" type="slidenum">
              <a:rPr lang="de-DE">
                <a:ea typeface="ヒラギノ角ゴ Pro W3" pitchFamily="1" charset="-128"/>
              </a:rPr>
              <a:pPr/>
              <a:t>18</a:t>
            </a:fld>
            <a:endParaRPr lang="de-DE">
              <a:ea typeface="ヒラギノ角ゴ Pro W3" pitchFamily="1" charset="-128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Rectangle 1031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B052FD0-5D7E-48FF-A23D-D0FF9DD7490C}" type="slidenum">
              <a:rPr lang="de-DE">
                <a:ea typeface="ヒラギノ角ゴ Pro W3" pitchFamily="1" charset="-128"/>
              </a:rPr>
              <a:pPr/>
              <a:t>24</a:t>
            </a:fld>
            <a:endParaRPr lang="de-DE">
              <a:ea typeface="ヒラギノ角ゴ Pro W3" pitchFamily="1" charset="-128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1031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7250614-4477-4588-BD20-D039DE3ECDAB}" type="slidenum">
              <a:rPr lang="de-DE">
                <a:ea typeface="ヒラギノ角ゴ Pro W3" pitchFamily="1" charset="-128"/>
              </a:rPr>
              <a:pPr/>
              <a:t>25</a:t>
            </a:fld>
            <a:endParaRPr lang="de-DE">
              <a:ea typeface="ヒラギノ角ゴ Pro W3" pitchFamily="1" charset="-128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Rectangle 1031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721BF33-CEF5-4BDB-8429-0115126CCA64}" type="slidenum">
              <a:rPr lang="de-DE">
                <a:ea typeface="ヒラギノ角ゴ Pro W3" pitchFamily="1" charset="-128"/>
              </a:rPr>
              <a:pPr/>
              <a:t>26</a:t>
            </a:fld>
            <a:endParaRPr lang="de-DE">
              <a:ea typeface="ヒラギノ角ゴ Pro W3" pitchFamily="1" charset="-128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blue_title page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5588" cy="6859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pull dir="rd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A10C935-8397-424E-9DA2-8078E2991ECE}" type="slidenum">
              <a:rPr lang="en-US"/>
              <a:pPr>
                <a:defRPr/>
              </a:pPr>
              <a:t>‹Nr.›</a:t>
            </a:fld>
            <a:endParaRPr lang="en-US"/>
          </a:p>
        </p:txBody>
      </p:sp>
    </p:spTree>
  </p:cSld>
  <p:clrMapOvr>
    <a:masterClrMapping/>
  </p:clrMapOvr>
  <p:transition spd="med">
    <p:pull dir="rd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915150" y="227013"/>
            <a:ext cx="2228850" cy="5794375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227013" y="227013"/>
            <a:ext cx="6535737" cy="5794375"/>
          </a:xfrm>
        </p:spPr>
        <p:txBody>
          <a:bodyPr vert="eaVert"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9FE4DC2-CB76-464E-847F-4A0590176EF1}" type="slidenum">
              <a:rPr lang="en-US"/>
              <a:pPr>
                <a:defRPr/>
              </a:pPr>
              <a:t>‹Nr.›</a:t>
            </a:fld>
            <a:endParaRPr lang="en-US"/>
          </a:p>
        </p:txBody>
      </p:sp>
    </p:spTree>
  </p:cSld>
  <p:clrMapOvr>
    <a:masterClrMapping/>
  </p:clrMapOvr>
  <p:transition spd="med">
    <p:pull dir="rd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el, Text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27013" y="227013"/>
            <a:ext cx="8916987" cy="731837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sz="half" idx="1"/>
          </p:nvPr>
        </p:nvSpPr>
        <p:spPr>
          <a:xfrm>
            <a:off x="227013" y="1268413"/>
            <a:ext cx="3810000" cy="4752975"/>
          </a:xfrm>
        </p:spPr>
        <p:txBody>
          <a:bodyPr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189413" y="1268413"/>
            <a:ext cx="3810000" cy="4752975"/>
          </a:xfrm>
        </p:spPr>
        <p:txBody>
          <a:bodyPr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08CC1E5-3871-4A4F-801A-D9B9628262B8}" type="slidenum">
              <a:rPr lang="en-US"/>
              <a:pPr>
                <a:defRPr/>
              </a:pPr>
              <a:t>‹Nr.›</a:t>
            </a:fld>
            <a:endParaRPr lang="en-US"/>
          </a:p>
        </p:txBody>
      </p:sp>
    </p:spTree>
  </p:cSld>
  <p:clrMapOvr>
    <a:masterClrMapping/>
  </p:clrMapOvr>
  <p:transition spd="med">
    <p:pull dir="rd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 preserve="1">
  <p:cSld name="Titel, Text und Clip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27013" y="227013"/>
            <a:ext cx="8916987" cy="731837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sz="half" idx="1"/>
          </p:nvPr>
        </p:nvSpPr>
        <p:spPr>
          <a:xfrm>
            <a:off x="227013" y="1268413"/>
            <a:ext cx="3810000" cy="4752975"/>
          </a:xfrm>
        </p:spPr>
        <p:txBody>
          <a:bodyPr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ClipArt-Platzhalter 3"/>
          <p:cNvSpPr>
            <a:spLocks noGrp="1"/>
          </p:cNvSpPr>
          <p:nvPr>
            <p:ph type="clipArt" sz="half" idx="2"/>
          </p:nvPr>
        </p:nvSpPr>
        <p:spPr>
          <a:xfrm>
            <a:off x="4189413" y="1268413"/>
            <a:ext cx="3810000" cy="4752975"/>
          </a:xfrm>
        </p:spPr>
        <p:txBody>
          <a:bodyPr/>
          <a:lstStyle/>
          <a:p>
            <a:pPr lvl="0"/>
            <a:endParaRPr lang="de-DE" noProof="0" smtClean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D801644-0CE4-427F-844D-A57168E43DDD}" type="slidenum">
              <a:rPr lang="en-US"/>
              <a:pPr>
                <a:defRPr/>
              </a:pPr>
              <a:t>‹Nr.›</a:t>
            </a:fld>
            <a:endParaRPr lang="en-US"/>
          </a:p>
        </p:txBody>
      </p:sp>
    </p:spTree>
  </p:cSld>
  <p:clrMapOvr>
    <a:masterClrMapping/>
  </p:clrMapOvr>
  <p:transition spd="med">
    <p:pull dir="rd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ABB1BBA-488A-4F72-A90C-9FC7EEE4D075}" type="slidenum">
              <a:rPr lang="en-US"/>
              <a:pPr>
                <a:defRPr/>
              </a:pPr>
              <a:t>‹Nr.›</a:t>
            </a:fld>
            <a:endParaRPr lang="en-US"/>
          </a:p>
        </p:txBody>
      </p:sp>
    </p:spTree>
  </p:cSld>
  <p:clrMapOvr>
    <a:masterClrMapping/>
  </p:clrMapOvr>
  <p:transition spd="med">
    <p:pull dir="rd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7AA6A61-8E2A-41EB-8549-59C7F93DE282}" type="slidenum">
              <a:rPr lang="en-US"/>
              <a:pPr>
                <a:defRPr/>
              </a:pPr>
              <a:t>‹Nr.›</a:t>
            </a:fld>
            <a:endParaRPr lang="en-US"/>
          </a:p>
        </p:txBody>
      </p:sp>
    </p:spTree>
  </p:cSld>
  <p:clrMapOvr>
    <a:masterClrMapping/>
  </p:clrMapOvr>
  <p:transition spd="med">
    <p:pull dir="rd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227013" y="1268413"/>
            <a:ext cx="3810000" cy="47529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189413" y="1268413"/>
            <a:ext cx="3810000" cy="47529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196C006-08E4-446C-96B0-18ABF857C2FD}" type="slidenum">
              <a:rPr lang="en-US"/>
              <a:pPr>
                <a:defRPr/>
              </a:pPr>
              <a:t>‹Nr.›</a:t>
            </a:fld>
            <a:endParaRPr lang="en-US"/>
          </a:p>
        </p:txBody>
      </p:sp>
    </p:spTree>
  </p:cSld>
  <p:clrMapOvr>
    <a:masterClrMapping/>
  </p:clrMapOvr>
  <p:transition spd="med">
    <p:pull dir="rd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813B47F-D016-467D-AD94-5FD76213E2A3}" type="slidenum">
              <a:rPr lang="en-US"/>
              <a:pPr>
                <a:defRPr/>
              </a:pPr>
              <a:t>‹Nr.›</a:t>
            </a:fld>
            <a:endParaRPr lang="en-US"/>
          </a:p>
        </p:txBody>
      </p:sp>
    </p:spTree>
  </p:cSld>
  <p:clrMapOvr>
    <a:masterClrMapping/>
  </p:clrMapOvr>
  <p:transition spd="med">
    <p:pull dir="rd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4E7CD8E-1526-442F-AF59-7233CA20E344}" type="slidenum">
              <a:rPr lang="en-US"/>
              <a:pPr>
                <a:defRPr/>
              </a:pPr>
              <a:t>‹Nr.›</a:t>
            </a:fld>
            <a:endParaRPr lang="en-US"/>
          </a:p>
        </p:txBody>
      </p:sp>
    </p:spTree>
  </p:cSld>
  <p:clrMapOvr>
    <a:masterClrMapping/>
  </p:clrMapOvr>
  <p:transition spd="med">
    <p:pull dir="rd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EC26AA9-E323-4AD0-9920-B8AADD3C1C66}" type="slidenum">
              <a:rPr lang="en-US"/>
              <a:pPr>
                <a:defRPr/>
              </a:pPr>
              <a:t>‹Nr.›</a:t>
            </a:fld>
            <a:endParaRPr lang="en-US"/>
          </a:p>
        </p:txBody>
      </p:sp>
    </p:spTree>
  </p:cSld>
  <p:clrMapOvr>
    <a:masterClrMapping/>
  </p:clrMapOvr>
  <p:transition spd="med">
    <p:pull dir="rd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7E049B3-5D01-4BA3-BC48-EF33E0434183}" type="slidenum">
              <a:rPr lang="en-US"/>
              <a:pPr>
                <a:defRPr/>
              </a:pPr>
              <a:t>‹Nr.›</a:t>
            </a:fld>
            <a:endParaRPr lang="en-US"/>
          </a:p>
        </p:txBody>
      </p:sp>
    </p:spTree>
  </p:cSld>
  <p:clrMapOvr>
    <a:masterClrMapping/>
  </p:clrMapOvr>
  <p:transition spd="med">
    <p:pull dir="rd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de-DE" noProof="0" smtClean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C7BB845-659B-4B97-9B76-811BE00282CF}" type="slidenum">
              <a:rPr lang="en-US"/>
              <a:pPr>
                <a:defRPr/>
              </a:pPr>
              <a:t>‹Nr.›</a:t>
            </a:fld>
            <a:endParaRPr lang="en-US"/>
          </a:p>
        </p:txBody>
      </p:sp>
    </p:spTree>
  </p:cSld>
  <p:clrMapOvr>
    <a:masterClrMapping/>
  </p:clrMapOvr>
  <p:transition spd="med">
    <p:pull dir="rd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Inside slides"/>
          <p:cNvPicPr>
            <a:picLocks noChangeAspect="1" noChangeArrowheads="1"/>
          </p:cNvPicPr>
          <p:nvPr/>
        </p:nvPicPr>
        <p:blipFill>
          <a:blip r:embed="rId15"/>
          <a:srcRect/>
          <a:stretch>
            <a:fillRect/>
          </a:stretch>
        </p:blipFill>
        <p:spPr bwMode="auto">
          <a:xfrm>
            <a:off x="0" y="0"/>
            <a:ext cx="9145588" cy="6859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195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227013" y="227013"/>
            <a:ext cx="8916987" cy="731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8196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227013" y="1268413"/>
            <a:ext cx="7772400" cy="4752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747525" name="Rectangle 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228600" y="6248400"/>
            <a:ext cx="457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400" smtClean="0">
                <a:solidFill>
                  <a:schemeClr val="tx1"/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399A4E4D-0276-450C-9A54-C97BC68F750F}" type="slidenum">
              <a:rPr lang="en-US"/>
              <a:pPr>
                <a:defRPr/>
              </a:pPr>
              <a:t>‹Nr.›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3" r:id="rId1"/>
    <p:sldLayoutId id="2147483681" r:id="rId2"/>
    <p:sldLayoutId id="2147483682" r:id="rId3"/>
    <p:sldLayoutId id="2147483683" r:id="rId4"/>
    <p:sldLayoutId id="2147483684" r:id="rId5"/>
    <p:sldLayoutId id="2147483685" r:id="rId6"/>
    <p:sldLayoutId id="2147483686" r:id="rId7"/>
    <p:sldLayoutId id="2147483687" r:id="rId8"/>
    <p:sldLayoutId id="2147483688" r:id="rId9"/>
    <p:sldLayoutId id="2147483689" r:id="rId10"/>
    <p:sldLayoutId id="2147483690" r:id="rId11"/>
    <p:sldLayoutId id="2147483691" r:id="rId12"/>
    <p:sldLayoutId id="2147483692" r:id="rId13"/>
  </p:sldLayoutIdLst>
  <p:transition spd="med">
    <p:pull dir="rd"/>
  </p:transition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Verdana" pitchFamily="34" charset="0"/>
          <a:ea typeface="ヒラギノ角ゴ Pro W3" pitchFamily="1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Verdana" pitchFamily="34" charset="0"/>
          <a:ea typeface="ヒラギノ角ゴ Pro W3" pitchFamily="1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Verdana" pitchFamily="34" charset="0"/>
          <a:ea typeface="ヒラギノ角ゴ Pro W3" pitchFamily="1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Verdana" pitchFamily="34" charset="0"/>
          <a:ea typeface="ヒラギノ角ゴ Pro W3" pitchFamily="1" charset="-128"/>
        </a:defRPr>
      </a:lvl5pPr>
      <a:lvl6pPr marL="457200" algn="l" rtl="0" fontAlgn="base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Verdana" pitchFamily="34" charset="0"/>
          <a:ea typeface="ヒラギノ角ゴ Pro W3" pitchFamily="1" charset="-128"/>
        </a:defRPr>
      </a:lvl6pPr>
      <a:lvl7pPr marL="914400" algn="l" rtl="0" fontAlgn="base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Verdana" pitchFamily="34" charset="0"/>
          <a:ea typeface="ヒラギノ角ゴ Pro W3" pitchFamily="1" charset="-128"/>
        </a:defRPr>
      </a:lvl7pPr>
      <a:lvl8pPr marL="1371600" algn="l" rtl="0" fontAlgn="base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Verdana" pitchFamily="34" charset="0"/>
          <a:ea typeface="ヒラギノ角ゴ Pro W3" pitchFamily="1" charset="-128"/>
        </a:defRPr>
      </a:lvl8pPr>
      <a:lvl9pPr marL="1828800" algn="l" rtl="0" fontAlgn="base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Verdana" pitchFamily="34" charset="0"/>
          <a:ea typeface="ヒラギノ角ゴ Pro W3" pitchFamily="1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+mn-lt"/>
          <a:ea typeface="+mn-ea"/>
        </a:defRPr>
      </a:lvl2pPr>
      <a:lvl3pPr marL="1085850" indent="-2286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  <a:ea typeface="+mn-ea"/>
        </a:defRPr>
      </a:lvl3pPr>
      <a:lvl4pPr marL="142875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1771650" indent="-228600" algn="l" rtl="0" eaLnBrk="0" fontAlgn="base" hangingPunct="0">
        <a:spcBef>
          <a:spcPct val="20000"/>
        </a:spcBef>
        <a:spcAft>
          <a:spcPct val="0"/>
        </a:spcAft>
        <a:buFont typeface="Times" pitchFamily="18" charset="0"/>
        <a:buChar char="•"/>
        <a:defRPr sz="2000">
          <a:solidFill>
            <a:schemeClr val="tx1"/>
          </a:solidFill>
          <a:latin typeface="+mn-lt"/>
          <a:ea typeface="+mn-ea"/>
        </a:defRPr>
      </a:lvl5pPr>
      <a:lvl6pPr marL="2228850" indent="-228600" algn="l" rtl="0" fontAlgn="base">
        <a:spcBef>
          <a:spcPct val="20000"/>
        </a:spcBef>
        <a:spcAft>
          <a:spcPct val="0"/>
        </a:spcAft>
        <a:buFont typeface="Times" pitchFamily="18" charset="0"/>
        <a:buChar char="•"/>
        <a:defRPr sz="2000">
          <a:solidFill>
            <a:schemeClr val="tx1"/>
          </a:solidFill>
          <a:latin typeface="+mn-lt"/>
          <a:ea typeface="+mn-ea"/>
        </a:defRPr>
      </a:lvl6pPr>
      <a:lvl7pPr marL="2686050" indent="-228600" algn="l" rtl="0" fontAlgn="base">
        <a:spcBef>
          <a:spcPct val="20000"/>
        </a:spcBef>
        <a:spcAft>
          <a:spcPct val="0"/>
        </a:spcAft>
        <a:buFont typeface="Times" pitchFamily="18" charset="0"/>
        <a:buChar char="•"/>
        <a:defRPr sz="2000">
          <a:solidFill>
            <a:schemeClr val="tx1"/>
          </a:solidFill>
          <a:latin typeface="+mn-lt"/>
          <a:ea typeface="+mn-ea"/>
        </a:defRPr>
      </a:lvl7pPr>
      <a:lvl8pPr marL="3143250" indent="-228600" algn="l" rtl="0" fontAlgn="base">
        <a:spcBef>
          <a:spcPct val="20000"/>
        </a:spcBef>
        <a:spcAft>
          <a:spcPct val="0"/>
        </a:spcAft>
        <a:buFont typeface="Times" pitchFamily="18" charset="0"/>
        <a:buChar char="•"/>
        <a:defRPr sz="2000">
          <a:solidFill>
            <a:schemeClr val="tx1"/>
          </a:solidFill>
          <a:latin typeface="+mn-lt"/>
          <a:ea typeface="+mn-ea"/>
        </a:defRPr>
      </a:lvl8pPr>
      <a:lvl9pPr marL="3600450" indent="-228600" algn="l" rtl="0" fontAlgn="base">
        <a:spcBef>
          <a:spcPct val="20000"/>
        </a:spcBef>
        <a:spcAft>
          <a:spcPct val="0"/>
        </a:spcAft>
        <a:buFont typeface="Times" pitchFamily="18" charset="0"/>
        <a:buChar char="•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4.v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6.vml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.vml"/></Relationships>
</file>

<file path=ppt/slides/_rels/slide8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13.xml"/></Relationships>
</file>

<file path=ppt/slides/_rels/slide8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13.xml"/></Relationships>
</file>

<file path=ppt/slides/_rels/slide87.xml.rels><?xml version="1.0" encoding="UTF-8" standalone="yes"?>
<Relationships xmlns="http://schemas.openxmlformats.org/package/2006/relationships"><Relationship Id="rId2" Type="http://schemas.openxmlformats.org/officeDocument/2006/relationships/hyperlink" Target="http://www.bundesnetzagentur.de/" TargetMode="Externa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ChangeArrowheads="1"/>
          </p:cNvSpPr>
          <p:nvPr>
            <p:ph type="ctrTitle" idx="4294967295"/>
          </p:nvPr>
        </p:nvSpPr>
        <p:spPr>
          <a:xfrm>
            <a:off x="0" y="692150"/>
            <a:ext cx="9144000" cy="2305050"/>
          </a:xfrm>
          <a:noFill/>
        </p:spPr>
        <p:txBody>
          <a:bodyPr lIns="92075" tIns="46038" rIns="92075" bIns="46038"/>
          <a:lstStyle/>
          <a:p>
            <a:pPr algn="ctr" eaLnBrk="1" hangingPunct="1"/>
            <a:r>
              <a:rPr lang="de-DE" sz="4400" smtClean="0">
                <a:solidFill>
                  <a:schemeClr val="bg1"/>
                </a:solidFill>
              </a:rPr>
              <a:t>Tipps &amp; Tricks im Umgang mit mehrkanaligen </a:t>
            </a:r>
            <a:br>
              <a:rPr lang="de-DE" sz="4400" smtClean="0">
                <a:solidFill>
                  <a:schemeClr val="bg1"/>
                </a:solidFill>
              </a:rPr>
            </a:br>
            <a:r>
              <a:rPr lang="de-DE" sz="4400" smtClean="0">
                <a:solidFill>
                  <a:schemeClr val="bg1"/>
                </a:solidFill>
              </a:rPr>
              <a:t>drahtlosen Mikrofonanlagen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subTitle" idx="4294967295"/>
          </p:nvPr>
        </p:nvSpPr>
        <p:spPr>
          <a:xfrm>
            <a:off x="1476375" y="3068638"/>
            <a:ext cx="6400800" cy="2303462"/>
          </a:xfrm>
          <a:noFill/>
        </p:spPr>
        <p:txBody>
          <a:bodyPr lIns="90488" tIns="44450" rIns="90488" bIns="44450"/>
          <a:lstStyle/>
          <a:p>
            <a:pPr marL="0" indent="0" algn="ctr" eaLnBrk="1" hangingPunct="1">
              <a:buFontTx/>
              <a:buNone/>
            </a:pPr>
            <a:r>
              <a:rPr lang="de-DE" sz="1600" dirty="0" smtClean="0">
                <a:solidFill>
                  <a:schemeClr val="bg1"/>
                </a:solidFill>
              </a:rPr>
              <a:t>SHURE Europe GmbH</a:t>
            </a:r>
          </a:p>
          <a:p>
            <a:pPr marL="0" indent="0" algn="ctr" eaLnBrk="1" hangingPunct="1">
              <a:buFontTx/>
              <a:buNone/>
            </a:pPr>
            <a:r>
              <a:rPr lang="de-DE" sz="1600" dirty="0" err="1" smtClean="0">
                <a:solidFill>
                  <a:schemeClr val="bg1"/>
                </a:solidFill>
              </a:rPr>
              <a:t>Applications</a:t>
            </a:r>
            <a:r>
              <a:rPr lang="de-DE" sz="1600" dirty="0" smtClean="0">
                <a:solidFill>
                  <a:schemeClr val="bg1"/>
                </a:solidFill>
              </a:rPr>
              <a:t> Group</a:t>
            </a:r>
          </a:p>
          <a:p>
            <a:pPr marL="0" indent="0" algn="ctr" eaLnBrk="1" hangingPunct="1">
              <a:buFontTx/>
              <a:buNone/>
            </a:pPr>
            <a:r>
              <a:rPr lang="de-DE" sz="1600" dirty="0" err="1" smtClean="0">
                <a:solidFill>
                  <a:schemeClr val="bg1"/>
                </a:solidFill>
              </a:rPr>
              <a:t>Wannenäckerstraße</a:t>
            </a:r>
            <a:r>
              <a:rPr lang="de-DE" sz="1600" dirty="0" smtClean="0">
                <a:solidFill>
                  <a:schemeClr val="bg1"/>
                </a:solidFill>
              </a:rPr>
              <a:t> 28</a:t>
            </a:r>
          </a:p>
          <a:p>
            <a:pPr marL="0" indent="0" algn="ctr" eaLnBrk="1" hangingPunct="1">
              <a:buFontTx/>
              <a:buNone/>
            </a:pPr>
            <a:r>
              <a:rPr lang="de-DE" sz="1600" dirty="0" smtClean="0">
                <a:solidFill>
                  <a:schemeClr val="bg1"/>
                </a:solidFill>
              </a:rPr>
              <a:t>D-74078 Heilbronn</a:t>
            </a:r>
          </a:p>
          <a:p>
            <a:pPr marL="0" indent="0" algn="ctr" eaLnBrk="1" hangingPunct="1">
              <a:buFontTx/>
              <a:buNone/>
            </a:pPr>
            <a:r>
              <a:rPr lang="de-DE" sz="1600" dirty="0" smtClean="0">
                <a:solidFill>
                  <a:schemeClr val="bg1"/>
                </a:solidFill>
              </a:rPr>
              <a:t>Tel: +49-7131-7214 - 0</a:t>
            </a:r>
          </a:p>
          <a:p>
            <a:pPr marL="0" indent="0" algn="ctr" eaLnBrk="1" hangingPunct="1">
              <a:buFontTx/>
              <a:buNone/>
            </a:pPr>
            <a:r>
              <a:rPr lang="de-DE" sz="1600" dirty="0" err="1" smtClean="0">
                <a:solidFill>
                  <a:schemeClr val="bg1"/>
                </a:solidFill>
              </a:rPr>
              <a:t>eMail</a:t>
            </a:r>
            <a:r>
              <a:rPr lang="de-DE" sz="1600" dirty="0" smtClean="0">
                <a:solidFill>
                  <a:schemeClr val="bg1"/>
                </a:solidFill>
              </a:rPr>
              <a:t>: support@shure.de</a:t>
            </a:r>
          </a:p>
          <a:p>
            <a:pPr marL="0" indent="0" algn="ctr" eaLnBrk="1" hangingPunct="1">
              <a:buFontTx/>
              <a:buNone/>
            </a:pPr>
            <a:endParaRPr lang="de-DE" sz="1600" dirty="0" smtClean="0">
              <a:solidFill>
                <a:schemeClr val="bg1"/>
              </a:solidFill>
            </a:endParaRPr>
          </a:p>
          <a:p>
            <a:pPr marL="0" indent="0" algn="ctr" eaLnBrk="1" hangingPunct="1">
              <a:buFontTx/>
              <a:buNone/>
            </a:pPr>
            <a:endParaRPr lang="de-DE" sz="1600" dirty="0" smtClean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>
    <p:pull dir="rd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3079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de-DE" smtClean="0"/>
              <a:t>Intermodulation 3. Ordnung</a:t>
            </a:r>
          </a:p>
        </p:txBody>
      </p:sp>
      <p:sp>
        <p:nvSpPr>
          <p:cNvPr id="18435" name="Rectangle 3080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de-DE" smtClean="0"/>
              <a:t>Summen-, Differenz und Harmonische Signale </a:t>
            </a:r>
            <a:br>
              <a:rPr lang="de-DE" smtClean="0"/>
            </a:br>
            <a:r>
              <a:rPr lang="de-DE" smtClean="0"/>
              <a:t>3. Ordnung bei zwei Frequenzen</a:t>
            </a:r>
          </a:p>
        </p:txBody>
      </p:sp>
      <p:sp>
        <p:nvSpPr>
          <p:cNvPr id="18436" name="Rectangle 3075"/>
          <p:cNvSpPr>
            <a:spLocks noChangeArrowheads="1"/>
          </p:cNvSpPr>
          <p:nvPr/>
        </p:nvSpPr>
        <p:spPr bwMode="auto">
          <a:xfrm>
            <a:off x="684213" y="2781300"/>
            <a:ext cx="2743200" cy="3227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/>
          <a:lstStyle/>
          <a:p>
            <a:pPr eaLnBrk="0" hangingPunct="0">
              <a:buFont typeface="Wingdings" pitchFamily="2" charset="2"/>
              <a:buNone/>
            </a:pPr>
            <a:r>
              <a:rPr lang="de-DE" sz="2800">
                <a:solidFill>
                  <a:schemeClr val="tx1"/>
                </a:solidFill>
                <a:latin typeface="Times New Roman" pitchFamily="18" charset="0"/>
              </a:rPr>
              <a:t>3 • </a:t>
            </a:r>
            <a:r>
              <a:rPr lang="de-DE" sz="2800" i="1">
                <a:solidFill>
                  <a:schemeClr val="tx1"/>
                </a:solidFill>
                <a:latin typeface="Times New Roman" pitchFamily="18" charset="0"/>
              </a:rPr>
              <a:t>f</a:t>
            </a:r>
            <a:r>
              <a:rPr lang="de-DE" sz="2800" baseline="-25000">
                <a:solidFill>
                  <a:schemeClr val="tx1"/>
                </a:solidFill>
                <a:latin typeface="Times New Roman" pitchFamily="18" charset="0"/>
              </a:rPr>
              <a:t>1</a:t>
            </a:r>
            <a:endParaRPr lang="de-DE" sz="2800">
              <a:solidFill>
                <a:schemeClr val="tx1"/>
              </a:solidFill>
              <a:latin typeface="Times New Roman" pitchFamily="18" charset="0"/>
            </a:endParaRPr>
          </a:p>
          <a:p>
            <a:pPr eaLnBrk="0" hangingPunct="0">
              <a:buFont typeface="Wingdings" pitchFamily="2" charset="2"/>
              <a:buNone/>
            </a:pPr>
            <a:r>
              <a:rPr lang="de-DE" sz="2800">
                <a:solidFill>
                  <a:schemeClr val="tx1"/>
                </a:solidFill>
                <a:latin typeface="Times New Roman" pitchFamily="18" charset="0"/>
              </a:rPr>
              <a:t>3 • </a:t>
            </a:r>
            <a:r>
              <a:rPr lang="de-DE" sz="2800" i="1">
                <a:solidFill>
                  <a:schemeClr val="tx1"/>
                </a:solidFill>
                <a:latin typeface="Times New Roman" pitchFamily="18" charset="0"/>
              </a:rPr>
              <a:t>f</a:t>
            </a:r>
            <a:r>
              <a:rPr lang="de-DE" sz="2800" baseline="-25000">
                <a:solidFill>
                  <a:schemeClr val="tx1"/>
                </a:solidFill>
                <a:latin typeface="Times New Roman" pitchFamily="18" charset="0"/>
              </a:rPr>
              <a:t>2</a:t>
            </a:r>
            <a:endParaRPr lang="de-DE" sz="2800">
              <a:solidFill>
                <a:schemeClr val="tx1"/>
              </a:solidFill>
              <a:latin typeface="Times New Roman" pitchFamily="18" charset="0"/>
            </a:endParaRPr>
          </a:p>
          <a:p>
            <a:pPr eaLnBrk="0" hangingPunct="0">
              <a:buFont typeface="Wingdings" pitchFamily="2" charset="2"/>
              <a:buNone/>
            </a:pPr>
            <a:r>
              <a:rPr lang="de-DE" sz="2800">
                <a:solidFill>
                  <a:schemeClr val="tx1"/>
                </a:solidFill>
                <a:latin typeface="Times New Roman" pitchFamily="18" charset="0"/>
              </a:rPr>
              <a:t>(2 • </a:t>
            </a:r>
            <a:r>
              <a:rPr lang="de-DE" sz="2800" i="1">
                <a:solidFill>
                  <a:schemeClr val="tx1"/>
                </a:solidFill>
                <a:latin typeface="Times New Roman" pitchFamily="18" charset="0"/>
              </a:rPr>
              <a:t>f</a:t>
            </a:r>
            <a:r>
              <a:rPr lang="de-DE" sz="2800" baseline="-25000">
                <a:solidFill>
                  <a:schemeClr val="tx1"/>
                </a:solidFill>
                <a:latin typeface="Times New Roman" pitchFamily="18" charset="0"/>
              </a:rPr>
              <a:t>1</a:t>
            </a:r>
            <a:r>
              <a:rPr lang="de-DE" sz="2800">
                <a:solidFill>
                  <a:schemeClr val="tx1"/>
                </a:solidFill>
                <a:latin typeface="Times New Roman" pitchFamily="18" charset="0"/>
              </a:rPr>
              <a:t>) + </a:t>
            </a:r>
            <a:r>
              <a:rPr lang="de-DE" sz="2800" i="1">
                <a:solidFill>
                  <a:schemeClr val="tx1"/>
                </a:solidFill>
                <a:latin typeface="Times New Roman" pitchFamily="18" charset="0"/>
              </a:rPr>
              <a:t>f</a:t>
            </a:r>
            <a:r>
              <a:rPr lang="de-DE" sz="2800" baseline="-25000">
                <a:solidFill>
                  <a:schemeClr val="tx1"/>
                </a:solidFill>
                <a:latin typeface="Times New Roman" pitchFamily="18" charset="0"/>
              </a:rPr>
              <a:t>2</a:t>
            </a:r>
            <a:endParaRPr lang="de-DE" sz="2800">
              <a:solidFill>
                <a:schemeClr val="tx1"/>
              </a:solidFill>
              <a:latin typeface="Times New Roman" pitchFamily="18" charset="0"/>
            </a:endParaRPr>
          </a:p>
          <a:p>
            <a:pPr eaLnBrk="0" hangingPunct="0">
              <a:buFont typeface="Wingdings" pitchFamily="2" charset="2"/>
              <a:buNone/>
            </a:pPr>
            <a:r>
              <a:rPr lang="de-DE" sz="2800">
                <a:solidFill>
                  <a:schemeClr val="tx1"/>
                </a:solidFill>
                <a:latin typeface="Times New Roman" pitchFamily="18" charset="0"/>
              </a:rPr>
              <a:t>(2 • </a:t>
            </a:r>
            <a:r>
              <a:rPr lang="de-DE" sz="2800" i="1">
                <a:solidFill>
                  <a:schemeClr val="tx1"/>
                </a:solidFill>
                <a:latin typeface="Times New Roman" pitchFamily="18" charset="0"/>
              </a:rPr>
              <a:t>f</a:t>
            </a:r>
            <a:r>
              <a:rPr lang="de-DE" sz="2800" baseline="-25000">
                <a:solidFill>
                  <a:schemeClr val="tx1"/>
                </a:solidFill>
                <a:latin typeface="Times New Roman" pitchFamily="18" charset="0"/>
              </a:rPr>
              <a:t>1</a:t>
            </a:r>
            <a:r>
              <a:rPr lang="de-DE" sz="2800">
                <a:solidFill>
                  <a:schemeClr val="tx1"/>
                </a:solidFill>
                <a:latin typeface="Times New Roman" pitchFamily="18" charset="0"/>
              </a:rPr>
              <a:t>) - </a:t>
            </a:r>
            <a:r>
              <a:rPr lang="de-DE" sz="2800" i="1">
                <a:solidFill>
                  <a:schemeClr val="tx1"/>
                </a:solidFill>
                <a:latin typeface="Times New Roman" pitchFamily="18" charset="0"/>
              </a:rPr>
              <a:t>f</a:t>
            </a:r>
            <a:r>
              <a:rPr lang="de-DE" sz="2800" baseline="-25000">
                <a:solidFill>
                  <a:schemeClr val="tx1"/>
                </a:solidFill>
                <a:latin typeface="Times New Roman" pitchFamily="18" charset="0"/>
              </a:rPr>
              <a:t>2</a:t>
            </a:r>
          </a:p>
          <a:p>
            <a:pPr eaLnBrk="0" hangingPunct="0">
              <a:buFont typeface="Wingdings" pitchFamily="2" charset="2"/>
              <a:buNone/>
            </a:pPr>
            <a:r>
              <a:rPr lang="de-DE" sz="2800">
                <a:solidFill>
                  <a:schemeClr val="tx1"/>
                </a:solidFill>
                <a:latin typeface="Times New Roman" pitchFamily="18" charset="0"/>
              </a:rPr>
              <a:t>(2 • </a:t>
            </a:r>
            <a:r>
              <a:rPr lang="de-DE" sz="2800" i="1">
                <a:solidFill>
                  <a:schemeClr val="tx1"/>
                </a:solidFill>
                <a:latin typeface="Times New Roman" pitchFamily="18" charset="0"/>
              </a:rPr>
              <a:t>f</a:t>
            </a:r>
            <a:r>
              <a:rPr lang="de-DE" sz="2800" baseline="-25000">
                <a:solidFill>
                  <a:schemeClr val="tx1"/>
                </a:solidFill>
                <a:latin typeface="Times New Roman" pitchFamily="18" charset="0"/>
              </a:rPr>
              <a:t>2</a:t>
            </a:r>
            <a:r>
              <a:rPr lang="de-DE" sz="2800">
                <a:solidFill>
                  <a:schemeClr val="tx1"/>
                </a:solidFill>
                <a:latin typeface="Times New Roman" pitchFamily="18" charset="0"/>
              </a:rPr>
              <a:t>) + </a:t>
            </a:r>
            <a:r>
              <a:rPr lang="de-DE" sz="2800" i="1">
                <a:solidFill>
                  <a:schemeClr val="tx1"/>
                </a:solidFill>
                <a:latin typeface="Times New Roman" pitchFamily="18" charset="0"/>
              </a:rPr>
              <a:t>f</a:t>
            </a:r>
            <a:r>
              <a:rPr lang="de-DE" sz="2800" baseline="-25000">
                <a:solidFill>
                  <a:schemeClr val="tx1"/>
                </a:solidFill>
                <a:latin typeface="Times New Roman" pitchFamily="18" charset="0"/>
              </a:rPr>
              <a:t>1</a:t>
            </a:r>
            <a:endParaRPr lang="de-DE" sz="2800">
              <a:solidFill>
                <a:schemeClr val="tx1"/>
              </a:solidFill>
              <a:latin typeface="Times New Roman" pitchFamily="18" charset="0"/>
            </a:endParaRPr>
          </a:p>
          <a:p>
            <a:pPr eaLnBrk="0" hangingPunct="0">
              <a:buFont typeface="Wingdings" pitchFamily="2" charset="2"/>
              <a:buNone/>
            </a:pPr>
            <a:r>
              <a:rPr lang="de-DE" sz="2800">
                <a:solidFill>
                  <a:schemeClr val="tx1"/>
                </a:solidFill>
                <a:latin typeface="Times New Roman" pitchFamily="18" charset="0"/>
              </a:rPr>
              <a:t>(2 • </a:t>
            </a:r>
            <a:r>
              <a:rPr lang="de-DE" sz="2800" i="1">
                <a:solidFill>
                  <a:schemeClr val="tx1"/>
                </a:solidFill>
                <a:latin typeface="Times New Roman" pitchFamily="18" charset="0"/>
              </a:rPr>
              <a:t>f</a:t>
            </a:r>
            <a:r>
              <a:rPr lang="de-DE" sz="2800" baseline="-25000">
                <a:solidFill>
                  <a:schemeClr val="tx1"/>
                </a:solidFill>
                <a:latin typeface="Times New Roman" pitchFamily="18" charset="0"/>
              </a:rPr>
              <a:t>2</a:t>
            </a:r>
            <a:r>
              <a:rPr lang="de-DE" sz="2800">
                <a:solidFill>
                  <a:schemeClr val="tx1"/>
                </a:solidFill>
                <a:latin typeface="Times New Roman" pitchFamily="18" charset="0"/>
              </a:rPr>
              <a:t>) - </a:t>
            </a:r>
            <a:r>
              <a:rPr lang="de-DE" sz="2800" i="1">
                <a:solidFill>
                  <a:schemeClr val="tx1"/>
                </a:solidFill>
                <a:latin typeface="Times New Roman" pitchFamily="18" charset="0"/>
              </a:rPr>
              <a:t>f</a:t>
            </a:r>
            <a:r>
              <a:rPr lang="de-DE" sz="2800" baseline="-25000">
                <a:solidFill>
                  <a:schemeClr val="tx1"/>
                </a:solidFill>
                <a:latin typeface="Times New Roman" pitchFamily="18" charset="0"/>
              </a:rPr>
              <a:t>1</a:t>
            </a:r>
          </a:p>
          <a:p>
            <a:pPr eaLnBrk="0" hangingPunct="0">
              <a:buFont typeface="Wingdings" pitchFamily="2" charset="2"/>
              <a:buNone/>
            </a:pPr>
            <a:endParaRPr lang="de-DE" sz="2800" b="1" baseline="-25000">
              <a:solidFill>
                <a:schemeClr val="tx1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  <p:transition>
    <p:pull dir="rd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40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de-DE" smtClean="0"/>
              <a:t>Intermodulation 3. Ordnung</a:t>
            </a:r>
          </a:p>
        </p:txBody>
      </p:sp>
      <p:sp>
        <p:nvSpPr>
          <p:cNvPr id="19459" name="Rectangle 41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de-DE" smtClean="0"/>
              <a:t>Signale bei zwei Frequenzen</a:t>
            </a:r>
          </a:p>
        </p:txBody>
      </p:sp>
      <p:pic>
        <p:nvPicPr>
          <p:cNvPr id="84007" name="Picture 39" descr="IM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196975"/>
            <a:ext cx="9051925" cy="5194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rgbClr val="808080"/>
            </a:outerShdw>
          </a:effectLst>
        </p:spPr>
      </p:pic>
    </p:spTree>
  </p:cSld>
  <p:clrMapOvr>
    <a:masterClrMapping/>
  </p:clrMapOvr>
  <p:transition>
    <p:pull dir="rd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8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de-DE" smtClean="0"/>
              <a:t>Intermodulation</a:t>
            </a:r>
          </a:p>
        </p:txBody>
      </p:sp>
      <p:sp>
        <p:nvSpPr>
          <p:cNvPr id="20483" name="Rectangle 9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de-DE" smtClean="0"/>
              <a:t>Störungen mehrer Kanäle</a:t>
            </a:r>
          </a:p>
        </p:txBody>
      </p:sp>
      <p:grpSp>
        <p:nvGrpSpPr>
          <p:cNvPr id="20484" name="Group 40"/>
          <p:cNvGrpSpPr>
            <a:grpSpLocks/>
          </p:cNvGrpSpPr>
          <p:nvPr/>
        </p:nvGrpSpPr>
        <p:grpSpPr bwMode="auto">
          <a:xfrm>
            <a:off x="654050" y="1708150"/>
            <a:ext cx="6126163" cy="4960938"/>
            <a:chOff x="412" y="1076"/>
            <a:chExt cx="3859" cy="3125"/>
          </a:xfrm>
        </p:grpSpPr>
        <p:pic>
          <p:nvPicPr>
            <p:cNvPr id="86026" name="Picture 10" descr="u2_beta58"/>
            <p:cNvPicPr>
              <a:picLocks noChangeAspect="1" noChangeArrowheads="1"/>
            </p:cNvPicPr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445" y="1233"/>
              <a:ext cx="212" cy="8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outerShdw dist="35921" dir="2700000" algn="ctr" rotWithShape="0">
                <a:srgbClr val="808080"/>
              </a:outerShdw>
            </a:effectLst>
          </p:spPr>
        </p:pic>
        <p:pic>
          <p:nvPicPr>
            <p:cNvPr id="86027" name="Picture 11" descr="u2_beta58"/>
            <p:cNvPicPr>
              <a:picLocks noChangeAspect="1" noChangeArrowheads="1"/>
            </p:cNvPicPr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422" y="2238"/>
              <a:ext cx="211" cy="8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outerShdw dist="35921" dir="2700000" algn="ctr" rotWithShape="0">
                <a:srgbClr val="808080"/>
              </a:outerShdw>
            </a:effectLst>
          </p:spPr>
        </p:pic>
        <p:pic>
          <p:nvPicPr>
            <p:cNvPr id="86028" name="Picture 12" descr="u2_beta58"/>
            <p:cNvPicPr>
              <a:picLocks noChangeAspect="1" noChangeArrowheads="1"/>
            </p:cNvPicPr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412" y="3269"/>
              <a:ext cx="211" cy="8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outerShdw dist="35921" dir="2700000" algn="ctr" rotWithShape="0">
                <a:srgbClr val="808080"/>
              </a:outerShdw>
            </a:effectLst>
          </p:spPr>
        </p:pic>
        <p:sp>
          <p:nvSpPr>
            <p:cNvPr id="86029" name="Rectangle 13"/>
            <p:cNvSpPr>
              <a:spLocks noChangeArrowheads="1"/>
            </p:cNvSpPr>
            <p:nvPr/>
          </p:nvSpPr>
          <p:spPr bwMode="auto">
            <a:xfrm>
              <a:off x="2853" y="1243"/>
              <a:ext cx="1418" cy="613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>
              <a:outerShdw dist="35921" dir="2700000" algn="ctr" rotWithShape="0">
                <a:srgbClr val="808080"/>
              </a:outerShdw>
            </a:effectLst>
          </p:spPr>
          <p:txBody>
            <a:bodyPr/>
            <a:lstStyle/>
            <a:p>
              <a:pPr>
                <a:defRPr/>
              </a:pPr>
              <a:endParaRPr lang="de-DE">
                <a:ea typeface="+mn-ea"/>
              </a:endParaRPr>
            </a:p>
          </p:txBody>
        </p:sp>
        <p:grpSp>
          <p:nvGrpSpPr>
            <p:cNvPr id="20489" name="Group 14"/>
            <p:cNvGrpSpPr>
              <a:grpSpLocks/>
            </p:cNvGrpSpPr>
            <p:nvPr/>
          </p:nvGrpSpPr>
          <p:grpSpPr bwMode="auto">
            <a:xfrm rot="4054341">
              <a:off x="556" y="2037"/>
              <a:ext cx="2352" cy="1152"/>
              <a:chOff x="2160" y="4320"/>
              <a:chExt cx="4545" cy="3945"/>
            </a:xfrm>
          </p:grpSpPr>
          <p:sp>
            <p:nvSpPr>
              <p:cNvPr id="86031" name="Line 15"/>
              <p:cNvSpPr>
                <a:spLocks noChangeShapeType="1"/>
              </p:cNvSpPr>
              <p:nvPr/>
            </p:nvSpPr>
            <p:spPr bwMode="auto">
              <a:xfrm flipV="1">
                <a:off x="2159" y="6499"/>
                <a:ext cx="1786" cy="1770"/>
              </a:xfrm>
              <a:prstGeom prst="line">
                <a:avLst/>
              </a:prstGeom>
              <a:noFill/>
              <a:ln w="38100">
                <a:solidFill>
                  <a:srgbClr val="FF0000"/>
                </a:solidFill>
                <a:round/>
                <a:headEnd/>
                <a:tailEnd/>
              </a:ln>
              <a:effectLst>
                <a:outerShdw dist="35921" dir="2700000" algn="ctr" rotWithShape="0">
                  <a:srgbClr val="808080"/>
                </a:outerShdw>
              </a:effectLst>
            </p:spPr>
            <p:txBody>
              <a:bodyPr/>
              <a:lstStyle/>
              <a:p>
                <a:pPr>
                  <a:defRPr/>
                </a:pPr>
                <a:endParaRPr lang="de-DE">
                  <a:ea typeface="+mn-ea"/>
                </a:endParaRPr>
              </a:p>
            </p:txBody>
          </p:sp>
          <p:sp>
            <p:nvSpPr>
              <p:cNvPr id="86032" name="Line 16"/>
              <p:cNvSpPr>
                <a:spLocks noChangeShapeType="1"/>
              </p:cNvSpPr>
              <p:nvPr/>
            </p:nvSpPr>
            <p:spPr bwMode="auto">
              <a:xfrm flipH="1">
                <a:off x="3598" y="6514"/>
                <a:ext cx="359" cy="928"/>
              </a:xfrm>
              <a:prstGeom prst="line">
                <a:avLst/>
              </a:prstGeom>
              <a:noFill/>
              <a:ln w="38100">
                <a:solidFill>
                  <a:srgbClr val="FF0000"/>
                </a:solidFill>
                <a:round/>
                <a:headEnd/>
                <a:tailEnd/>
              </a:ln>
              <a:effectLst>
                <a:outerShdw dist="35921" dir="2700000" algn="ctr" rotWithShape="0">
                  <a:srgbClr val="808080"/>
                </a:outerShdw>
              </a:effectLst>
            </p:spPr>
            <p:txBody>
              <a:bodyPr/>
              <a:lstStyle/>
              <a:p>
                <a:pPr>
                  <a:defRPr/>
                </a:pPr>
                <a:endParaRPr lang="de-DE">
                  <a:ea typeface="+mn-ea"/>
                </a:endParaRPr>
              </a:p>
            </p:txBody>
          </p:sp>
          <p:sp>
            <p:nvSpPr>
              <p:cNvPr id="86033" name="Line 17"/>
              <p:cNvSpPr>
                <a:spLocks noChangeShapeType="1"/>
              </p:cNvSpPr>
              <p:nvPr/>
            </p:nvSpPr>
            <p:spPr bwMode="auto">
              <a:xfrm flipV="1">
                <a:off x="3599" y="4323"/>
                <a:ext cx="3105" cy="3106"/>
              </a:xfrm>
              <a:prstGeom prst="line">
                <a:avLst/>
              </a:prstGeom>
              <a:noFill/>
              <a:ln w="38100">
                <a:solidFill>
                  <a:srgbClr val="FF0000"/>
                </a:solidFill>
                <a:round/>
                <a:headEnd/>
                <a:tailEnd type="stealth" w="med" len="med"/>
              </a:ln>
              <a:effectLst>
                <a:outerShdw dist="35921" dir="2700000" algn="ctr" rotWithShape="0">
                  <a:srgbClr val="808080"/>
                </a:outerShdw>
              </a:effectLst>
            </p:spPr>
            <p:txBody>
              <a:bodyPr/>
              <a:lstStyle/>
              <a:p>
                <a:pPr>
                  <a:defRPr/>
                </a:pPr>
                <a:endParaRPr lang="de-DE">
                  <a:ea typeface="+mn-ea"/>
                </a:endParaRPr>
              </a:p>
            </p:txBody>
          </p:sp>
        </p:grpSp>
        <p:grpSp>
          <p:nvGrpSpPr>
            <p:cNvPr id="20490" name="Group 18"/>
            <p:cNvGrpSpPr>
              <a:grpSpLocks/>
            </p:cNvGrpSpPr>
            <p:nvPr/>
          </p:nvGrpSpPr>
          <p:grpSpPr bwMode="auto">
            <a:xfrm rot="1942664">
              <a:off x="1244" y="1076"/>
              <a:ext cx="1037" cy="1934"/>
              <a:chOff x="2351" y="4276"/>
              <a:chExt cx="4543" cy="3946"/>
            </a:xfrm>
          </p:grpSpPr>
          <p:sp>
            <p:nvSpPr>
              <p:cNvPr id="86035" name="Line 19"/>
              <p:cNvSpPr>
                <a:spLocks noChangeShapeType="1"/>
              </p:cNvSpPr>
              <p:nvPr/>
            </p:nvSpPr>
            <p:spPr bwMode="auto">
              <a:xfrm flipV="1">
                <a:off x="2351" y="6451"/>
                <a:ext cx="1784" cy="1771"/>
              </a:xfrm>
              <a:prstGeom prst="line">
                <a:avLst/>
              </a:prstGeom>
              <a:noFill/>
              <a:ln w="38100">
                <a:solidFill>
                  <a:schemeClr val="accent2"/>
                </a:solidFill>
                <a:round/>
                <a:headEnd/>
                <a:tailEnd/>
              </a:ln>
              <a:effectLst>
                <a:outerShdw dist="35921" dir="2700000" algn="ctr" rotWithShape="0">
                  <a:srgbClr val="808080"/>
                </a:outerShdw>
              </a:effectLst>
            </p:spPr>
            <p:txBody>
              <a:bodyPr/>
              <a:lstStyle/>
              <a:p>
                <a:pPr>
                  <a:defRPr/>
                </a:pPr>
                <a:endParaRPr lang="de-DE">
                  <a:ea typeface="+mn-ea"/>
                </a:endParaRPr>
              </a:p>
            </p:txBody>
          </p:sp>
          <p:sp>
            <p:nvSpPr>
              <p:cNvPr id="86036" name="Line 20"/>
              <p:cNvSpPr>
                <a:spLocks noChangeShapeType="1"/>
              </p:cNvSpPr>
              <p:nvPr/>
            </p:nvSpPr>
            <p:spPr bwMode="auto">
              <a:xfrm flipH="1">
                <a:off x="3792" y="6469"/>
                <a:ext cx="359" cy="930"/>
              </a:xfrm>
              <a:prstGeom prst="line">
                <a:avLst/>
              </a:prstGeom>
              <a:noFill/>
              <a:ln w="38100">
                <a:solidFill>
                  <a:schemeClr val="accent2"/>
                </a:solidFill>
                <a:round/>
                <a:headEnd/>
                <a:tailEnd/>
              </a:ln>
              <a:effectLst>
                <a:outerShdw dist="35921" dir="2700000" algn="ctr" rotWithShape="0">
                  <a:srgbClr val="808080"/>
                </a:outerShdw>
              </a:effectLst>
            </p:spPr>
            <p:txBody>
              <a:bodyPr/>
              <a:lstStyle/>
              <a:p>
                <a:pPr>
                  <a:defRPr/>
                </a:pPr>
                <a:endParaRPr lang="de-DE">
                  <a:ea typeface="+mn-ea"/>
                </a:endParaRPr>
              </a:p>
            </p:txBody>
          </p:sp>
          <p:sp>
            <p:nvSpPr>
              <p:cNvPr id="86037" name="Line 21"/>
              <p:cNvSpPr>
                <a:spLocks noChangeShapeType="1"/>
              </p:cNvSpPr>
              <p:nvPr/>
            </p:nvSpPr>
            <p:spPr bwMode="auto">
              <a:xfrm flipV="1">
                <a:off x="3791" y="4276"/>
                <a:ext cx="3103" cy="3106"/>
              </a:xfrm>
              <a:prstGeom prst="line">
                <a:avLst/>
              </a:prstGeom>
              <a:noFill/>
              <a:ln w="38100">
                <a:solidFill>
                  <a:schemeClr val="accent2"/>
                </a:solidFill>
                <a:round/>
                <a:headEnd/>
                <a:tailEnd type="stealth" w="med" len="med"/>
              </a:ln>
              <a:effectLst>
                <a:outerShdw dist="35921" dir="2700000" algn="ctr" rotWithShape="0">
                  <a:srgbClr val="808080"/>
                </a:outerShdw>
              </a:effectLst>
            </p:spPr>
            <p:txBody>
              <a:bodyPr/>
              <a:lstStyle/>
              <a:p>
                <a:pPr>
                  <a:defRPr/>
                </a:pPr>
                <a:endParaRPr lang="de-DE">
                  <a:ea typeface="+mn-ea"/>
                </a:endParaRPr>
              </a:p>
            </p:txBody>
          </p:sp>
        </p:grpSp>
        <p:sp>
          <p:nvSpPr>
            <p:cNvPr id="86038" name="Rectangle 22"/>
            <p:cNvSpPr>
              <a:spLocks noChangeArrowheads="1"/>
            </p:cNvSpPr>
            <p:nvPr/>
          </p:nvSpPr>
          <p:spPr bwMode="auto">
            <a:xfrm>
              <a:off x="2853" y="2248"/>
              <a:ext cx="1418" cy="614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>
              <a:outerShdw dist="35921" dir="2700000" algn="ctr" rotWithShape="0">
                <a:srgbClr val="808080"/>
              </a:outerShdw>
            </a:effectLst>
          </p:spPr>
          <p:txBody>
            <a:bodyPr/>
            <a:lstStyle/>
            <a:p>
              <a:pPr>
                <a:defRPr/>
              </a:pPr>
              <a:endParaRPr lang="de-DE">
                <a:ea typeface="+mn-ea"/>
              </a:endParaRPr>
            </a:p>
          </p:txBody>
        </p:sp>
        <p:sp>
          <p:nvSpPr>
            <p:cNvPr id="86039" name="Rectangle 23"/>
            <p:cNvSpPr>
              <a:spLocks noChangeArrowheads="1"/>
            </p:cNvSpPr>
            <p:nvPr/>
          </p:nvSpPr>
          <p:spPr bwMode="auto">
            <a:xfrm>
              <a:off x="2853" y="3310"/>
              <a:ext cx="1418" cy="614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>
              <a:outerShdw dist="35921" dir="2700000" algn="ctr" rotWithShape="0">
                <a:srgbClr val="808080"/>
              </a:outerShdw>
            </a:effectLst>
          </p:spPr>
          <p:txBody>
            <a:bodyPr/>
            <a:lstStyle/>
            <a:p>
              <a:pPr>
                <a:defRPr/>
              </a:pPr>
              <a:endParaRPr lang="de-DE">
                <a:ea typeface="+mn-ea"/>
              </a:endParaRPr>
            </a:p>
          </p:txBody>
        </p:sp>
        <p:grpSp>
          <p:nvGrpSpPr>
            <p:cNvPr id="20493" name="Group 24"/>
            <p:cNvGrpSpPr>
              <a:grpSpLocks/>
            </p:cNvGrpSpPr>
            <p:nvPr/>
          </p:nvGrpSpPr>
          <p:grpSpPr bwMode="auto">
            <a:xfrm rot="-254471">
              <a:off x="665" y="1729"/>
              <a:ext cx="2086" cy="1893"/>
              <a:chOff x="2182" y="4276"/>
              <a:chExt cx="4545" cy="3945"/>
            </a:xfrm>
          </p:grpSpPr>
          <p:sp>
            <p:nvSpPr>
              <p:cNvPr id="86041" name="Line 25"/>
              <p:cNvSpPr>
                <a:spLocks noChangeShapeType="1"/>
              </p:cNvSpPr>
              <p:nvPr/>
            </p:nvSpPr>
            <p:spPr bwMode="auto">
              <a:xfrm flipV="1">
                <a:off x="2182" y="6452"/>
                <a:ext cx="1786" cy="1769"/>
              </a:xfrm>
              <a:prstGeom prst="line">
                <a:avLst/>
              </a:prstGeom>
              <a:noFill/>
              <a:ln w="38100">
                <a:solidFill>
                  <a:schemeClr val="accent2"/>
                </a:solidFill>
                <a:round/>
                <a:headEnd/>
                <a:tailEnd/>
              </a:ln>
              <a:effectLst>
                <a:outerShdw dist="35921" dir="2700000" algn="ctr" rotWithShape="0">
                  <a:srgbClr val="808080"/>
                </a:outerShdw>
              </a:effectLst>
            </p:spPr>
            <p:txBody>
              <a:bodyPr/>
              <a:lstStyle/>
              <a:p>
                <a:pPr>
                  <a:defRPr/>
                </a:pPr>
                <a:endParaRPr lang="de-DE">
                  <a:ea typeface="+mn-ea"/>
                </a:endParaRPr>
              </a:p>
            </p:txBody>
          </p:sp>
          <p:sp>
            <p:nvSpPr>
              <p:cNvPr id="86042" name="Line 26"/>
              <p:cNvSpPr>
                <a:spLocks noChangeShapeType="1"/>
              </p:cNvSpPr>
              <p:nvPr/>
            </p:nvSpPr>
            <p:spPr bwMode="auto">
              <a:xfrm flipH="1">
                <a:off x="3623" y="6467"/>
                <a:ext cx="362" cy="929"/>
              </a:xfrm>
              <a:prstGeom prst="line">
                <a:avLst/>
              </a:prstGeom>
              <a:noFill/>
              <a:ln w="38100">
                <a:solidFill>
                  <a:schemeClr val="accent2"/>
                </a:solidFill>
                <a:round/>
                <a:headEnd/>
                <a:tailEnd/>
              </a:ln>
              <a:effectLst>
                <a:outerShdw dist="35921" dir="2700000" algn="ctr" rotWithShape="0">
                  <a:srgbClr val="808080"/>
                </a:outerShdw>
              </a:effectLst>
            </p:spPr>
            <p:txBody>
              <a:bodyPr/>
              <a:lstStyle/>
              <a:p>
                <a:pPr>
                  <a:defRPr/>
                </a:pPr>
                <a:endParaRPr lang="de-DE">
                  <a:ea typeface="+mn-ea"/>
                </a:endParaRPr>
              </a:p>
            </p:txBody>
          </p:sp>
          <p:sp>
            <p:nvSpPr>
              <p:cNvPr id="86043" name="Line 27"/>
              <p:cNvSpPr>
                <a:spLocks noChangeShapeType="1"/>
              </p:cNvSpPr>
              <p:nvPr/>
            </p:nvSpPr>
            <p:spPr bwMode="auto">
              <a:xfrm flipV="1">
                <a:off x="3622" y="4276"/>
                <a:ext cx="3105" cy="3104"/>
              </a:xfrm>
              <a:prstGeom prst="line">
                <a:avLst/>
              </a:prstGeom>
              <a:noFill/>
              <a:ln w="38100">
                <a:solidFill>
                  <a:schemeClr val="accent2"/>
                </a:solidFill>
                <a:round/>
                <a:headEnd/>
                <a:tailEnd type="stealth" w="med" len="med"/>
              </a:ln>
              <a:effectLst>
                <a:outerShdw dist="35921" dir="2700000" algn="ctr" rotWithShape="0">
                  <a:srgbClr val="808080"/>
                </a:outerShdw>
              </a:effectLst>
            </p:spPr>
            <p:txBody>
              <a:bodyPr/>
              <a:lstStyle/>
              <a:p>
                <a:pPr>
                  <a:defRPr/>
                </a:pPr>
                <a:endParaRPr lang="de-DE">
                  <a:ea typeface="+mn-ea"/>
                </a:endParaRPr>
              </a:p>
            </p:txBody>
          </p:sp>
        </p:grpSp>
        <p:grpSp>
          <p:nvGrpSpPr>
            <p:cNvPr id="20494" name="Group 28"/>
            <p:cNvGrpSpPr>
              <a:grpSpLocks/>
            </p:cNvGrpSpPr>
            <p:nvPr/>
          </p:nvGrpSpPr>
          <p:grpSpPr bwMode="auto">
            <a:xfrm rot="19202477" flipV="1">
              <a:off x="1280" y="2187"/>
              <a:ext cx="937" cy="1917"/>
              <a:chOff x="2160" y="4320"/>
              <a:chExt cx="4545" cy="3945"/>
            </a:xfrm>
          </p:grpSpPr>
          <p:sp>
            <p:nvSpPr>
              <p:cNvPr id="86045" name="Line 29"/>
              <p:cNvSpPr>
                <a:spLocks noChangeShapeType="1"/>
              </p:cNvSpPr>
              <p:nvPr/>
            </p:nvSpPr>
            <p:spPr bwMode="auto">
              <a:xfrm flipV="1">
                <a:off x="2157" y="6497"/>
                <a:ext cx="1785" cy="1770"/>
              </a:xfrm>
              <a:prstGeom prst="line">
                <a:avLst/>
              </a:prstGeom>
              <a:noFill/>
              <a:ln w="38100">
                <a:solidFill>
                  <a:srgbClr val="FF0000"/>
                </a:solidFill>
                <a:round/>
                <a:headEnd/>
                <a:tailEnd/>
              </a:ln>
              <a:effectLst>
                <a:outerShdw dist="35921" dir="2700000" algn="ctr" rotWithShape="0">
                  <a:srgbClr val="808080"/>
                </a:outerShdw>
              </a:effectLst>
            </p:spPr>
            <p:txBody>
              <a:bodyPr/>
              <a:lstStyle/>
              <a:p>
                <a:pPr>
                  <a:defRPr/>
                </a:pPr>
                <a:endParaRPr lang="de-DE">
                  <a:ea typeface="+mn-ea"/>
                </a:endParaRPr>
              </a:p>
            </p:txBody>
          </p:sp>
          <p:sp>
            <p:nvSpPr>
              <p:cNvPr id="86046" name="Line 30"/>
              <p:cNvSpPr>
                <a:spLocks noChangeShapeType="1"/>
              </p:cNvSpPr>
              <p:nvPr/>
            </p:nvSpPr>
            <p:spPr bwMode="auto">
              <a:xfrm flipH="1">
                <a:off x="3598" y="6510"/>
                <a:ext cx="359" cy="930"/>
              </a:xfrm>
              <a:prstGeom prst="line">
                <a:avLst/>
              </a:prstGeom>
              <a:noFill/>
              <a:ln w="38100">
                <a:solidFill>
                  <a:srgbClr val="FF0000"/>
                </a:solidFill>
                <a:round/>
                <a:headEnd/>
                <a:tailEnd/>
              </a:ln>
              <a:effectLst>
                <a:outerShdw dist="35921" dir="2700000" algn="ctr" rotWithShape="0">
                  <a:srgbClr val="808080"/>
                </a:outerShdw>
              </a:effectLst>
            </p:spPr>
            <p:txBody>
              <a:bodyPr/>
              <a:lstStyle/>
              <a:p>
                <a:pPr>
                  <a:defRPr/>
                </a:pPr>
                <a:endParaRPr lang="de-DE">
                  <a:ea typeface="+mn-ea"/>
                </a:endParaRPr>
              </a:p>
            </p:txBody>
          </p:sp>
          <p:sp>
            <p:nvSpPr>
              <p:cNvPr id="86047" name="Line 31"/>
              <p:cNvSpPr>
                <a:spLocks noChangeShapeType="1"/>
              </p:cNvSpPr>
              <p:nvPr/>
            </p:nvSpPr>
            <p:spPr bwMode="auto">
              <a:xfrm flipV="1">
                <a:off x="3599" y="4320"/>
                <a:ext cx="3104" cy="3105"/>
              </a:xfrm>
              <a:prstGeom prst="line">
                <a:avLst/>
              </a:prstGeom>
              <a:noFill/>
              <a:ln w="38100">
                <a:solidFill>
                  <a:srgbClr val="FF0000"/>
                </a:solidFill>
                <a:round/>
                <a:headEnd/>
                <a:tailEnd type="stealth" w="med" len="med"/>
              </a:ln>
              <a:effectLst>
                <a:outerShdw dist="35921" dir="2700000" algn="ctr" rotWithShape="0">
                  <a:srgbClr val="808080"/>
                </a:outerShdw>
              </a:effectLst>
            </p:spPr>
            <p:txBody>
              <a:bodyPr/>
              <a:lstStyle/>
              <a:p>
                <a:pPr>
                  <a:defRPr/>
                </a:pPr>
                <a:endParaRPr lang="de-DE">
                  <a:ea typeface="+mn-ea"/>
                </a:endParaRPr>
              </a:p>
            </p:txBody>
          </p:sp>
        </p:grpSp>
        <p:sp>
          <p:nvSpPr>
            <p:cNvPr id="20495" name="Text Box 32"/>
            <p:cNvSpPr txBox="1">
              <a:spLocks noChangeArrowheads="1"/>
            </p:cNvSpPr>
            <p:nvPr/>
          </p:nvSpPr>
          <p:spPr bwMode="auto">
            <a:xfrm>
              <a:off x="521" y="1981"/>
              <a:ext cx="586" cy="17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0" hangingPunct="0">
                <a:spcBef>
                  <a:spcPts val="600"/>
                </a:spcBef>
              </a:pPr>
              <a:r>
                <a:rPr lang="en-US" sz="1400" b="1">
                  <a:solidFill>
                    <a:schemeClr val="tx1"/>
                  </a:solidFill>
                  <a:latin typeface="Arial" charset="0"/>
                </a:rPr>
                <a:t>800 MHz</a:t>
              </a:r>
            </a:p>
          </p:txBody>
        </p:sp>
        <p:sp>
          <p:nvSpPr>
            <p:cNvPr id="20496" name="Text Box 33"/>
            <p:cNvSpPr txBox="1">
              <a:spLocks noChangeArrowheads="1"/>
            </p:cNvSpPr>
            <p:nvPr/>
          </p:nvSpPr>
          <p:spPr bwMode="auto">
            <a:xfrm>
              <a:off x="521" y="3025"/>
              <a:ext cx="586" cy="17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0" hangingPunct="0">
                <a:spcBef>
                  <a:spcPts val="600"/>
                </a:spcBef>
              </a:pPr>
              <a:r>
                <a:rPr lang="en-US" sz="1400" b="1">
                  <a:solidFill>
                    <a:schemeClr val="tx1"/>
                  </a:solidFill>
                  <a:latin typeface="Arial" charset="0"/>
                </a:rPr>
                <a:t>801 MHz</a:t>
              </a:r>
            </a:p>
          </p:txBody>
        </p:sp>
        <p:sp>
          <p:nvSpPr>
            <p:cNvPr id="20497" name="Text Box 34"/>
            <p:cNvSpPr txBox="1">
              <a:spLocks noChangeArrowheads="1"/>
            </p:cNvSpPr>
            <p:nvPr/>
          </p:nvSpPr>
          <p:spPr bwMode="auto">
            <a:xfrm>
              <a:off x="521" y="4023"/>
              <a:ext cx="586" cy="17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0" hangingPunct="0">
                <a:spcBef>
                  <a:spcPts val="600"/>
                </a:spcBef>
              </a:pPr>
              <a:r>
                <a:rPr lang="en-US" sz="1400" b="1">
                  <a:solidFill>
                    <a:schemeClr val="tx1"/>
                  </a:solidFill>
                  <a:latin typeface="Arial" charset="0"/>
                </a:rPr>
                <a:t>802 MHz</a:t>
              </a:r>
            </a:p>
          </p:txBody>
        </p:sp>
        <p:sp>
          <p:nvSpPr>
            <p:cNvPr id="20498" name="Text Box 35"/>
            <p:cNvSpPr txBox="1">
              <a:spLocks noChangeArrowheads="1"/>
            </p:cNvSpPr>
            <p:nvPr/>
          </p:nvSpPr>
          <p:spPr bwMode="auto">
            <a:xfrm>
              <a:off x="3243" y="1301"/>
              <a:ext cx="585" cy="17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0" hangingPunct="0">
                <a:spcBef>
                  <a:spcPts val="600"/>
                </a:spcBef>
              </a:pPr>
              <a:r>
                <a:rPr lang="en-US" sz="1400" b="1">
                  <a:solidFill>
                    <a:schemeClr val="tx1"/>
                  </a:solidFill>
                  <a:latin typeface="Arial" charset="0"/>
                </a:rPr>
                <a:t>800 MHz</a:t>
              </a:r>
            </a:p>
          </p:txBody>
        </p:sp>
        <p:sp>
          <p:nvSpPr>
            <p:cNvPr id="20499" name="Text Box 36"/>
            <p:cNvSpPr txBox="1">
              <a:spLocks noChangeArrowheads="1"/>
            </p:cNvSpPr>
            <p:nvPr/>
          </p:nvSpPr>
          <p:spPr bwMode="auto">
            <a:xfrm>
              <a:off x="3198" y="2344"/>
              <a:ext cx="586" cy="17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0" hangingPunct="0">
                <a:spcBef>
                  <a:spcPts val="600"/>
                </a:spcBef>
              </a:pPr>
              <a:r>
                <a:rPr lang="en-US" sz="1400" b="1">
                  <a:solidFill>
                    <a:schemeClr val="tx1"/>
                  </a:solidFill>
                  <a:latin typeface="Arial" charset="0"/>
                </a:rPr>
                <a:t>801 MHz</a:t>
              </a:r>
            </a:p>
          </p:txBody>
        </p:sp>
        <p:sp>
          <p:nvSpPr>
            <p:cNvPr id="20500" name="Text Box 37"/>
            <p:cNvSpPr txBox="1">
              <a:spLocks noChangeArrowheads="1"/>
            </p:cNvSpPr>
            <p:nvPr/>
          </p:nvSpPr>
          <p:spPr bwMode="auto">
            <a:xfrm>
              <a:off x="3243" y="3387"/>
              <a:ext cx="585" cy="17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0" hangingPunct="0">
                <a:spcBef>
                  <a:spcPts val="600"/>
                </a:spcBef>
              </a:pPr>
              <a:r>
                <a:rPr lang="en-US" sz="1400" b="1">
                  <a:solidFill>
                    <a:schemeClr val="tx1"/>
                  </a:solidFill>
                  <a:latin typeface="Arial" charset="0"/>
                </a:rPr>
                <a:t>802 MHz</a:t>
              </a:r>
            </a:p>
          </p:txBody>
        </p:sp>
        <p:sp>
          <p:nvSpPr>
            <p:cNvPr id="20501" name="Text Box 38"/>
            <p:cNvSpPr txBox="1">
              <a:spLocks noChangeArrowheads="1"/>
            </p:cNvSpPr>
            <p:nvPr/>
          </p:nvSpPr>
          <p:spPr bwMode="auto">
            <a:xfrm>
              <a:off x="2925" y="3705"/>
              <a:ext cx="1242" cy="16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0" hangingPunct="0"/>
              <a:r>
                <a:rPr lang="de-DE" sz="1400" b="1">
                  <a:solidFill>
                    <a:srgbClr val="FF0000"/>
                  </a:solidFill>
                  <a:latin typeface="Arial" charset="0"/>
                </a:rPr>
                <a:t>801 x  2 – 800 = 802</a:t>
              </a:r>
              <a:r>
                <a:rPr lang="de-DE" sz="1400" b="1">
                  <a:solidFill>
                    <a:schemeClr val="tx1"/>
                  </a:solidFill>
                  <a:latin typeface="Arial" charset="0"/>
                </a:rPr>
                <a:t> </a:t>
              </a:r>
            </a:p>
          </p:txBody>
        </p:sp>
        <p:sp>
          <p:nvSpPr>
            <p:cNvPr id="20502" name="Text Box 39"/>
            <p:cNvSpPr txBox="1">
              <a:spLocks noChangeArrowheads="1"/>
            </p:cNvSpPr>
            <p:nvPr/>
          </p:nvSpPr>
          <p:spPr bwMode="auto">
            <a:xfrm>
              <a:off x="2925" y="1664"/>
              <a:ext cx="1242" cy="16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0" hangingPunct="0"/>
              <a:r>
                <a:rPr lang="de-DE" sz="1400" b="1">
                  <a:solidFill>
                    <a:schemeClr val="accent2"/>
                  </a:solidFill>
                  <a:latin typeface="Arial" charset="0"/>
                </a:rPr>
                <a:t>801 x  2 – 802 = 800</a:t>
              </a:r>
              <a:r>
                <a:rPr lang="de-DE" sz="1400" b="1">
                  <a:solidFill>
                    <a:schemeClr val="tx1"/>
                  </a:solidFill>
                  <a:latin typeface="Arial" charset="0"/>
                </a:rPr>
                <a:t> </a:t>
              </a:r>
            </a:p>
          </p:txBody>
        </p:sp>
      </p:grpSp>
    </p:spTree>
  </p:cSld>
  <p:clrMapOvr>
    <a:masterClrMapping/>
  </p:clrMapOvr>
  <p:transition spd="med">
    <p:pull dir="rd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de-DE" smtClean="0"/>
              <a:t>Intermodulation bei Sendern</a:t>
            </a:r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de-DE" smtClean="0"/>
              <a:t>Eng benachbarte Sender können ineinander Intermodulationseffekte hervorrufen.</a:t>
            </a:r>
          </a:p>
          <a:p>
            <a:pPr eaLnBrk="1" hangingPunct="1"/>
            <a:endParaRPr lang="de-DE" smtClean="0"/>
          </a:p>
          <a:p>
            <a:pPr eaLnBrk="1" hangingPunct="1"/>
            <a:r>
              <a:rPr lang="de-DE" smtClean="0"/>
              <a:t>Das Intermodulationsprodukt wird zusammen mit dem Originalsignal gesendet.</a:t>
            </a:r>
          </a:p>
          <a:p>
            <a:pPr eaLnBrk="1" hangingPunct="1"/>
            <a:endParaRPr lang="de-DE" smtClean="0"/>
          </a:p>
          <a:p>
            <a:pPr eaLnBrk="1" hangingPunct="1"/>
            <a:r>
              <a:rPr lang="de-DE" smtClean="0"/>
              <a:t>Intermodulationen werden ebenfalls im Empfänger generiert</a:t>
            </a:r>
          </a:p>
        </p:txBody>
      </p:sp>
    </p:spTree>
  </p:cSld>
  <p:clrMapOvr>
    <a:masterClrMapping/>
  </p:clrMapOvr>
  <p:transition>
    <p:pull dir="rd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Rectangle 3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 lIns="92075" tIns="46038" rIns="92075" bIns="46038"/>
          <a:lstStyle/>
          <a:p>
            <a:pPr eaLnBrk="1" hangingPunct="1"/>
            <a:r>
              <a:rPr lang="de-DE" smtClean="0"/>
              <a:t>Intermodulationsprodukte</a:t>
            </a:r>
            <a:endParaRPr lang="de-DE" sz="2800" smtClean="0"/>
          </a:p>
        </p:txBody>
      </p:sp>
      <p:sp>
        <p:nvSpPr>
          <p:cNvPr id="2052" name="Rectangle 4"/>
          <p:cNvSpPr>
            <a:spLocks noChangeArrowheads="1"/>
          </p:cNvSpPr>
          <p:nvPr/>
        </p:nvSpPr>
        <p:spPr bwMode="auto">
          <a:xfrm>
            <a:off x="3203575" y="6165850"/>
            <a:ext cx="12382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pPr eaLnBrk="0" hangingPunct="0"/>
            <a:r>
              <a:rPr lang="de-DE" sz="1800">
                <a:solidFill>
                  <a:schemeClr val="tx1"/>
                </a:solidFill>
                <a:latin typeface="Verdana" pitchFamily="34" charset="0"/>
              </a:rPr>
              <a:t>Frequenz</a:t>
            </a:r>
          </a:p>
        </p:txBody>
      </p:sp>
      <p:sp>
        <p:nvSpPr>
          <p:cNvPr id="2053" name="Rectangle 5"/>
          <p:cNvSpPr>
            <a:spLocks noChangeArrowheads="1"/>
          </p:cNvSpPr>
          <p:nvPr/>
        </p:nvSpPr>
        <p:spPr bwMode="auto">
          <a:xfrm rot="-5400000">
            <a:off x="73025" y="3606800"/>
            <a:ext cx="2163763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>
            <a:spAutoFit/>
          </a:bodyPr>
          <a:lstStyle/>
          <a:p>
            <a:pPr eaLnBrk="0" hangingPunct="0"/>
            <a:r>
              <a:rPr lang="de-DE" sz="1800">
                <a:solidFill>
                  <a:schemeClr val="tx1"/>
                </a:solidFill>
                <a:latin typeface="Verdana" pitchFamily="34" charset="0"/>
              </a:rPr>
              <a:t>HF-Pegel [dB]</a:t>
            </a:r>
          </a:p>
        </p:txBody>
      </p:sp>
      <p:graphicFrame>
        <p:nvGraphicFramePr>
          <p:cNvPr id="2050" name="Object 6"/>
          <p:cNvGraphicFramePr>
            <a:graphicFrameLocks noChangeAspect="1"/>
          </p:cNvGraphicFramePr>
          <p:nvPr/>
        </p:nvGraphicFramePr>
        <p:xfrm>
          <a:off x="1403350" y="1989138"/>
          <a:ext cx="4471988" cy="4013200"/>
        </p:xfrm>
        <a:graphic>
          <a:graphicData uri="http://schemas.openxmlformats.org/presentationml/2006/ole">
            <p:oleObj spid="_x0000_s2050" name="Photo Editor Photo" r:id="rId3" imgW="4361905" imgH="3971429" progId="MSPhotoEd.3">
              <p:embed/>
            </p:oleObj>
          </a:graphicData>
        </a:graphic>
      </p:graphicFrame>
      <p:sp>
        <p:nvSpPr>
          <p:cNvPr id="2054" name="Rectangle 8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de-DE" smtClean="0"/>
              <a:t>Intermodulation zweier starker Signale</a:t>
            </a:r>
          </a:p>
        </p:txBody>
      </p:sp>
    </p:spTree>
  </p:cSld>
  <p:clrMapOvr>
    <a:masterClrMapping/>
  </p:clrMapOvr>
  <p:transition>
    <p:pull dir="rd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de-DE" smtClean="0"/>
              <a:t>Intermodulation</a:t>
            </a:r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7013" y="1004888"/>
            <a:ext cx="8916987" cy="3505200"/>
          </a:xfrm>
        </p:spPr>
        <p:txBody>
          <a:bodyPr/>
          <a:lstStyle/>
          <a:p>
            <a:pPr eaLnBrk="1" hangingPunct="1"/>
            <a:r>
              <a:rPr lang="de-DE" smtClean="0"/>
              <a:t>Anzahl der Intermodulationsprodukte</a:t>
            </a:r>
            <a:br>
              <a:rPr lang="de-DE" smtClean="0"/>
            </a:br>
            <a:r>
              <a:rPr lang="de-DE" smtClean="0"/>
              <a:t>3. Ordnung:</a:t>
            </a:r>
          </a:p>
          <a:p>
            <a:pPr eaLnBrk="1" hangingPunct="1"/>
            <a:endParaRPr lang="de-DE" smtClean="0"/>
          </a:p>
        </p:txBody>
      </p:sp>
      <p:graphicFrame>
        <p:nvGraphicFramePr>
          <p:cNvPr id="656486" name="Group 102"/>
          <p:cNvGraphicFramePr>
            <a:graphicFrameLocks noGrp="1"/>
          </p:cNvGraphicFramePr>
          <p:nvPr/>
        </p:nvGraphicFramePr>
        <p:xfrm>
          <a:off x="684213" y="2276475"/>
          <a:ext cx="5472112" cy="3814765"/>
        </p:xfrm>
        <a:graphic>
          <a:graphicData uri="http://schemas.openxmlformats.org/drawingml/2006/table">
            <a:tbl>
              <a:tblPr/>
              <a:tblGrid>
                <a:gridCol w="2736850"/>
                <a:gridCol w="2735262"/>
              </a:tblGrid>
              <a:tr h="5080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ea typeface="ヒラギノ角ゴ Pro W3" pitchFamily="1" charset="-128"/>
                        </a:rPr>
                        <a:t>Verwendete Frequenzen</a:t>
                      </a:r>
                    </a:p>
                  </a:txBody>
                  <a:tcPr marL="90000" marR="90000" marT="46800" marB="4680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ea typeface="ヒラギノ角ゴ Pro W3" pitchFamily="1" charset="-128"/>
                        </a:rPr>
                        <a:t>Intermodulations-Produkte N(N – 1)</a:t>
                      </a:r>
                    </a:p>
                  </a:txBody>
                  <a:tcPr marL="90000" marR="90000" marT="46800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619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ea typeface="ヒラギノ角ゴ Pro W3" pitchFamily="1" charset="-128"/>
                        </a:rPr>
                        <a:t>1</a:t>
                      </a:r>
                    </a:p>
                  </a:txBody>
                  <a:tcPr marL="90000" marR="90000" marT="46800" marB="4680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ea typeface="ヒラギノ角ゴ Pro W3" pitchFamily="1" charset="-128"/>
                        </a:rPr>
                        <a:t>0</a:t>
                      </a:r>
                    </a:p>
                  </a:txBody>
                  <a:tcPr marL="90000" marR="90000" marT="46800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603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ea typeface="ヒラギノ角ゴ Pro W3" pitchFamily="1" charset="-128"/>
                        </a:rPr>
                        <a:t>2</a:t>
                      </a:r>
                    </a:p>
                  </a:txBody>
                  <a:tcPr marL="90000" marR="90000" marT="46800" marB="4680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ea typeface="ヒラギノ角ゴ Pro W3" pitchFamily="1" charset="-128"/>
                        </a:rPr>
                        <a:t>2</a:t>
                      </a:r>
                    </a:p>
                  </a:txBody>
                  <a:tcPr marL="90000" marR="90000" marT="46800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603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ea typeface="ヒラギノ角ゴ Pro W3" pitchFamily="1" charset="-128"/>
                        </a:rPr>
                        <a:t>3</a:t>
                      </a:r>
                    </a:p>
                  </a:txBody>
                  <a:tcPr marL="90000" marR="90000" marT="46800" marB="4680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ea typeface="ヒラギノ角ゴ Pro W3" pitchFamily="1" charset="-128"/>
                        </a:rPr>
                        <a:t>6</a:t>
                      </a:r>
                    </a:p>
                  </a:txBody>
                  <a:tcPr marL="90000" marR="90000" marT="46800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619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ea typeface="ヒラギノ角ゴ Pro W3" pitchFamily="1" charset="-128"/>
                        </a:rPr>
                        <a:t>4</a:t>
                      </a:r>
                    </a:p>
                  </a:txBody>
                  <a:tcPr marL="90000" marR="90000" marT="46800" marB="4680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ea typeface="ヒラギノ角ゴ Pro W3" pitchFamily="1" charset="-128"/>
                        </a:rPr>
                        <a:t>12</a:t>
                      </a:r>
                    </a:p>
                  </a:txBody>
                  <a:tcPr marL="90000" marR="90000" marT="46800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603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ea typeface="ヒラギノ角ゴ Pro W3" pitchFamily="1" charset="-128"/>
                        </a:rPr>
                        <a:t>5</a:t>
                      </a:r>
                    </a:p>
                  </a:txBody>
                  <a:tcPr marL="90000" marR="90000" marT="46800" marB="4680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ea typeface="ヒラギノ角ゴ Pro W3" pitchFamily="1" charset="-128"/>
                        </a:rPr>
                        <a:t>20</a:t>
                      </a:r>
                    </a:p>
                  </a:txBody>
                  <a:tcPr marL="90000" marR="90000" marT="46800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619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ea typeface="ヒラギノ角ゴ Pro W3" pitchFamily="1" charset="-128"/>
                        </a:rPr>
                        <a:t>6</a:t>
                      </a:r>
                    </a:p>
                  </a:txBody>
                  <a:tcPr marL="90000" marR="90000" marT="46800" marB="4680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ea typeface="ヒラギノ角ゴ Pro W3" pitchFamily="1" charset="-128"/>
                        </a:rPr>
                        <a:t>30</a:t>
                      </a:r>
                    </a:p>
                  </a:txBody>
                  <a:tcPr marL="90000" marR="90000" marT="46800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603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ea typeface="ヒラギノ角ゴ Pro W3" pitchFamily="1" charset="-128"/>
                        </a:rPr>
                        <a:t>7</a:t>
                      </a:r>
                    </a:p>
                  </a:txBody>
                  <a:tcPr marL="90000" marR="90000" marT="46800" marB="4680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ea typeface="ヒラギノ角ゴ Pro W3" pitchFamily="1" charset="-128"/>
                        </a:rPr>
                        <a:t>42</a:t>
                      </a:r>
                    </a:p>
                  </a:txBody>
                  <a:tcPr marL="90000" marR="90000" marT="46800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ransition spd="med">
    <p:pull dir="rd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de-DE" smtClean="0"/>
              <a:t>Intermodulation</a:t>
            </a:r>
          </a:p>
        </p:txBody>
      </p:sp>
      <p:sp>
        <p:nvSpPr>
          <p:cNvPr id="23555" name="Rectangle 7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de-DE" smtClean="0"/>
              <a:t>Konsequenzen</a:t>
            </a:r>
          </a:p>
          <a:p>
            <a:pPr lvl="1" eaLnBrk="1" hangingPunct="1"/>
            <a:r>
              <a:rPr lang="de-DE" smtClean="0"/>
              <a:t>IM-Produkte können in </a:t>
            </a:r>
          </a:p>
          <a:p>
            <a:pPr lvl="2" eaLnBrk="1" hangingPunct="1"/>
            <a:r>
              <a:rPr lang="de-DE" smtClean="0"/>
              <a:t>Sendern,</a:t>
            </a:r>
          </a:p>
          <a:p>
            <a:pPr lvl="2" eaLnBrk="1" hangingPunct="1"/>
            <a:r>
              <a:rPr lang="de-DE" smtClean="0"/>
              <a:t>Antennenverstärkern und </a:t>
            </a:r>
          </a:p>
          <a:p>
            <a:pPr lvl="2" eaLnBrk="1" hangingPunct="1"/>
            <a:r>
              <a:rPr lang="de-DE" smtClean="0"/>
              <a:t>Empfängern generiert werden. </a:t>
            </a:r>
          </a:p>
          <a:p>
            <a:pPr lvl="2" eaLnBrk="1" hangingPunct="1"/>
            <a:endParaRPr lang="de-DE" smtClean="0"/>
          </a:p>
          <a:p>
            <a:pPr lvl="1" eaLnBrk="1" hangingPunct="1"/>
            <a:r>
              <a:rPr lang="de-DE" smtClean="0"/>
              <a:t>IM-Produkte 3. Ordnung sind am kritischsten</a:t>
            </a:r>
          </a:p>
          <a:p>
            <a:pPr lvl="1" eaLnBrk="1" hangingPunct="1"/>
            <a:r>
              <a:rPr lang="de-DE" smtClean="0"/>
              <a:t>IM-Produkte sind vorhersehbar</a:t>
            </a:r>
          </a:p>
        </p:txBody>
      </p:sp>
    </p:spTree>
  </p:cSld>
  <p:clrMapOvr>
    <a:masterClrMapping/>
  </p:clrMapOvr>
  <p:transition>
    <p:pull dir="rd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1030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de-DE" smtClean="0"/>
              <a:t>Frequenzkoordination</a:t>
            </a:r>
          </a:p>
        </p:txBody>
      </p:sp>
      <p:sp>
        <p:nvSpPr>
          <p:cNvPr id="24579" name="Rectangle 1031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de-DE" smtClean="0"/>
              <a:t>Auswahlprozess:</a:t>
            </a:r>
            <a:br>
              <a:rPr lang="de-DE" smtClean="0"/>
            </a:br>
            <a:endParaRPr lang="de-DE" smtClean="0"/>
          </a:p>
          <a:p>
            <a:pPr lvl="1" eaLnBrk="1" hangingPunct="1"/>
            <a:r>
              <a:rPr lang="de-DE" smtClean="0"/>
              <a:t>Wo befinden sie sich?</a:t>
            </a:r>
          </a:p>
          <a:p>
            <a:pPr lvl="1" eaLnBrk="1" hangingPunct="1"/>
            <a:r>
              <a:rPr lang="de-DE" smtClean="0"/>
              <a:t>Nutzen sie noch andere drahtlose Systeme?</a:t>
            </a:r>
          </a:p>
          <a:p>
            <a:pPr lvl="1" eaLnBrk="1" hangingPunct="1"/>
            <a:r>
              <a:rPr lang="de-DE" smtClean="0"/>
              <a:t>Wie viele Systeme werden maximal benötigt?</a:t>
            </a:r>
          </a:p>
          <a:p>
            <a:pPr lvl="1" eaLnBrk="1" hangingPunct="1"/>
            <a:r>
              <a:rPr lang="de-DE" smtClean="0"/>
              <a:t>Wie hoch sind die Anforderungen an die Zuverlässigkeit?</a:t>
            </a:r>
          </a:p>
          <a:p>
            <a:pPr lvl="1" eaLnBrk="1" hangingPunct="1"/>
            <a:r>
              <a:rPr lang="de-DE" smtClean="0"/>
              <a:t>Was ist es ihnen wert?</a:t>
            </a:r>
          </a:p>
        </p:txBody>
      </p:sp>
    </p:spTree>
  </p:cSld>
  <p:clrMapOvr>
    <a:masterClrMapping/>
  </p:clrMapOvr>
  <p:transition>
    <p:pull dir="rd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de-DE" smtClean="0"/>
              <a:t>Kombination der Frequenzen</a:t>
            </a:r>
          </a:p>
        </p:txBody>
      </p:sp>
      <p:sp>
        <p:nvSpPr>
          <p:cNvPr id="25603" name="Rectangle 5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de-DE" smtClean="0"/>
              <a:t>Vom Hersteller vorselektierte Frequenzgruppen:</a:t>
            </a:r>
            <a:br>
              <a:rPr lang="de-DE" smtClean="0"/>
            </a:br>
            <a:endParaRPr lang="de-DE" smtClean="0"/>
          </a:p>
          <a:p>
            <a:pPr lvl="1" eaLnBrk="1" hangingPunct="1"/>
            <a:r>
              <a:rPr lang="de-DE" smtClean="0"/>
              <a:t>Konzentrieren sich meist auf "offene” TV-Kanäle</a:t>
            </a:r>
            <a:br>
              <a:rPr lang="de-DE" smtClean="0"/>
            </a:br>
            <a:endParaRPr lang="de-DE" smtClean="0"/>
          </a:p>
          <a:p>
            <a:pPr lvl="1" eaLnBrk="1" hangingPunct="1"/>
            <a:r>
              <a:rPr lang="de-DE" smtClean="0"/>
              <a:t>Von den Eigenschaften des jeweiligen Systems abhängig (viele/wenige Kanäle)</a:t>
            </a:r>
            <a:br>
              <a:rPr lang="de-DE" smtClean="0"/>
            </a:br>
            <a:endParaRPr lang="de-DE" smtClean="0"/>
          </a:p>
          <a:p>
            <a:pPr lvl="1" eaLnBrk="1" hangingPunct="1"/>
            <a:r>
              <a:rPr lang="de-DE" smtClean="0"/>
              <a:t>Es ist nicht möglich, ohne Risiko verschiedene Hersteller/Typen miteinander zu kombinieren</a:t>
            </a:r>
          </a:p>
        </p:txBody>
      </p:sp>
    </p:spTree>
  </p:cSld>
  <p:clrMapOvr>
    <a:masterClrMapping/>
  </p:clrMapOvr>
  <p:transition>
    <p:pull dir="rd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 descr="RX Display - Layers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63713" y="3789363"/>
            <a:ext cx="4572000" cy="1225550"/>
          </a:xfrm>
          <a:prstGeom prst="rect">
            <a:avLst/>
          </a:prstGeom>
          <a:noFill/>
          <a:ln w="19050">
            <a:solidFill>
              <a:srgbClr val="000000"/>
            </a:solidFill>
            <a:miter lim="800000"/>
            <a:headEnd/>
            <a:tailEnd/>
          </a:ln>
        </p:spPr>
      </p:pic>
      <p:sp>
        <p:nvSpPr>
          <p:cNvPr id="26627" name="Text Box 3"/>
          <p:cNvSpPr txBox="1">
            <a:spLocks noChangeArrowheads="1"/>
          </p:cNvSpPr>
          <p:nvPr/>
        </p:nvSpPr>
        <p:spPr bwMode="auto">
          <a:xfrm>
            <a:off x="2540000" y="3213100"/>
            <a:ext cx="11176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de-DE">
                <a:solidFill>
                  <a:schemeClr val="tx1"/>
                </a:solidFill>
                <a:latin typeface="Verdana" pitchFamily="34" charset="0"/>
              </a:rPr>
              <a:t>Gruppe</a:t>
            </a:r>
          </a:p>
        </p:txBody>
      </p:sp>
      <p:sp>
        <p:nvSpPr>
          <p:cNvPr id="26628" name="Text Box 4"/>
          <p:cNvSpPr txBox="1">
            <a:spLocks noChangeArrowheads="1"/>
          </p:cNvSpPr>
          <p:nvPr/>
        </p:nvSpPr>
        <p:spPr bwMode="auto">
          <a:xfrm>
            <a:off x="3822700" y="3213100"/>
            <a:ext cx="8953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de-DE">
                <a:solidFill>
                  <a:schemeClr val="tx1"/>
                </a:solidFill>
                <a:latin typeface="Verdana" pitchFamily="34" charset="0"/>
              </a:rPr>
              <a:t>Kanal</a:t>
            </a:r>
          </a:p>
        </p:txBody>
      </p:sp>
      <p:sp>
        <p:nvSpPr>
          <p:cNvPr id="26629" name="Text Box 5"/>
          <p:cNvSpPr txBox="1">
            <a:spLocks noChangeArrowheads="1"/>
          </p:cNvSpPr>
          <p:nvPr/>
        </p:nvSpPr>
        <p:spPr bwMode="auto">
          <a:xfrm>
            <a:off x="5219700" y="3213100"/>
            <a:ext cx="3030538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de-DE">
                <a:solidFill>
                  <a:schemeClr val="tx1"/>
                </a:solidFill>
                <a:latin typeface="Verdana" pitchFamily="34" charset="0"/>
              </a:rPr>
              <a:t>TV Kanal (US Version)</a:t>
            </a:r>
          </a:p>
        </p:txBody>
      </p:sp>
      <p:sp>
        <p:nvSpPr>
          <p:cNvPr id="26630" name="Rectangle 9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de-DE" smtClean="0"/>
              <a:t>Frequenzgruppen</a:t>
            </a:r>
          </a:p>
        </p:txBody>
      </p:sp>
      <p:sp>
        <p:nvSpPr>
          <p:cNvPr id="26631" name="Rectangle 10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de-DE" smtClean="0"/>
              <a:t>Frequenzen in vorselektierten Frequenzgruppen sind miteinander kompatibel:</a:t>
            </a:r>
          </a:p>
          <a:p>
            <a:pPr lvl="1" eaLnBrk="1" hangingPunct="1"/>
            <a:r>
              <a:rPr lang="de-DE" smtClean="0"/>
              <a:t>Beispiel: U-Serie</a:t>
            </a:r>
          </a:p>
        </p:txBody>
      </p:sp>
      <p:sp>
        <p:nvSpPr>
          <p:cNvPr id="483339" name="Text Box 11"/>
          <p:cNvSpPr txBox="1">
            <a:spLocks noChangeArrowheads="1"/>
          </p:cNvSpPr>
          <p:nvPr/>
        </p:nvSpPr>
        <p:spPr bwMode="auto">
          <a:xfrm>
            <a:off x="827088" y="5157788"/>
            <a:ext cx="6934200" cy="701675"/>
          </a:xfrm>
          <a:prstGeom prst="rect">
            <a:avLst/>
          </a:prstGeom>
          <a:noFill/>
          <a:ln w="19050">
            <a:noFill/>
            <a:miter lim="800000"/>
            <a:headEnd type="none" w="sm" len="sm"/>
            <a:tailEnd type="none" w="sm" len="sm"/>
          </a:ln>
          <a:effectLst/>
        </p:spPr>
        <p:txBody>
          <a:bodyPr lIns="90000" tIns="46800" rIns="90000" bIns="46800">
            <a:spAutoFit/>
          </a:bodyPr>
          <a:lstStyle/>
          <a:p>
            <a:pPr lvl="1" algn="ctr" eaLnBrk="0" hangingPunct="0">
              <a:defRPr/>
            </a:pPr>
            <a:r>
              <a:rPr lang="de-DE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  <a:ea typeface="+mn-ea"/>
              </a:rPr>
              <a:t>Alle Kanäle innerhalb einer Gruppe sind kompatibel (simultan betreibbar)</a:t>
            </a:r>
            <a:endParaRPr lang="de-DE">
              <a:solidFill>
                <a:schemeClr val="accent2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Verdana" pitchFamily="34" charset="0"/>
              <a:ea typeface="+mn-ea"/>
            </a:endParaRPr>
          </a:p>
        </p:txBody>
      </p:sp>
      <p:sp>
        <p:nvSpPr>
          <p:cNvPr id="483340" name="Text Box 12"/>
          <p:cNvSpPr txBox="1">
            <a:spLocks noChangeArrowheads="1"/>
          </p:cNvSpPr>
          <p:nvPr/>
        </p:nvSpPr>
        <p:spPr bwMode="auto">
          <a:xfrm>
            <a:off x="1258888" y="5084763"/>
            <a:ext cx="682625" cy="701675"/>
          </a:xfrm>
          <a:prstGeom prst="rect">
            <a:avLst/>
          </a:prstGeom>
          <a:noFill/>
          <a:ln w="19050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 lIns="90000" tIns="46800" rIns="90000" bIns="46800">
            <a:spAutoFit/>
          </a:bodyPr>
          <a:lstStyle/>
          <a:p>
            <a:pPr eaLnBrk="0" hangingPunct="0">
              <a:defRPr/>
            </a:pPr>
            <a:r>
              <a:rPr lang="de-DE" sz="40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+mn-ea"/>
                <a:sym typeface="Symbol" pitchFamily="18" charset="2"/>
              </a:rPr>
              <a:t></a:t>
            </a:r>
          </a:p>
        </p:txBody>
      </p:sp>
    </p:spTree>
  </p:cSld>
  <p:clrMapOvr>
    <a:masterClrMapping/>
  </p:clrMapOvr>
  <p:transition>
    <p:pull dir="rd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de-DE" smtClean="0"/>
              <a:t>Intermodulationseffekte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de-DE" smtClean="0"/>
              <a:t>Ein Signal in einem nicht linearen Übertragungssystem produziert Vielfache seiner Eigenfrequenz (Oberschwingungen, Harmonische)</a:t>
            </a:r>
          </a:p>
          <a:p>
            <a:pPr eaLnBrk="1" hangingPunct="1"/>
            <a:r>
              <a:rPr lang="de-DE" smtClean="0"/>
              <a:t>Mehrere Signale rufen zusätzlich Summen- und Differenzsignale hervor.</a:t>
            </a:r>
          </a:p>
          <a:p>
            <a:pPr eaLnBrk="1" hangingPunct="1"/>
            <a:r>
              <a:rPr lang="de-DE" smtClean="0"/>
              <a:t>Die Harmonischen können ihrerseits mit den Summen- und Differenzsignalen weitere Kombinationen bilden.</a:t>
            </a:r>
          </a:p>
        </p:txBody>
      </p:sp>
    </p:spTree>
  </p:cSld>
  <p:clrMapOvr>
    <a:masterClrMapping/>
  </p:clrMapOvr>
  <p:transition>
    <p:pull dir="rd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de-DE" smtClean="0"/>
              <a:t>Berechnung über Software</a:t>
            </a:r>
          </a:p>
        </p:txBody>
      </p:sp>
      <p:sp>
        <p:nvSpPr>
          <p:cNvPr id="27651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de-DE" smtClean="0"/>
              <a:t>Mathematisches Modell berücksichtigt die Intermodulationsprodukte und entsprechende Sicherheitsabstände</a:t>
            </a:r>
          </a:p>
          <a:p>
            <a:pPr eaLnBrk="1" hangingPunct="1"/>
            <a:r>
              <a:rPr lang="de-DE" smtClean="0"/>
              <a:t>Welche Intermodulationsprodukte und wie groß die Abstände sind ist geräteabhängig</a:t>
            </a:r>
          </a:p>
          <a:p>
            <a:pPr eaLnBrk="1" hangingPunct="1"/>
            <a:endParaRPr lang="de-DE" smtClean="0"/>
          </a:p>
        </p:txBody>
      </p:sp>
    </p:spTree>
  </p:cSld>
  <p:clrMapOvr>
    <a:masterClrMapping/>
  </p:clrMapOvr>
  <p:transition spd="med">
    <p:pull dir="rd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itel 1"/>
          <p:cNvSpPr>
            <a:spLocks noGrp="1"/>
          </p:cNvSpPr>
          <p:nvPr>
            <p:ph type="title"/>
          </p:nvPr>
        </p:nvSpPr>
        <p:spPr>
          <a:xfrm>
            <a:off x="227013" y="214313"/>
            <a:ext cx="8916987" cy="731837"/>
          </a:xfrm>
        </p:spPr>
        <p:txBody>
          <a:bodyPr/>
          <a:lstStyle/>
          <a:p>
            <a:pPr algn="ctr" eaLnBrk="1" hangingPunct="1"/>
            <a:r>
              <a:rPr lang="de-DE" smtClean="0"/>
              <a:t>Sicherheitsabstände</a:t>
            </a:r>
          </a:p>
        </p:txBody>
      </p:sp>
      <p:graphicFrame>
        <p:nvGraphicFramePr>
          <p:cNvPr id="4" name="Inhaltsplatzhalter 3"/>
          <p:cNvGraphicFramePr>
            <a:graphicFrameLocks noGrp="1"/>
          </p:cNvGraphicFramePr>
          <p:nvPr>
            <p:ph idx="1"/>
          </p:nvPr>
        </p:nvGraphicFramePr>
        <p:xfrm>
          <a:off x="357158" y="1214422"/>
          <a:ext cx="7772400" cy="47529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cxnSp>
        <p:nvCxnSpPr>
          <p:cNvPr id="6" name="Gerade Verbindung 5"/>
          <p:cNvCxnSpPr/>
          <p:nvPr/>
        </p:nvCxnSpPr>
        <p:spPr bwMode="auto">
          <a:xfrm>
            <a:off x="928688" y="4643438"/>
            <a:ext cx="6572250" cy="1587"/>
          </a:xfrm>
          <a:prstGeom prst="line">
            <a:avLst/>
          </a:prstGeom>
          <a:noFill/>
          <a:ln w="22225" cap="flat" cmpd="sng" algn="ctr">
            <a:solidFill>
              <a:schemeClr val="accent3"/>
            </a:solidFill>
            <a:prstDash val="solid"/>
            <a:miter lim="800000"/>
            <a:headEnd type="none" w="sm" len="sm"/>
            <a:tailEnd type="none" w="sm" len="sm"/>
          </a:ln>
          <a:effectLst/>
        </p:spPr>
      </p:cxnSp>
      <p:cxnSp>
        <p:nvCxnSpPr>
          <p:cNvPr id="9" name="Gerade Verbindung 8"/>
          <p:cNvCxnSpPr/>
          <p:nvPr/>
        </p:nvCxnSpPr>
        <p:spPr bwMode="auto">
          <a:xfrm rot="5400000">
            <a:off x="2605882" y="3679031"/>
            <a:ext cx="1930400" cy="1587"/>
          </a:xfrm>
          <a:prstGeom prst="line">
            <a:avLst/>
          </a:prstGeom>
          <a:noFill/>
          <a:ln w="50800" cap="flat" cmpd="sng" algn="ctr">
            <a:solidFill>
              <a:schemeClr val="accent3"/>
            </a:solidFill>
            <a:prstDash val="solid"/>
            <a:miter lim="800000"/>
            <a:headEnd type="none" w="sm" len="sm"/>
            <a:tailEnd type="none" w="sm" len="sm"/>
          </a:ln>
          <a:effectLst/>
        </p:spPr>
      </p:cxnSp>
      <p:cxnSp>
        <p:nvCxnSpPr>
          <p:cNvPr id="12" name="Gerade Verbindung 11"/>
          <p:cNvCxnSpPr/>
          <p:nvPr/>
        </p:nvCxnSpPr>
        <p:spPr bwMode="auto">
          <a:xfrm rot="5400000">
            <a:off x="3607594" y="3679031"/>
            <a:ext cx="1930400" cy="1588"/>
          </a:xfrm>
          <a:prstGeom prst="line">
            <a:avLst/>
          </a:prstGeom>
          <a:noFill/>
          <a:ln w="50800" cap="flat" cmpd="sng" algn="ctr">
            <a:solidFill>
              <a:schemeClr val="accent3"/>
            </a:solidFill>
            <a:prstDash val="solid"/>
            <a:miter lim="800000"/>
            <a:headEnd type="none" w="sm" len="sm"/>
            <a:tailEnd type="none" w="sm" len="sm"/>
          </a:ln>
          <a:effectLst/>
        </p:spPr>
      </p:cxnSp>
      <p:cxnSp>
        <p:nvCxnSpPr>
          <p:cNvPr id="13" name="Gerade Verbindung 12"/>
          <p:cNvCxnSpPr/>
          <p:nvPr/>
        </p:nvCxnSpPr>
        <p:spPr bwMode="auto">
          <a:xfrm rot="5400000">
            <a:off x="5106988" y="4251325"/>
            <a:ext cx="787400" cy="0"/>
          </a:xfrm>
          <a:prstGeom prst="line">
            <a:avLst/>
          </a:prstGeom>
          <a:noFill/>
          <a:ln w="50800" cap="flat" cmpd="sng" algn="ctr">
            <a:solidFill>
              <a:schemeClr val="accent3"/>
            </a:solidFill>
            <a:prstDash val="solid"/>
            <a:miter lim="800000"/>
            <a:headEnd type="none" w="sm" len="sm"/>
            <a:tailEnd type="none" w="sm" len="sm"/>
          </a:ln>
          <a:effectLst/>
        </p:spPr>
      </p:cxnSp>
      <p:cxnSp>
        <p:nvCxnSpPr>
          <p:cNvPr id="14" name="Gerade Verbindung 13"/>
          <p:cNvCxnSpPr/>
          <p:nvPr/>
        </p:nvCxnSpPr>
        <p:spPr bwMode="auto">
          <a:xfrm rot="5400000">
            <a:off x="2248694" y="4250531"/>
            <a:ext cx="787400" cy="1588"/>
          </a:xfrm>
          <a:prstGeom prst="line">
            <a:avLst/>
          </a:prstGeom>
          <a:noFill/>
          <a:ln w="50800" cap="flat" cmpd="sng" algn="ctr">
            <a:solidFill>
              <a:schemeClr val="accent3"/>
            </a:solidFill>
            <a:prstDash val="solid"/>
            <a:miter lim="800000"/>
            <a:headEnd type="none" w="sm" len="sm"/>
            <a:tailEnd type="none" w="sm" len="sm"/>
          </a:ln>
          <a:effectLst/>
        </p:spPr>
      </p:cxnSp>
      <p:sp>
        <p:nvSpPr>
          <p:cNvPr id="28681" name="Textfeld 22"/>
          <p:cNvSpPr txBox="1">
            <a:spLocks noChangeArrowheads="1"/>
          </p:cNvSpPr>
          <p:nvPr/>
        </p:nvSpPr>
        <p:spPr bwMode="auto">
          <a:xfrm>
            <a:off x="2428875" y="4572000"/>
            <a:ext cx="3571875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de-DE"/>
              <a:t>799	800	801	802</a:t>
            </a:r>
          </a:p>
        </p:txBody>
      </p:sp>
      <p:sp>
        <p:nvSpPr>
          <p:cNvPr id="24" name="Rechteck 23"/>
          <p:cNvSpPr/>
          <p:nvPr/>
        </p:nvSpPr>
        <p:spPr bwMode="auto">
          <a:xfrm>
            <a:off x="3143240" y="2714620"/>
            <a:ext cx="857256" cy="1928826"/>
          </a:xfrm>
          <a:prstGeom prst="rect">
            <a:avLst/>
          </a:prstGeom>
          <a:gradFill>
            <a:gsLst>
              <a:gs pos="50000">
                <a:schemeClr val="accent1">
                  <a:shade val="67500"/>
                  <a:satMod val="115000"/>
                  <a:alpha val="36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5400000" scaled="0"/>
          </a:gradFill>
          <a:ln w="22225" cap="flat" cmpd="sng" algn="ctr">
            <a:gradFill>
              <a:gsLst>
                <a:gs pos="0">
                  <a:schemeClr val="accent1">
                    <a:shade val="30000"/>
                    <a:satMod val="115000"/>
                  </a:schemeClr>
                </a:gs>
                <a:gs pos="50000">
                  <a:schemeClr val="accent1">
                    <a:shade val="67500"/>
                    <a:satMod val="115000"/>
                  </a:schemeClr>
                </a:gs>
                <a:gs pos="100000">
                  <a:schemeClr val="accent1">
                    <a:shade val="100000"/>
                    <a:satMod val="115000"/>
                  </a:schemeClr>
                </a:gs>
              </a:gsLst>
              <a:lin ang="5400000" scaled="0"/>
            </a:gradFill>
            <a:prstDash val="solid"/>
            <a:miter lim="800000"/>
            <a:headEnd type="none" w="sm" len="sm"/>
            <a:tailEnd type="none" w="sm" len="sm"/>
          </a:ln>
          <a:effectLst/>
        </p:spPr>
        <p:txBody>
          <a:bodyPr anchor="b"/>
          <a:lstStyle/>
          <a:p>
            <a:pPr>
              <a:defRPr/>
            </a:pPr>
            <a:endParaRPr lang="de-DE">
              <a:ea typeface="+mn-ea"/>
            </a:endParaRPr>
          </a:p>
        </p:txBody>
      </p:sp>
      <p:sp>
        <p:nvSpPr>
          <p:cNvPr id="25" name="Rechteck 24"/>
          <p:cNvSpPr/>
          <p:nvPr/>
        </p:nvSpPr>
        <p:spPr bwMode="auto">
          <a:xfrm>
            <a:off x="4143372" y="2714620"/>
            <a:ext cx="857256" cy="1928826"/>
          </a:xfrm>
          <a:prstGeom prst="rect">
            <a:avLst/>
          </a:prstGeom>
          <a:gradFill>
            <a:gsLst>
              <a:gs pos="50000">
                <a:schemeClr val="accent1">
                  <a:shade val="67500"/>
                  <a:satMod val="115000"/>
                  <a:alpha val="36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5400000" scaled="0"/>
          </a:gradFill>
          <a:ln w="22225" cap="flat" cmpd="sng" algn="ctr">
            <a:gradFill>
              <a:gsLst>
                <a:gs pos="0">
                  <a:schemeClr val="accent1">
                    <a:shade val="30000"/>
                    <a:satMod val="115000"/>
                  </a:schemeClr>
                </a:gs>
                <a:gs pos="50000">
                  <a:schemeClr val="accent1">
                    <a:shade val="67500"/>
                    <a:satMod val="115000"/>
                  </a:schemeClr>
                </a:gs>
                <a:gs pos="100000">
                  <a:schemeClr val="accent1">
                    <a:shade val="100000"/>
                    <a:satMod val="115000"/>
                  </a:schemeClr>
                </a:gs>
              </a:gsLst>
              <a:lin ang="5400000" scaled="0"/>
            </a:gradFill>
            <a:prstDash val="solid"/>
            <a:miter lim="800000"/>
            <a:headEnd type="none" w="sm" len="sm"/>
            <a:tailEnd type="none" w="sm" len="sm"/>
          </a:ln>
          <a:effectLst/>
        </p:spPr>
        <p:txBody>
          <a:bodyPr anchor="b"/>
          <a:lstStyle/>
          <a:p>
            <a:pPr>
              <a:defRPr/>
            </a:pPr>
            <a:endParaRPr lang="de-DE">
              <a:ea typeface="+mn-ea"/>
            </a:endParaRPr>
          </a:p>
        </p:txBody>
      </p:sp>
      <p:sp>
        <p:nvSpPr>
          <p:cNvPr id="26" name="Rechteck 25"/>
          <p:cNvSpPr/>
          <p:nvPr/>
        </p:nvSpPr>
        <p:spPr bwMode="auto">
          <a:xfrm>
            <a:off x="5286380" y="2714620"/>
            <a:ext cx="428628" cy="1928826"/>
          </a:xfrm>
          <a:prstGeom prst="rect">
            <a:avLst/>
          </a:prstGeom>
          <a:gradFill>
            <a:gsLst>
              <a:gs pos="50000">
                <a:schemeClr val="accent1">
                  <a:shade val="67500"/>
                  <a:satMod val="115000"/>
                  <a:alpha val="36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5400000" scaled="0"/>
          </a:gradFill>
          <a:ln w="22225" cap="flat" cmpd="sng" algn="ctr">
            <a:gradFill>
              <a:gsLst>
                <a:gs pos="0">
                  <a:schemeClr val="accent1">
                    <a:shade val="30000"/>
                    <a:satMod val="115000"/>
                  </a:schemeClr>
                </a:gs>
                <a:gs pos="50000">
                  <a:schemeClr val="accent1">
                    <a:shade val="67500"/>
                    <a:satMod val="115000"/>
                  </a:schemeClr>
                </a:gs>
                <a:gs pos="100000">
                  <a:schemeClr val="accent1">
                    <a:shade val="100000"/>
                    <a:satMod val="115000"/>
                  </a:schemeClr>
                </a:gs>
              </a:gsLst>
              <a:lin ang="5400000" scaled="0"/>
            </a:gradFill>
            <a:prstDash val="solid"/>
            <a:miter lim="800000"/>
            <a:headEnd type="none" w="sm" len="sm"/>
            <a:tailEnd type="none" w="sm" len="sm"/>
          </a:ln>
          <a:effectLst/>
        </p:spPr>
        <p:txBody>
          <a:bodyPr anchor="b"/>
          <a:lstStyle/>
          <a:p>
            <a:pPr>
              <a:defRPr/>
            </a:pPr>
            <a:endParaRPr lang="de-DE">
              <a:ea typeface="+mn-ea"/>
            </a:endParaRPr>
          </a:p>
        </p:txBody>
      </p:sp>
      <p:sp>
        <p:nvSpPr>
          <p:cNvPr id="27" name="Rechteck 26"/>
          <p:cNvSpPr/>
          <p:nvPr/>
        </p:nvSpPr>
        <p:spPr bwMode="auto">
          <a:xfrm>
            <a:off x="2428860" y="2714620"/>
            <a:ext cx="428628" cy="1928826"/>
          </a:xfrm>
          <a:prstGeom prst="rect">
            <a:avLst/>
          </a:prstGeom>
          <a:gradFill>
            <a:gsLst>
              <a:gs pos="50000">
                <a:schemeClr val="accent1">
                  <a:shade val="67500"/>
                  <a:satMod val="115000"/>
                  <a:alpha val="36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5400000" scaled="0"/>
          </a:gradFill>
          <a:ln w="22225" cap="flat" cmpd="sng" algn="ctr">
            <a:gradFill>
              <a:gsLst>
                <a:gs pos="0">
                  <a:schemeClr val="accent1">
                    <a:shade val="30000"/>
                    <a:satMod val="115000"/>
                  </a:schemeClr>
                </a:gs>
                <a:gs pos="50000">
                  <a:schemeClr val="accent1">
                    <a:shade val="67500"/>
                    <a:satMod val="115000"/>
                  </a:schemeClr>
                </a:gs>
                <a:gs pos="100000">
                  <a:schemeClr val="accent1">
                    <a:shade val="100000"/>
                    <a:satMod val="115000"/>
                  </a:schemeClr>
                </a:gs>
              </a:gsLst>
              <a:lin ang="5400000" scaled="0"/>
            </a:gradFill>
            <a:prstDash val="solid"/>
            <a:miter lim="800000"/>
            <a:headEnd type="none" w="sm" len="sm"/>
            <a:tailEnd type="none" w="sm" len="sm"/>
          </a:ln>
          <a:effectLst/>
        </p:spPr>
        <p:txBody>
          <a:bodyPr anchor="b"/>
          <a:lstStyle/>
          <a:p>
            <a:pPr>
              <a:defRPr/>
            </a:pPr>
            <a:endParaRPr lang="de-DE">
              <a:ea typeface="+mn-ea"/>
            </a:endParaRPr>
          </a:p>
        </p:txBody>
      </p:sp>
    </p:spTree>
  </p:cSld>
  <p:clrMapOvr>
    <a:masterClrMapping/>
  </p:clrMapOvr>
  <p:transition spd="med">
    <p:pull dir="rd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de-DE" smtClean="0"/>
              <a:t>Sicherheitsabstände</a:t>
            </a:r>
          </a:p>
        </p:txBody>
      </p:sp>
      <p:sp>
        <p:nvSpPr>
          <p:cNvPr id="17" name="Abgerundetes Rechteck 4"/>
          <p:cNvSpPr/>
          <p:nvPr/>
        </p:nvSpPr>
        <p:spPr>
          <a:xfrm>
            <a:off x="817563" y="2205038"/>
            <a:ext cx="7508875" cy="2447925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lIns="247650" tIns="247650" rIns="247650" bIns="247650" spcCol="1270" anchor="ctr"/>
          <a:lstStyle/>
          <a:p>
            <a:pPr defTabSz="2889250">
              <a:lnSpc>
                <a:spcPct val="90000"/>
              </a:lnSpc>
              <a:spcAft>
                <a:spcPct val="35000"/>
              </a:spcAft>
              <a:defRPr/>
            </a:pPr>
            <a:r>
              <a:rPr lang="de-DE" sz="6500" dirty="0"/>
              <a:t> </a:t>
            </a:r>
            <a:endParaRPr lang="de-DE" sz="6500" dirty="0"/>
          </a:p>
        </p:txBody>
      </p:sp>
      <p:graphicFrame>
        <p:nvGraphicFramePr>
          <p:cNvPr id="19" name="Inhaltsplatzhalter 3"/>
          <p:cNvGraphicFramePr>
            <a:graphicFrameLocks/>
          </p:cNvGraphicFramePr>
          <p:nvPr/>
        </p:nvGraphicFramePr>
        <p:xfrm>
          <a:off x="357158" y="1214422"/>
          <a:ext cx="7772400" cy="47529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cxnSp>
        <p:nvCxnSpPr>
          <p:cNvPr id="20" name="Gerade Verbindung 19"/>
          <p:cNvCxnSpPr/>
          <p:nvPr/>
        </p:nvCxnSpPr>
        <p:spPr bwMode="auto">
          <a:xfrm rot="5400000">
            <a:off x="2605882" y="3679031"/>
            <a:ext cx="1930400" cy="1587"/>
          </a:xfrm>
          <a:prstGeom prst="line">
            <a:avLst/>
          </a:prstGeom>
          <a:noFill/>
          <a:ln w="50800" cap="flat" cmpd="sng" algn="ctr">
            <a:solidFill>
              <a:schemeClr val="accent3"/>
            </a:solidFill>
            <a:prstDash val="solid"/>
            <a:miter lim="800000"/>
            <a:headEnd type="none" w="sm" len="sm"/>
            <a:tailEnd type="none" w="sm" len="sm"/>
          </a:ln>
          <a:effectLst/>
        </p:spPr>
      </p:cxnSp>
      <p:cxnSp>
        <p:nvCxnSpPr>
          <p:cNvPr id="21" name="Gerade Verbindung 20"/>
          <p:cNvCxnSpPr/>
          <p:nvPr/>
        </p:nvCxnSpPr>
        <p:spPr bwMode="auto">
          <a:xfrm rot="5400000">
            <a:off x="3607594" y="3679031"/>
            <a:ext cx="1930400" cy="1588"/>
          </a:xfrm>
          <a:prstGeom prst="line">
            <a:avLst/>
          </a:prstGeom>
          <a:noFill/>
          <a:ln w="50800" cap="flat" cmpd="sng" algn="ctr">
            <a:solidFill>
              <a:schemeClr val="accent3"/>
            </a:solidFill>
            <a:prstDash val="solid"/>
            <a:miter lim="800000"/>
            <a:headEnd type="none" w="sm" len="sm"/>
            <a:tailEnd type="none" w="sm" len="sm"/>
          </a:ln>
          <a:effectLst/>
        </p:spPr>
      </p:cxnSp>
      <p:cxnSp>
        <p:nvCxnSpPr>
          <p:cNvPr id="22" name="Gerade Verbindung 21"/>
          <p:cNvCxnSpPr/>
          <p:nvPr/>
        </p:nvCxnSpPr>
        <p:spPr bwMode="auto">
          <a:xfrm rot="5400000">
            <a:off x="5106988" y="4251325"/>
            <a:ext cx="787400" cy="0"/>
          </a:xfrm>
          <a:prstGeom prst="line">
            <a:avLst/>
          </a:prstGeom>
          <a:noFill/>
          <a:ln w="50800" cap="flat" cmpd="sng" algn="ctr">
            <a:solidFill>
              <a:schemeClr val="accent3"/>
            </a:solidFill>
            <a:prstDash val="solid"/>
            <a:miter lim="800000"/>
            <a:headEnd type="none" w="sm" len="sm"/>
            <a:tailEnd type="none" w="sm" len="sm"/>
          </a:ln>
          <a:effectLst/>
        </p:spPr>
      </p:cxnSp>
      <p:cxnSp>
        <p:nvCxnSpPr>
          <p:cNvPr id="23" name="Gerade Verbindung 22"/>
          <p:cNvCxnSpPr/>
          <p:nvPr/>
        </p:nvCxnSpPr>
        <p:spPr bwMode="auto">
          <a:xfrm rot="5400000">
            <a:off x="2248694" y="4250531"/>
            <a:ext cx="787400" cy="1588"/>
          </a:xfrm>
          <a:prstGeom prst="line">
            <a:avLst/>
          </a:prstGeom>
          <a:noFill/>
          <a:ln w="50800" cap="flat" cmpd="sng" algn="ctr">
            <a:solidFill>
              <a:schemeClr val="accent3"/>
            </a:solidFill>
            <a:prstDash val="solid"/>
            <a:miter lim="800000"/>
            <a:headEnd type="none" w="sm" len="sm"/>
            <a:tailEnd type="none" w="sm" len="sm"/>
          </a:ln>
          <a:effectLst/>
        </p:spPr>
      </p:cxnSp>
      <p:sp>
        <p:nvSpPr>
          <p:cNvPr id="29705" name="Textfeld 23"/>
          <p:cNvSpPr txBox="1">
            <a:spLocks noChangeArrowheads="1"/>
          </p:cNvSpPr>
          <p:nvPr/>
        </p:nvSpPr>
        <p:spPr bwMode="auto">
          <a:xfrm>
            <a:off x="2428875" y="4572000"/>
            <a:ext cx="3571875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de-DE"/>
              <a:t>799	800	801	802</a:t>
            </a:r>
          </a:p>
        </p:txBody>
      </p:sp>
      <p:sp>
        <p:nvSpPr>
          <p:cNvPr id="25" name="Rechteck 24"/>
          <p:cNvSpPr/>
          <p:nvPr/>
        </p:nvSpPr>
        <p:spPr bwMode="auto">
          <a:xfrm>
            <a:off x="3143240" y="2714620"/>
            <a:ext cx="857256" cy="1928826"/>
          </a:xfrm>
          <a:prstGeom prst="rect">
            <a:avLst/>
          </a:prstGeom>
          <a:gradFill>
            <a:gsLst>
              <a:gs pos="50000">
                <a:schemeClr val="accent1">
                  <a:shade val="67500"/>
                  <a:satMod val="115000"/>
                  <a:alpha val="36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5400000" scaled="0"/>
          </a:gradFill>
          <a:ln w="22225" cap="flat" cmpd="sng" algn="ctr">
            <a:gradFill>
              <a:gsLst>
                <a:gs pos="0">
                  <a:schemeClr val="accent1">
                    <a:shade val="30000"/>
                    <a:satMod val="115000"/>
                  </a:schemeClr>
                </a:gs>
                <a:gs pos="50000">
                  <a:schemeClr val="accent1">
                    <a:shade val="67500"/>
                    <a:satMod val="115000"/>
                  </a:schemeClr>
                </a:gs>
                <a:gs pos="100000">
                  <a:schemeClr val="accent1">
                    <a:shade val="100000"/>
                    <a:satMod val="115000"/>
                  </a:schemeClr>
                </a:gs>
              </a:gsLst>
              <a:lin ang="5400000" scaled="0"/>
            </a:gradFill>
            <a:prstDash val="solid"/>
            <a:miter lim="800000"/>
            <a:headEnd type="none" w="sm" len="sm"/>
            <a:tailEnd type="none" w="sm" len="sm"/>
          </a:ln>
          <a:effectLst/>
        </p:spPr>
        <p:txBody>
          <a:bodyPr anchor="b"/>
          <a:lstStyle/>
          <a:p>
            <a:pPr>
              <a:defRPr/>
            </a:pPr>
            <a:endParaRPr lang="de-DE">
              <a:ea typeface="+mn-ea"/>
            </a:endParaRPr>
          </a:p>
        </p:txBody>
      </p:sp>
      <p:sp>
        <p:nvSpPr>
          <p:cNvPr id="26" name="Rechteck 25"/>
          <p:cNvSpPr/>
          <p:nvPr/>
        </p:nvSpPr>
        <p:spPr bwMode="auto">
          <a:xfrm>
            <a:off x="4143372" y="2714620"/>
            <a:ext cx="857256" cy="1928826"/>
          </a:xfrm>
          <a:prstGeom prst="rect">
            <a:avLst/>
          </a:prstGeom>
          <a:gradFill>
            <a:gsLst>
              <a:gs pos="50000">
                <a:schemeClr val="accent1">
                  <a:shade val="67500"/>
                  <a:satMod val="115000"/>
                  <a:alpha val="36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5400000" scaled="0"/>
          </a:gradFill>
          <a:ln w="22225" cap="flat" cmpd="sng" algn="ctr">
            <a:gradFill>
              <a:gsLst>
                <a:gs pos="0">
                  <a:schemeClr val="accent1">
                    <a:shade val="30000"/>
                    <a:satMod val="115000"/>
                  </a:schemeClr>
                </a:gs>
                <a:gs pos="50000">
                  <a:schemeClr val="accent1">
                    <a:shade val="67500"/>
                    <a:satMod val="115000"/>
                  </a:schemeClr>
                </a:gs>
                <a:gs pos="100000">
                  <a:schemeClr val="accent1">
                    <a:shade val="100000"/>
                    <a:satMod val="115000"/>
                  </a:schemeClr>
                </a:gs>
              </a:gsLst>
              <a:lin ang="5400000" scaled="0"/>
            </a:gradFill>
            <a:prstDash val="solid"/>
            <a:miter lim="800000"/>
            <a:headEnd type="none" w="sm" len="sm"/>
            <a:tailEnd type="none" w="sm" len="sm"/>
          </a:ln>
          <a:effectLst/>
        </p:spPr>
        <p:txBody>
          <a:bodyPr anchor="b"/>
          <a:lstStyle/>
          <a:p>
            <a:pPr>
              <a:defRPr/>
            </a:pPr>
            <a:endParaRPr lang="de-DE">
              <a:ea typeface="+mn-ea"/>
            </a:endParaRPr>
          </a:p>
        </p:txBody>
      </p:sp>
      <p:sp>
        <p:nvSpPr>
          <p:cNvPr id="27" name="Rechteck 26"/>
          <p:cNvSpPr/>
          <p:nvPr/>
        </p:nvSpPr>
        <p:spPr bwMode="auto">
          <a:xfrm>
            <a:off x="5286380" y="2714620"/>
            <a:ext cx="428628" cy="1928826"/>
          </a:xfrm>
          <a:prstGeom prst="rect">
            <a:avLst/>
          </a:prstGeom>
          <a:gradFill>
            <a:gsLst>
              <a:gs pos="50000">
                <a:schemeClr val="accent1">
                  <a:shade val="67500"/>
                  <a:satMod val="115000"/>
                  <a:alpha val="36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5400000" scaled="0"/>
          </a:gradFill>
          <a:ln w="22225" cap="flat" cmpd="sng" algn="ctr">
            <a:gradFill>
              <a:gsLst>
                <a:gs pos="0">
                  <a:schemeClr val="accent1">
                    <a:shade val="30000"/>
                    <a:satMod val="115000"/>
                  </a:schemeClr>
                </a:gs>
                <a:gs pos="50000">
                  <a:schemeClr val="accent1">
                    <a:shade val="67500"/>
                    <a:satMod val="115000"/>
                  </a:schemeClr>
                </a:gs>
                <a:gs pos="100000">
                  <a:schemeClr val="accent1">
                    <a:shade val="100000"/>
                    <a:satMod val="115000"/>
                  </a:schemeClr>
                </a:gs>
              </a:gsLst>
              <a:lin ang="5400000" scaled="0"/>
            </a:gradFill>
            <a:prstDash val="solid"/>
            <a:miter lim="800000"/>
            <a:headEnd type="none" w="sm" len="sm"/>
            <a:tailEnd type="none" w="sm" len="sm"/>
          </a:ln>
          <a:effectLst/>
        </p:spPr>
        <p:txBody>
          <a:bodyPr anchor="b"/>
          <a:lstStyle/>
          <a:p>
            <a:pPr>
              <a:defRPr/>
            </a:pPr>
            <a:endParaRPr lang="de-DE">
              <a:ea typeface="+mn-ea"/>
            </a:endParaRPr>
          </a:p>
        </p:txBody>
      </p:sp>
      <p:sp>
        <p:nvSpPr>
          <p:cNvPr id="28" name="Rechteck 27"/>
          <p:cNvSpPr/>
          <p:nvPr/>
        </p:nvSpPr>
        <p:spPr bwMode="auto">
          <a:xfrm>
            <a:off x="2428860" y="2714620"/>
            <a:ext cx="428628" cy="1928826"/>
          </a:xfrm>
          <a:prstGeom prst="rect">
            <a:avLst/>
          </a:prstGeom>
          <a:gradFill>
            <a:gsLst>
              <a:gs pos="50000">
                <a:schemeClr val="accent1">
                  <a:shade val="67500"/>
                  <a:satMod val="115000"/>
                  <a:alpha val="36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5400000" scaled="0"/>
          </a:gradFill>
          <a:ln w="22225" cap="flat" cmpd="sng" algn="ctr">
            <a:gradFill>
              <a:gsLst>
                <a:gs pos="0">
                  <a:schemeClr val="accent1">
                    <a:shade val="30000"/>
                    <a:satMod val="115000"/>
                  </a:schemeClr>
                </a:gs>
                <a:gs pos="50000">
                  <a:schemeClr val="accent1">
                    <a:shade val="67500"/>
                    <a:satMod val="115000"/>
                  </a:schemeClr>
                </a:gs>
                <a:gs pos="100000">
                  <a:schemeClr val="accent1">
                    <a:shade val="100000"/>
                    <a:satMod val="115000"/>
                  </a:schemeClr>
                </a:gs>
              </a:gsLst>
              <a:lin ang="5400000" scaled="0"/>
            </a:gradFill>
            <a:prstDash val="solid"/>
            <a:miter lim="800000"/>
            <a:headEnd type="none" w="sm" len="sm"/>
            <a:tailEnd type="none" w="sm" len="sm"/>
          </a:ln>
          <a:effectLst/>
        </p:spPr>
        <p:txBody>
          <a:bodyPr anchor="b"/>
          <a:lstStyle/>
          <a:p>
            <a:pPr>
              <a:defRPr/>
            </a:pPr>
            <a:endParaRPr lang="de-DE">
              <a:ea typeface="+mn-ea"/>
            </a:endParaRPr>
          </a:p>
        </p:txBody>
      </p:sp>
      <p:cxnSp>
        <p:nvCxnSpPr>
          <p:cNvPr id="29" name="Gerade Verbindung 28"/>
          <p:cNvCxnSpPr/>
          <p:nvPr/>
        </p:nvCxnSpPr>
        <p:spPr bwMode="auto">
          <a:xfrm>
            <a:off x="928688" y="4643438"/>
            <a:ext cx="6572250" cy="1587"/>
          </a:xfrm>
          <a:prstGeom prst="line">
            <a:avLst/>
          </a:prstGeom>
          <a:noFill/>
          <a:ln w="22225" cap="flat" cmpd="sng" algn="ctr">
            <a:solidFill>
              <a:schemeClr val="accent3"/>
            </a:solidFill>
            <a:prstDash val="solid"/>
            <a:miter lim="800000"/>
            <a:headEnd type="none" w="sm" len="sm"/>
            <a:tailEnd type="none" w="sm" len="sm"/>
          </a:ln>
          <a:effectLst/>
        </p:spPr>
      </p:cxnSp>
      <p:sp>
        <p:nvSpPr>
          <p:cNvPr id="30" name="Rechteck 29"/>
          <p:cNvSpPr/>
          <p:nvPr/>
        </p:nvSpPr>
        <p:spPr bwMode="auto">
          <a:xfrm>
            <a:off x="5572132" y="2714620"/>
            <a:ext cx="857256" cy="1928826"/>
          </a:xfrm>
          <a:prstGeom prst="rect">
            <a:avLst/>
          </a:prstGeom>
          <a:gradFill>
            <a:gsLst>
              <a:gs pos="50000">
                <a:schemeClr val="accent1">
                  <a:shade val="67500"/>
                  <a:satMod val="115000"/>
                  <a:alpha val="36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5400000" scaled="0"/>
          </a:gradFill>
          <a:ln w="22225" cap="flat" cmpd="sng" algn="ctr">
            <a:gradFill>
              <a:gsLst>
                <a:gs pos="0">
                  <a:schemeClr val="accent1">
                    <a:shade val="30000"/>
                    <a:satMod val="115000"/>
                  </a:schemeClr>
                </a:gs>
                <a:gs pos="50000">
                  <a:schemeClr val="accent1">
                    <a:shade val="67500"/>
                    <a:satMod val="115000"/>
                  </a:schemeClr>
                </a:gs>
                <a:gs pos="100000">
                  <a:schemeClr val="accent1">
                    <a:shade val="100000"/>
                    <a:satMod val="115000"/>
                  </a:schemeClr>
                </a:gs>
              </a:gsLst>
              <a:lin ang="5400000" scaled="0"/>
            </a:gradFill>
            <a:prstDash val="solid"/>
            <a:miter lim="800000"/>
            <a:headEnd type="none" w="sm" len="sm"/>
            <a:tailEnd type="none" w="sm" len="sm"/>
          </a:ln>
          <a:effectLst/>
        </p:spPr>
        <p:txBody>
          <a:bodyPr anchor="b"/>
          <a:lstStyle/>
          <a:p>
            <a:pPr>
              <a:defRPr/>
            </a:pPr>
            <a:endParaRPr lang="de-DE">
              <a:ea typeface="+mn-ea"/>
            </a:endParaRPr>
          </a:p>
        </p:txBody>
      </p:sp>
      <p:cxnSp>
        <p:nvCxnSpPr>
          <p:cNvPr id="31" name="Gerade Verbindung 30"/>
          <p:cNvCxnSpPr/>
          <p:nvPr/>
        </p:nvCxnSpPr>
        <p:spPr bwMode="auto">
          <a:xfrm rot="5400000">
            <a:off x="5036344" y="3679031"/>
            <a:ext cx="1930400" cy="1588"/>
          </a:xfrm>
          <a:prstGeom prst="line">
            <a:avLst/>
          </a:prstGeom>
          <a:noFill/>
          <a:ln w="50800" cap="flat" cmpd="sng" algn="ctr">
            <a:solidFill>
              <a:schemeClr val="accent3"/>
            </a:solidFill>
            <a:prstDash val="solid"/>
            <a:miter lim="800000"/>
            <a:headEnd type="none" w="sm" len="sm"/>
            <a:tailEnd type="none" w="sm" len="sm"/>
          </a:ln>
          <a:effectLst/>
        </p:spPr>
      </p:cxnSp>
      <p:sp>
        <p:nvSpPr>
          <p:cNvPr id="29723" name="Rechteck 32"/>
          <p:cNvSpPr>
            <a:spLocks noChangeArrowheads="1"/>
          </p:cNvSpPr>
          <p:nvPr/>
        </p:nvSpPr>
        <p:spPr bwMode="auto">
          <a:xfrm>
            <a:off x="5572125" y="2714625"/>
            <a:ext cx="142875" cy="1928813"/>
          </a:xfrm>
          <a:prstGeom prst="rect">
            <a:avLst/>
          </a:prstGeom>
          <a:gradFill rotWithShape="0">
            <a:gsLst>
              <a:gs pos="0">
                <a:srgbClr val="FF7A00"/>
              </a:gs>
              <a:gs pos="45000">
                <a:srgbClr val="FF7A00"/>
              </a:gs>
              <a:gs pos="70000">
                <a:srgbClr val="FF0300"/>
              </a:gs>
              <a:gs pos="100000">
                <a:srgbClr val="FFC000"/>
              </a:gs>
            </a:gsLst>
            <a:lin ang="5400000"/>
          </a:gradFill>
          <a:ln w="9525" algn="ctr">
            <a:solidFill>
              <a:srgbClr val="FF0000"/>
            </a:solidFill>
            <a:miter lim="800000"/>
            <a:headEnd type="none" w="sm" len="sm"/>
            <a:tailEnd type="none" w="sm" len="sm"/>
          </a:ln>
        </p:spPr>
        <p:txBody>
          <a:bodyPr anchor="b"/>
          <a:lstStyle/>
          <a:p>
            <a:endParaRPr lang="de-DE"/>
          </a:p>
        </p:txBody>
      </p:sp>
      <p:sp>
        <p:nvSpPr>
          <p:cNvPr id="34" name="Gewitterblitz 33"/>
          <p:cNvSpPr/>
          <p:nvPr/>
        </p:nvSpPr>
        <p:spPr bwMode="auto">
          <a:xfrm rot="2040576">
            <a:off x="4704134" y="1281947"/>
            <a:ext cx="1357322" cy="1143008"/>
          </a:xfrm>
          <a:prstGeom prst="lightningBolt">
            <a:avLst/>
          </a:prstGeom>
          <a:gradFill>
            <a:gsLst>
              <a:gs pos="100000">
                <a:srgbClr val="FFC000"/>
              </a:gs>
              <a:gs pos="45000">
                <a:srgbClr val="FF7A00"/>
              </a:gs>
              <a:gs pos="70000">
                <a:srgbClr val="FF0300"/>
              </a:gs>
              <a:gs pos="100000">
                <a:srgbClr val="4D0808"/>
              </a:gs>
            </a:gsLst>
            <a:lin ang="5400000" scaled="0"/>
          </a:gradFill>
          <a:ln w="9525" cap="flat" cmpd="sng" algn="ctr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  <a:effectLst/>
          <a:scene3d>
            <a:camera prst="orthographicFront"/>
            <a:lightRig rig="threePt" dir="t"/>
          </a:scene3d>
          <a:sp3d extrusionH="76200">
            <a:extrusionClr>
              <a:srgbClr val="FF0000"/>
            </a:extrusionClr>
          </a:sp3d>
        </p:spPr>
        <p:txBody>
          <a:bodyPr anchor="b"/>
          <a:lstStyle/>
          <a:p>
            <a:pPr>
              <a:defRPr/>
            </a:pPr>
            <a:endParaRPr lang="de-DE">
              <a:ea typeface="+mn-ea"/>
            </a:endParaRPr>
          </a:p>
        </p:txBody>
      </p:sp>
    </p:spTree>
  </p:cSld>
  <p:clrMapOvr>
    <a:masterClrMapping/>
  </p:clrMapOvr>
  <p:transition spd="med">
    <p:pull dir="rd"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4"/>
          <p:cNvSpPr>
            <a:spLocks noGrp="1" noChangeArrowheads="1"/>
          </p:cNvSpPr>
          <p:nvPr>
            <p:ph type="ctrTitle" idx="4294967295"/>
          </p:nvPr>
        </p:nvSpPr>
        <p:spPr>
          <a:xfrm>
            <a:off x="-180975" y="1773238"/>
            <a:ext cx="9505950" cy="576262"/>
          </a:xfrm>
          <a:noFill/>
        </p:spPr>
        <p:txBody>
          <a:bodyPr/>
          <a:lstStyle/>
          <a:p>
            <a:pPr algn="ctr" eaLnBrk="1" hangingPunct="1"/>
            <a:r>
              <a:rPr lang="de-DE" sz="4400" smtClean="0">
                <a:solidFill>
                  <a:schemeClr val="bg1"/>
                </a:solidFill>
              </a:rPr>
              <a:t>Nichtvorhersehbare Störungen</a:t>
            </a:r>
          </a:p>
        </p:txBody>
      </p:sp>
    </p:spTree>
  </p:cSld>
  <p:clrMapOvr>
    <a:masterClrMapping/>
  </p:clrMapOvr>
  <p:transition spd="med">
    <p:pull dir="rd"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10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de-DE" smtClean="0"/>
              <a:t>Interferenzen durch Sender</a:t>
            </a:r>
          </a:p>
        </p:txBody>
      </p:sp>
      <p:sp>
        <p:nvSpPr>
          <p:cNvPr id="31747" name="Rectangle 11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de-DE" sz="2400" smtClean="0"/>
              <a:t>TV: 	</a:t>
            </a:r>
          </a:p>
          <a:p>
            <a:pPr lvl="1" eaLnBrk="1" hangingPunct="1">
              <a:lnSpc>
                <a:spcPct val="90000"/>
              </a:lnSpc>
            </a:pPr>
            <a:r>
              <a:rPr lang="de-DE" sz="2000" smtClean="0"/>
              <a:t>VHF Kanäle 5-12  (In Deutschland ist TV Kanal 12 	bundesweit für DAB gesperrt. Außerdem werden von dem 	anderen Kanälen Subkanäle lokal belegt.)</a:t>
            </a:r>
          </a:p>
          <a:p>
            <a:pPr lvl="1" eaLnBrk="1" hangingPunct="1">
              <a:lnSpc>
                <a:spcPct val="90000"/>
              </a:lnSpc>
            </a:pPr>
            <a:r>
              <a:rPr lang="de-DE" sz="2000" smtClean="0"/>
              <a:t>UHF Kanäle: Rundfunkanstalten etc.</a:t>
            </a:r>
          </a:p>
          <a:p>
            <a:pPr lvl="1" eaLnBrk="1" hangingPunct="1">
              <a:lnSpc>
                <a:spcPct val="90000"/>
              </a:lnSpc>
            </a:pPr>
            <a:r>
              <a:rPr lang="de-DE" sz="2000" smtClean="0"/>
              <a:t>DVB-T belegt in D TV Kanäle 64-66.</a:t>
            </a:r>
          </a:p>
          <a:p>
            <a:pPr eaLnBrk="1" hangingPunct="1">
              <a:lnSpc>
                <a:spcPct val="90000"/>
              </a:lnSpc>
            </a:pPr>
            <a:r>
              <a:rPr lang="de-DE" sz="2400" smtClean="0"/>
              <a:t>Radio:</a:t>
            </a:r>
          </a:p>
          <a:p>
            <a:pPr lvl="1" eaLnBrk="1" hangingPunct="1">
              <a:lnSpc>
                <a:spcPct val="90000"/>
              </a:lnSpc>
            </a:pPr>
            <a:r>
              <a:rPr lang="de-DE" sz="2000" smtClean="0"/>
              <a:t>AM und FM sind nur in extremer Nähe problematisch</a:t>
            </a:r>
          </a:p>
          <a:p>
            <a:pPr eaLnBrk="1" hangingPunct="1">
              <a:lnSpc>
                <a:spcPct val="90000"/>
              </a:lnSpc>
            </a:pPr>
            <a:r>
              <a:rPr lang="de-DE" sz="2400" smtClean="0"/>
              <a:t>Andere:	</a:t>
            </a:r>
          </a:p>
          <a:p>
            <a:pPr lvl="1" eaLnBrk="1" hangingPunct="1">
              <a:lnSpc>
                <a:spcPct val="90000"/>
              </a:lnSpc>
            </a:pPr>
            <a:r>
              <a:rPr lang="de-DE" sz="2000" smtClean="0"/>
              <a:t>Küstenwache etc. stört nur in extremer Nähe</a:t>
            </a:r>
          </a:p>
          <a:p>
            <a:pPr eaLnBrk="1" hangingPunct="1">
              <a:lnSpc>
                <a:spcPct val="90000"/>
              </a:lnSpc>
            </a:pPr>
            <a:r>
              <a:rPr lang="de-DE" sz="2400" smtClean="0"/>
              <a:t>Mobiltelefone (auch im Standby-Betrieb !)</a:t>
            </a:r>
          </a:p>
          <a:p>
            <a:pPr eaLnBrk="1" hangingPunct="1">
              <a:lnSpc>
                <a:spcPct val="90000"/>
              </a:lnSpc>
            </a:pPr>
            <a:r>
              <a:rPr lang="de-DE" sz="2400" smtClean="0"/>
              <a:t>Drahtlose Intercom-Systeme  </a:t>
            </a:r>
          </a:p>
        </p:txBody>
      </p:sp>
    </p:spTree>
  </p:cSld>
  <p:clrMapOvr>
    <a:masterClrMapping/>
  </p:clrMapOvr>
  <p:transition>
    <p:pull dir="rd"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de-DE" smtClean="0"/>
              <a:t>Digitale Schaltkreise</a:t>
            </a:r>
          </a:p>
        </p:txBody>
      </p:sp>
      <p:sp>
        <p:nvSpPr>
          <p:cNvPr id="32771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227013" y="1268413"/>
            <a:ext cx="8448675" cy="4752975"/>
          </a:xfrm>
        </p:spPr>
        <p:txBody>
          <a:bodyPr/>
          <a:lstStyle/>
          <a:p>
            <a:pPr eaLnBrk="1" hangingPunct="1"/>
            <a:r>
              <a:rPr lang="de-DE" smtClean="0"/>
              <a:t>Digitale Audioprodukte und Effektprozessoren:</a:t>
            </a:r>
            <a:br>
              <a:rPr lang="de-DE" smtClean="0"/>
            </a:br>
            <a:endParaRPr lang="de-DE" smtClean="0"/>
          </a:p>
          <a:p>
            <a:pPr lvl="1" eaLnBrk="1" hangingPunct="1"/>
            <a:r>
              <a:rPr lang="de-DE" smtClean="0"/>
              <a:t>Echogeräte</a:t>
            </a:r>
          </a:p>
          <a:p>
            <a:pPr lvl="1" eaLnBrk="1" hangingPunct="1"/>
            <a:r>
              <a:rPr lang="de-DE" smtClean="0"/>
              <a:t>Hallgeräte</a:t>
            </a:r>
          </a:p>
          <a:p>
            <a:pPr lvl="1" eaLnBrk="1" hangingPunct="1"/>
            <a:r>
              <a:rPr lang="de-DE" smtClean="0"/>
              <a:t>Dynamikprozessoren</a:t>
            </a:r>
          </a:p>
          <a:p>
            <a:pPr lvl="1" eaLnBrk="1" hangingPunct="1"/>
            <a:r>
              <a:rPr lang="de-DE" smtClean="0"/>
              <a:t>Synthesizer/Sampler</a:t>
            </a:r>
          </a:p>
          <a:p>
            <a:pPr lvl="1" eaLnBrk="1" hangingPunct="1"/>
            <a:r>
              <a:rPr lang="de-DE" smtClean="0"/>
              <a:t>CD-Spieler</a:t>
            </a:r>
          </a:p>
          <a:p>
            <a:pPr lvl="1" eaLnBrk="1" hangingPunct="1"/>
            <a:r>
              <a:rPr lang="de-DE" smtClean="0"/>
              <a:t>DAT-Recorder</a:t>
            </a:r>
          </a:p>
        </p:txBody>
      </p:sp>
    </p:spTree>
  </p:cSld>
  <p:clrMapOvr>
    <a:masterClrMapping/>
  </p:clrMapOvr>
  <p:transition>
    <p:pull dir="rd"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de-DE" smtClean="0"/>
              <a:t>Digitale Schaltkreise</a:t>
            </a:r>
          </a:p>
        </p:txBody>
      </p:sp>
      <p:sp>
        <p:nvSpPr>
          <p:cNvPr id="337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de-DE" smtClean="0"/>
              <a:t>Computer:</a:t>
            </a:r>
            <a:br>
              <a:rPr lang="de-DE" smtClean="0"/>
            </a:br>
            <a:endParaRPr lang="de-DE" smtClean="0"/>
          </a:p>
          <a:p>
            <a:pPr lvl="1" eaLnBrk="1" hangingPunct="1"/>
            <a:r>
              <a:rPr lang="de-DE" smtClean="0"/>
              <a:t>CPUs in Desktops</a:t>
            </a:r>
          </a:p>
          <a:p>
            <a:pPr lvl="1" eaLnBrk="1" hangingPunct="1"/>
            <a:r>
              <a:rPr lang="de-DE" smtClean="0"/>
              <a:t>Palmtops</a:t>
            </a:r>
          </a:p>
          <a:p>
            <a:pPr lvl="1" eaLnBrk="1" hangingPunct="1"/>
            <a:r>
              <a:rPr lang="de-DE" smtClean="0"/>
              <a:t>Computergestützte Beleuchtungen (Scanner) und andere Anwendungen</a:t>
            </a:r>
          </a:p>
        </p:txBody>
      </p:sp>
    </p:spTree>
  </p:cSld>
  <p:clrMapOvr>
    <a:masterClrMapping/>
  </p:clrMapOvr>
  <p:transition>
    <p:pull dir="rd"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8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de-DE" smtClean="0"/>
              <a:t>Störungen von Wechselstromgeräten</a:t>
            </a:r>
          </a:p>
        </p:txBody>
      </p:sp>
      <p:sp>
        <p:nvSpPr>
          <p:cNvPr id="34819" name="Rectangle 9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de-DE" smtClean="0"/>
              <a:t>Dimmer</a:t>
            </a:r>
          </a:p>
          <a:p>
            <a:pPr eaLnBrk="1" hangingPunct="1"/>
            <a:r>
              <a:rPr lang="de-DE" smtClean="0"/>
              <a:t>Leuchtstoffröhren</a:t>
            </a:r>
          </a:p>
          <a:p>
            <a:pPr eaLnBrk="1" hangingPunct="1"/>
            <a:r>
              <a:rPr lang="de-DE" smtClean="0"/>
              <a:t>Schaltnetzteile</a:t>
            </a:r>
          </a:p>
          <a:p>
            <a:pPr eaLnBrk="1" hangingPunct="1"/>
            <a:r>
              <a:rPr lang="de-DE" smtClean="0"/>
              <a:t>Jegliche Hochspannungs-/Starkstromquellen</a:t>
            </a:r>
          </a:p>
        </p:txBody>
      </p:sp>
    </p:spTree>
  </p:cSld>
  <p:clrMapOvr>
    <a:masterClrMapping/>
  </p:clrMapOvr>
  <p:transition>
    <p:pull dir="rd"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050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de-DE" smtClean="0"/>
              <a:t>Abhilfe bei Störungen</a:t>
            </a:r>
          </a:p>
        </p:txBody>
      </p:sp>
      <p:sp>
        <p:nvSpPr>
          <p:cNvPr id="508931" name="Rectangle 2051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de-DE" smtClean="0"/>
              <a:t>Störquelle identifizieren und abschirmen</a:t>
            </a:r>
          </a:p>
          <a:p>
            <a:pPr eaLnBrk="1" hangingPunct="1">
              <a:defRPr/>
            </a:pPr>
            <a:r>
              <a:rPr lang="de-DE" smtClean="0"/>
              <a:t>System an anderem Ort platzieren</a:t>
            </a:r>
          </a:p>
          <a:p>
            <a:pPr eaLnBrk="1" hangingPunct="1">
              <a:defRPr/>
            </a:pPr>
            <a:r>
              <a:rPr lang="de-DE" smtClean="0"/>
              <a:t>Auf andere Frequenzen zurückgreifen</a:t>
            </a:r>
          </a:p>
          <a:p>
            <a:pPr eaLnBrk="1" hangingPunct="1">
              <a:defRPr/>
            </a:pPr>
            <a:r>
              <a:rPr lang="de-DE" smtClean="0"/>
              <a:t>Einsatz von Filtersystemen</a:t>
            </a:r>
          </a:p>
          <a:p>
            <a:pPr eaLnBrk="1" hangingPunct="1">
              <a:defRPr/>
            </a:pPr>
            <a:r>
              <a:rPr lang="de-DE" smtClean="0">
                <a:solidFill>
                  <a:srgbClr val="063DE8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Empfangsempfindlichkeit (Squelch) justieren</a:t>
            </a:r>
          </a:p>
        </p:txBody>
      </p:sp>
    </p:spTree>
  </p:cSld>
  <p:clrMapOvr>
    <a:masterClrMapping/>
  </p:clrMapOvr>
  <p:transition>
    <p:pull dir="rd"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102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de-DE" smtClean="0"/>
              <a:t>Rauschsperre - Squelch</a:t>
            </a:r>
          </a:p>
        </p:txBody>
      </p:sp>
      <p:sp>
        <p:nvSpPr>
          <p:cNvPr id="36867" name="Rectangle 1027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de-DE" smtClean="0"/>
              <a:t>Squelch (engl.: Glucksendes Geräusch):</a:t>
            </a:r>
          </a:p>
          <a:p>
            <a:pPr lvl="1" eaLnBrk="1" hangingPunct="1"/>
            <a:r>
              <a:rPr lang="de-DE" smtClean="0"/>
              <a:t>Der Empfänger “öffnet” erst, wenn ein anliegendes HF-Signal die erforderliche Feldstärke aufweist.</a:t>
            </a:r>
          </a:p>
          <a:p>
            <a:pPr lvl="1" eaLnBrk="1" hangingPunct="1"/>
            <a:r>
              <a:rPr lang="de-DE" smtClean="0"/>
              <a:t>Somit verhindert man den Empfang fremder Quellen, wenn der Sender außer Betrieb ist ("muting").</a:t>
            </a:r>
          </a:p>
          <a:p>
            <a:pPr lvl="1" eaLnBrk="1" hangingPunct="1"/>
            <a:r>
              <a:rPr lang="de-DE" smtClean="0"/>
              <a:t>Der erforderliche Grenzwert ist von der jeweiligen Umgebung (vorhandenes Grundrauschen und Störquellen) abhängig .</a:t>
            </a:r>
          </a:p>
        </p:txBody>
      </p:sp>
    </p:spTree>
  </p:cSld>
  <p:clrMapOvr>
    <a:masterClrMapping/>
  </p:clrMapOvr>
  <p:transition>
    <p:pull dir="rd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de-DE" smtClean="0"/>
              <a:t>Übertragungssysteme</a:t>
            </a:r>
          </a:p>
        </p:txBody>
      </p:sp>
      <p:pic>
        <p:nvPicPr>
          <p:cNvPr id="714755" name="Picture 3" descr="nl_Übertrgssystem"/>
          <p:cNvPicPr>
            <a:picLocks noGrp="1" noChangeAspect="1" noChangeArrowheads="1"/>
          </p:cNvPicPr>
          <p:nvPr>
            <p:ph idx="4294967295"/>
          </p:nvPr>
        </p:nvPicPr>
        <p:blipFill>
          <a:blip r:embed="rId2"/>
          <a:srcRect/>
          <a:stretch>
            <a:fillRect/>
          </a:stretch>
        </p:blipFill>
        <p:spPr>
          <a:xfrm>
            <a:off x="323850" y="908050"/>
            <a:ext cx="6877050" cy="4972050"/>
          </a:xfrm>
          <a:effectLst>
            <a:outerShdw dist="35921" dir="2700000" algn="ctr" rotWithShape="0">
              <a:srgbClr val="808080"/>
            </a:outerShdw>
          </a:effectLst>
        </p:spPr>
      </p:pic>
    </p:spTree>
  </p:cSld>
  <p:clrMapOvr>
    <a:masterClrMapping/>
  </p:clrMapOvr>
  <p:transition>
    <p:pull dir="rd"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Rectangle 2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 lIns="92075" tIns="46038" rIns="92075" bIns="46038"/>
          <a:lstStyle/>
          <a:p>
            <a:pPr eaLnBrk="1" hangingPunct="1"/>
            <a:r>
              <a:rPr lang="de-DE" sz="2800" smtClean="0"/>
              <a:t>Squelch - Einstellung</a:t>
            </a:r>
          </a:p>
        </p:txBody>
      </p:sp>
      <p:graphicFrame>
        <p:nvGraphicFramePr>
          <p:cNvPr id="3074" name="Object 5"/>
          <p:cNvGraphicFramePr>
            <a:graphicFrameLocks noChangeAspect="1"/>
          </p:cNvGraphicFramePr>
          <p:nvPr/>
        </p:nvGraphicFramePr>
        <p:xfrm>
          <a:off x="1331913" y="2349500"/>
          <a:ext cx="4756150" cy="3765550"/>
        </p:xfrm>
        <a:graphic>
          <a:graphicData uri="http://schemas.openxmlformats.org/presentationml/2006/ole">
            <p:oleObj spid="_x0000_s3074" name="Photo Editor Photo" r:id="rId3" imgW="6811326" imgH="5390476" progId="MSPhotoEd.3">
              <p:embed/>
            </p:oleObj>
          </a:graphicData>
        </a:graphic>
      </p:graphicFrame>
      <p:sp>
        <p:nvSpPr>
          <p:cNvPr id="3076" name="Rectangle 6"/>
          <p:cNvSpPr>
            <a:spLocks noChangeArrowheads="1"/>
          </p:cNvSpPr>
          <p:nvPr/>
        </p:nvSpPr>
        <p:spPr bwMode="auto">
          <a:xfrm rot="-5400000">
            <a:off x="32544" y="3217069"/>
            <a:ext cx="2132013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pPr algn="ctr" eaLnBrk="0" hangingPunct="0"/>
            <a:r>
              <a:rPr lang="de-DE">
                <a:solidFill>
                  <a:schemeClr val="tx1"/>
                </a:solidFill>
                <a:latin typeface="Verdana" pitchFamily="34" charset="0"/>
              </a:rPr>
              <a:t>Empfindlichkeit</a:t>
            </a:r>
          </a:p>
        </p:txBody>
      </p:sp>
      <p:sp>
        <p:nvSpPr>
          <p:cNvPr id="3077" name="Rectangle 7"/>
          <p:cNvSpPr>
            <a:spLocks noChangeArrowheads="1"/>
          </p:cNvSpPr>
          <p:nvPr/>
        </p:nvSpPr>
        <p:spPr bwMode="auto">
          <a:xfrm>
            <a:off x="6300788" y="4221163"/>
            <a:ext cx="1878012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pPr algn="ctr" eaLnBrk="0" hangingPunct="0"/>
            <a:r>
              <a:rPr lang="de-DE">
                <a:solidFill>
                  <a:srgbClr val="C00000"/>
                </a:solidFill>
                <a:latin typeface="Verdana" pitchFamily="34" charset="0"/>
              </a:rPr>
              <a:t>Squelchpegel</a:t>
            </a:r>
          </a:p>
        </p:txBody>
      </p:sp>
      <p:sp>
        <p:nvSpPr>
          <p:cNvPr id="3078" name="Rectangle 8"/>
          <p:cNvSpPr>
            <a:spLocks noChangeArrowheads="1"/>
          </p:cNvSpPr>
          <p:nvPr/>
        </p:nvSpPr>
        <p:spPr bwMode="auto">
          <a:xfrm>
            <a:off x="4572000" y="3500438"/>
            <a:ext cx="15113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pPr algn="ctr" eaLnBrk="0" hangingPunct="0"/>
            <a:r>
              <a:rPr lang="de-DE">
                <a:solidFill>
                  <a:schemeClr val="tx1"/>
                </a:solidFill>
                <a:latin typeface="Verdana" pitchFamily="34" charset="0"/>
              </a:rPr>
              <a:t>Nutzsignal</a:t>
            </a:r>
          </a:p>
        </p:txBody>
      </p:sp>
      <p:sp>
        <p:nvSpPr>
          <p:cNvPr id="3079" name="Rectangle 9"/>
          <p:cNvSpPr>
            <a:spLocks noChangeArrowheads="1"/>
          </p:cNvSpPr>
          <p:nvPr/>
        </p:nvSpPr>
        <p:spPr bwMode="auto">
          <a:xfrm>
            <a:off x="4500563" y="4797425"/>
            <a:ext cx="16129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pPr algn="ctr" eaLnBrk="0" hangingPunct="0"/>
            <a:r>
              <a:rPr lang="de-DE">
                <a:solidFill>
                  <a:schemeClr val="tx1"/>
                </a:solidFill>
                <a:latin typeface="Verdana" pitchFamily="34" charset="0"/>
              </a:rPr>
              <a:t>Störsignale</a:t>
            </a:r>
          </a:p>
        </p:txBody>
      </p:sp>
      <p:sp>
        <p:nvSpPr>
          <p:cNvPr id="3080" name="Line 10"/>
          <p:cNvSpPr>
            <a:spLocks noChangeShapeType="1"/>
          </p:cNvSpPr>
          <p:nvPr/>
        </p:nvSpPr>
        <p:spPr bwMode="auto">
          <a:xfrm>
            <a:off x="1403350" y="4448175"/>
            <a:ext cx="4752975" cy="1588"/>
          </a:xfrm>
          <a:prstGeom prst="line">
            <a:avLst/>
          </a:prstGeom>
          <a:noFill/>
          <a:ln w="31750">
            <a:solidFill>
              <a:srgbClr val="C00000"/>
            </a:solidFill>
            <a:miter lim="800000"/>
            <a:headEnd type="none" w="sm" len="sm"/>
            <a:tailEnd type="none" w="sm" len="sm"/>
          </a:ln>
        </p:spPr>
        <p:txBody>
          <a:bodyPr lIns="90000" tIns="46800" rIns="90000" bIns="46800" anchor="ctr">
            <a:spAutoFit/>
          </a:bodyPr>
          <a:lstStyle/>
          <a:p>
            <a:endParaRPr lang="de-DE"/>
          </a:p>
        </p:txBody>
      </p:sp>
      <p:sp>
        <p:nvSpPr>
          <p:cNvPr id="3081" name="Rectangle 11"/>
          <p:cNvSpPr>
            <a:spLocks noGrp="1" noChangeArrowheads="1"/>
          </p:cNvSpPr>
          <p:nvPr>
            <p:ph type="body" idx="1"/>
          </p:nvPr>
        </p:nvSpPr>
        <p:spPr>
          <a:xfrm>
            <a:off x="227013" y="1004888"/>
            <a:ext cx="8916987" cy="3505200"/>
          </a:xfrm>
        </p:spPr>
        <p:txBody>
          <a:bodyPr/>
          <a:lstStyle/>
          <a:p>
            <a:pPr eaLnBrk="1" hangingPunct="1"/>
            <a:r>
              <a:rPr lang="de-DE" smtClean="0"/>
              <a:t>Squelchpegel unterhalb des Nutzsignal und oberhalb des Störpegels einstellen.</a:t>
            </a:r>
          </a:p>
        </p:txBody>
      </p:sp>
    </p:spTree>
  </p:cSld>
  <p:clrMapOvr>
    <a:masterClrMapping/>
  </p:clrMapOvr>
  <p:transition>
    <p:pull dir="rd"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5074" name="Rectangle 2"/>
          <p:cNvSpPr>
            <a:spLocks noChangeArrowheads="1"/>
          </p:cNvSpPr>
          <p:nvPr/>
        </p:nvSpPr>
        <p:spPr bwMode="auto">
          <a:xfrm>
            <a:off x="762000" y="4572000"/>
            <a:ext cx="77724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 anchor="ctr"/>
          <a:lstStyle/>
          <a:p>
            <a:pPr algn="ctr" eaLnBrk="0" hangingPunct="0">
              <a:defRPr/>
            </a:pPr>
            <a:endParaRPr lang="de-DE" sz="3200">
              <a:solidFill>
                <a:schemeClr val="tx2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  <a:ea typeface="+mn-ea"/>
            </a:endParaRPr>
          </a:p>
        </p:txBody>
      </p:sp>
      <p:sp>
        <p:nvSpPr>
          <p:cNvPr id="37891" name="Rectangle 7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de-DE" smtClean="0"/>
              <a:t>Einstellung des Squelch</a:t>
            </a:r>
          </a:p>
        </p:txBody>
      </p:sp>
      <p:sp>
        <p:nvSpPr>
          <p:cNvPr id="37892" name="Rectangle 8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de-DE" smtClean="0"/>
              <a:t>Empfänger einschalten (Sender aus)</a:t>
            </a:r>
          </a:p>
          <a:p>
            <a:pPr eaLnBrk="1" hangingPunct="1"/>
            <a:endParaRPr lang="de-DE" smtClean="0"/>
          </a:p>
          <a:p>
            <a:pPr eaLnBrk="1" hangingPunct="1"/>
            <a:r>
              <a:rPr lang="de-DE" smtClean="0"/>
              <a:t>Squelchregler auf Minimum</a:t>
            </a:r>
          </a:p>
          <a:p>
            <a:pPr eaLnBrk="1" hangingPunct="1"/>
            <a:endParaRPr lang="de-DE" smtClean="0"/>
          </a:p>
          <a:p>
            <a:pPr eaLnBrk="1" hangingPunct="1"/>
            <a:r>
              <a:rPr lang="de-DE" smtClean="0"/>
              <a:t>Solange Squelchregler in Richtung Maximum (meist im Uhrzeigersinn) drehen, bis die Leuchtanzeigen der Empfangskanäle erlöschen.</a:t>
            </a:r>
          </a:p>
        </p:txBody>
      </p:sp>
    </p:spTree>
  </p:cSld>
  <p:clrMapOvr>
    <a:masterClrMapping/>
  </p:clrMapOvr>
  <p:transition>
    <p:pull dir="rd"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102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de-DE" smtClean="0"/>
              <a:t>Reichweite </a:t>
            </a:r>
            <a:r>
              <a:rPr lang="de-DE" smtClean="0">
                <a:sym typeface="Symbol" pitchFamily="18" charset="2"/>
              </a:rPr>
              <a:t></a:t>
            </a:r>
            <a:r>
              <a:rPr lang="de-DE" smtClean="0"/>
              <a:t> Squelch</a:t>
            </a:r>
          </a:p>
        </p:txBody>
      </p:sp>
      <p:sp>
        <p:nvSpPr>
          <p:cNvPr id="38915" name="Rectangle 1027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de-DE" smtClean="0"/>
              <a:t>Squelch auf Minimum:</a:t>
            </a:r>
            <a:br>
              <a:rPr lang="de-DE" smtClean="0"/>
            </a:br>
            <a:r>
              <a:rPr lang="de-DE" smtClean="0"/>
              <a:t>	</a:t>
            </a:r>
            <a:r>
              <a:rPr lang="de-DE" smtClean="0">
                <a:sym typeface="Symbol" pitchFamily="18" charset="2"/>
              </a:rPr>
              <a:t></a:t>
            </a:r>
            <a:r>
              <a:rPr lang="de-DE" smtClean="0">
                <a:sym typeface="Wingdings" pitchFamily="2" charset="2"/>
              </a:rPr>
              <a:t> maximale Reichweite</a:t>
            </a:r>
          </a:p>
          <a:p>
            <a:pPr lvl="1" eaLnBrk="1" hangingPunct="1">
              <a:buFontTx/>
              <a:buNone/>
            </a:pPr>
            <a:endParaRPr lang="de-DE" smtClean="0">
              <a:sym typeface="Wingdings" pitchFamily="2" charset="2"/>
            </a:endParaRPr>
          </a:p>
          <a:p>
            <a:pPr eaLnBrk="1" hangingPunct="1"/>
            <a:r>
              <a:rPr lang="de-DE" smtClean="0"/>
              <a:t>Squelch auf Maximum:</a:t>
            </a:r>
            <a:br>
              <a:rPr lang="de-DE" smtClean="0"/>
            </a:br>
            <a:r>
              <a:rPr lang="de-DE" smtClean="0"/>
              <a:t>	 </a:t>
            </a:r>
            <a:r>
              <a:rPr lang="de-DE" smtClean="0">
                <a:sym typeface="Symbol" pitchFamily="18" charset="2"/>
              </a:rPr>
              <a:t></a:t>
            </a:r>
            <a:r>
              <a:rPr lang="de-DE" smtClean="0">
                <a:sym typeface="Wingdings" pitchFamily="2" charset="2"/>
              </a:rPr>
              <a:t> minimale Reichweite</a:t>
            </a:r>
          </a:p>
        </p:txBody>
      </p:sp>
    </p:spTree>
  </p:cSld>
  <p:clrMapOvr>
    <a:masterClrMapping/>
  </p:clrMapOvr>
  <p:transition>
    <p:pull dir="rd"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de-DE" smtClean="0"/>
              <a:t>Rauschsperren  </a:t>
            </a:r>
          </a:p>
        </p:txBody>
      </p:sp>
      <p:sp>
        <p:nvSpPr>
          <p:cNvPr id="39939" name="Rectangle 5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de-DE" smtClean="0"/>
              <a:t>Amplitude Squelch</a:t>
            </a:r>
            <a:br>
              <a:rPr lang="de-DE" smtClean="0"/>
            </a:br>
            <a:endParaRPr lang="de-DE" smtClean="0"/>
          </a:p>
          <a:p>
            <a:pPr eaLnBrk="1" hangingPunct="1"/>
            <a:r>
              <a:rPr lang="de-DE" smtClean="0"/>
              <a:t>Noise Sensitive Squelch</a:t>
            </a:r>
            <a:br>
              <a:rPr lang="de-DE" smtClean="0"/>
            </a:br>
            <a:endParaRPr lang="de-DE" smtClean="0"/>
          </a:p>
          <a:p>
            <a:pPr eaLnBrk="1" hangingPunct="1"/>
            <a:r>
              <a:rPr lang="de-DE" smtClean="0"/>
              <a:t>Tone Key Squelch</a:t>
            </a:r>
          </a:p>
        </p:txBody>
      </p:sp>
    </p:spTree>
  </p:cSld>
  <p:clrMapOvr>
    <a:masterClrMapping/>
  </p:clrMapOvr>
  <p:transition>
    <p:pull dir="rd"/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de-DE" smtClean="0"/>
              <a:t>Amplitude Squelch</a:t>
            </a:r>
          </a:p>
        </p:txBody>
      </p:sp>
      <p:sp>
        <p:nvSpPr>
          <p:cNvPr id="409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de-DE" smtClean="0"/>
              <a:t>Der Empfänger öffnet in Abhängigkeit der HF Signalstärke</a:t>
            </a:r>
          </a:p>
          <a:p>
            <a:pPr eaLnBrk="1" hangingPunct="1"/>
            <a:endParaRPr lang="de-DE" smtClean="0"/>
          </a:p>
          <a:p>
            <a:pPr eaLnBrk="1" hangingPunct="1"/>
            <a:r>
              <a:rPr lang="de-DE" smtClean="0"/>
              <a:t>Problem:</a:t>
            </a:r>
            <a:br>
              <a:rPr lang="de-DE" smtClean="0"/>
            </a:br>
            <a:r>
              <a:rPr lang="de-DE" smtClean="0"/>
              <a:t>Empfänger unterscheidet nicht zwischen eigentlichem Träger, Verzerrungen, Harmonischen oder Rauschen</a:t>
            </a:r>
          </a:p>
        </p:txBody>
      </p:sp>
    </p:spTree>
  </p:cSld>
  <p:clrMapOvr>
    <a:masterClrMapping/>
  </p:clrMapOvr>
  <p:transition>
    <p:pull dir="rd"/>
  </p:transition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de-DE" smtClean="0"/>
              <a:t>Noise Sensitive Squelch</a:t>
            </a:r>
          </a:p>
        </p:txBody>
      </p:sp>
      <p:sp>
        <p:nvSpPr>
          <p:cNvPr id="41987" name="Rectangle 7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de-DE" smtClean="0"/>
              <a:t>Der hochfrequente  Anteil des Rauschens im Audiosignal wird überwacht.</a:t>
            </a:r>
          </a:p>
          <a:p>
            <a:pPr eaLnBrk="1" hangingPunct="1"/>
            <a:r>
              <a:rPr lang="de-DE" smtClean="0"/>
              <a:t>Empfangenes Signal stark und Rauschen gering </a:t>
            </a:r>
            <a:br>
              <a:rPr lang="de-DE" smtClean="0"/>
            </a:br>
            <a:r>
              <a:rPr lang="de-DE" smtClean="0">
                <a:sym typeface="Symbol" pitchFamily="18" charset="2"/>
              </a:rPr>
              <a:t> Empfänger öffnet den Kanal</a:t>
            </a:r>
            <a:endParaRPr lang="de-DE" smtClean="0"/>
          </a:p>
          <a:p>
            <a:pPr eaLnBrk="1" hangingPunct="1"/>
            <a:r>
              <a:rPr lang="de-DE" smtClean="0"/>
              <a:t>Empfangenes Signal schwach oder nicht vorhanden und/oder Rauschen stark </a:t>
            </a:r>
            <a:br>
              <a:rPr lang="de-DE" smtClean="0"/>
            </a:br>
            <a:r>
              <a:rPr lang="de-DE" smtClean="0">
                <a:sym typeface="Symbol" pitchFamily="18" charset="2"/>
              </a:rPr>
              <a:t> Empfänger mutet den Kanal</a:t>
            </a:r>
            <a:endParaRPr lang="de-DE" smtClean="0"/>
          </a:p>
        </p:txBody>
      </p:sp>
    </p:spTree>
  </p:cSld>
  <p:clrMapOvr>
    <a:masterClrMapping/>
  </p:clrMapOvr>
  <p:transition>
    <p:pull dir="rd"/>
  </p:transition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de-DE" smtClean="0"/>
              <a:t>Noise Sensitive Squelch</a:t>
            </a:r>
            <a:endParaRPr lang="de-DE" sz="2800" smtClean="0"/>
          </a:p>
        </p:txBody>
      </p:sp>
      <p:sp>
        <p:nvSpPr>
          <p:cNvPr id="43011" name="AutoShape 2"/>
          <p:cNvSpPr>
            <a:spLocks noChangeArrowheads="1"/>
          </p:cNvSpPr>
          <p:nvPr/>
        </p:nvSpPr>
        <p:spPr bwMode="auto">
          <a:xfrm>
            <a:off x="457200" y="1066800"/>
            <a:ext cx="8077200" cy="4724400"/>
          </a:xfrm>
          <a:prstGeom prst="roundRect">
            <a:avLst>
              <a:gd name="adj" fmla="val 9079"/>
            </a:avLst>
          </a:prstGeom>
          <a:solidFill>
            <a:srgbClr val="FFFFFF">
              <a:alpha val="70195"/>
            </a:srgbClr>
          </a:solidFill>
          <a:ln w="19050">
            <a:solidFill>
              <a:srgbClr val="FFFFFF"/>
            </a:solidFill>
            <a:miter lim="800000"/>
            <a:headEnd type="none" w="sm" len="sm"/>
            <a:tailEnd type="none" w="sm" len="sm"/>
          </a:ln>
        </p:spPr>
        <p:txBody>
          <a:bodyPr lIns="90000" tIns="46800" rIns="90000" bIns="46800" anchor="ctr">
            <a:spAutoFit/>
          </a:bodyPr>
          <a:lstStyle/>
          <a:p>
            <a:endParaRPr lang="de-DE"/>
          </a:p>
        </p:txBody>
      </p:sp>
      <p:pic>
        <p:nvPicPr>
          <p:cNvPr id="43012" name="Picture 4" descr="noise squelch"/>
          <p:cNvPicPr>
            <a:picLocks noChangeAspect="1" noChangeArrowheads="1"/>
          </p:cNvPicPr>
          <p:nvPr/>
        </p:nvPicPr>
        <p:blipFill>
          <a:blip r:embed="rId2">
            <a:lum bright="-90000"/>
            <a:grayscl/>
            <a:biLevel thresh="50000"/>
          </a:blip>
          <a:srcRect/>
          <a:stretch>
            <a:fillRect/>
          </a:stretch>
        </p:blipFill>
        <p:spPr bwMode="auto">
          <a:xfrm>
            <a:off x="395288" y="1219200"/>
            <a:ext cx="7772400" cy="436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3013" name="Line 5"/>
          <p:cNvSpPr>
            <a:spLocks noChangeShapeType="1"/>
          </p:cNvSpPr>
          <p:nvPr/>
        </p:nvSpPr>
        <p:spPr bwMode="auto">
          <a:xfrm>
            <a:off x="1619250" y="3860800"/>
            <a:ext cx="5181600" cy="0"/>
          </a:xfrm>
          <a:prstGeom prst="line">
            <a:avLst/>
          </a:prstGeom>
          <a:noFill/>
          <a:ln w="19050">
            <a:solidFill>
              <a:srgbClr val="C00000"/>
            </a:solidFill>
            <a:prstDash val="sysDot"/>
            <a:miter lim="800000"/>
            <a:headEnd type="none" w="sm" len="sm"/>
            <a:tailEnd type="none" w="sm" len="sm"/>
          </a:ln>
        </p:spPr>
        <p:txBody>
          <a:bodyPr wrap="none" lIns="90000" tIns="46800" rIns="90000" bIns="46800" anchor="ctr">
            <a:spAutoFit/>
          </a:bodyPr>
          <a:lstStyle/>
          <a:p>
            <a:endParaRPr lang="de-DE"/>
          </a:p>
        </p:txBody>
      </p:sp>
      <p:sp>
        <p:nvSpPr>
          <p:cNvPr id="43014" name="Line 6"/>
          <p:cNvSpPr>
            <a:spLocks noChangeShapeType="1"/>
          </p:cNvSpPr>
          <p:nvPr/>
        </p:nvSpPr>
        <p:spPr bwMode="auto">
          <a:xfrm>
            <a:off x="755650" y="2636838"/>
            <a:ext cx="0" cy="533400"/>
          </a:xfrm>
          <a:prstGeom prst="line">
            <a:avLst/>
          </a:prstGeom>
          <a:noFill/>
          <a:ln w="19050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lIns="90000" tIns="46800" rIns="90000" bIns="46800" anchor="ctr">
            <a:spAutoFit/>
          </a:bodyPr>
          <a:lstStyle/>
          <a:p>
            <a:endParaRPr lang="de-DE"/>
          </a:p>
        </p:txBody>
      </p:sp>
      <p:sp>
        <p:nvSpPr>
          <p:cNvPr id="43015" name="Line 7"/>
          <p:cNvSpPr>
            <a:spLocks noChangeShapeType="1"/>
          </p:cNvSpPr>
          <p:nvPr/>
        </p:nvSpPr>
        <p:spPr bwMode="auto">
          <a:xfrm flipH="1">
            <a:off x="5291138" y="5384800"/>
            <a:ext cx="457200" cy="0"/>
          </a:xfrm>
          <a:prstGeom prst="line">
            <a:avLst/>
          </a:prstGeom>
          <a:noFill/>
          <a:ln w="19050">
            <a:solidFill>
              <a:schemeClr val="bg2"/>
            </a:solidFill>
            <a:miter lim="800000"/>
            <a:headEnd type="none" w="sm" len="sm"/>
            <a:tailEnd type="none" w="sm" len="sm"/>
          </a:ln>
        </p:spPr>
        <p:txBody>
          <a:bodyPr wrap="none" lIns="90000" tIns="46800" rIns="90000" bIns="46800" anchor="ctr">
            <a:spAutoFit/>
          </a:bodyPr>
          <a:lstStyle/>
          <a:p>
            <a:endParaRPr lang="de-DE"/>
          </a:p>
        </p:txBody>
      </p:sp>
    </p:spTree>
  </p:cSld>
  <p:clrMapOvr>
    <a:masterClrMapping/>
  </p:clrMapOvr>
  <p:transition>
    <p:pull dir="rd"/>
  </p:transition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de-DE" smtClean="0"/>
              <a:t>Tone Key Squelch</a:t>
            </a:r>
          </a:p>
        </p:txBody>
      </p:sp>
      <p:sp>
        <p:nvSpPr>
          <p:cNvPr id="440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de-DE" smtClean="0"/>
              <a:t>Ein Ultraschallsignal (32,768 kHz) wird vom Sender mit übertragen.</a:t>
            </a:r>
          </a:p>
          <a:p>
            <a:pPr lvl="1" eaLnBrk="1" hangingPunct="1"/>
            <a:r>
              <a:rPr lang="de-DE" smtClean="0"/>
              <a:t>Pegel des Signals verändert sich mit Batteriestand</a:t>
            </a:r>
          </a:p>
          <a:p>
            <a:pPr eaLnBrk="1" hangingPunct="1"/>
            <a:endParaRPr lang="de-DE" smtClean="0"/>
          </a:p>
          <a:p>
            <a:pPr eaLnBrk="1" hangingPunct="1"/>
            <a:r>
              <a:rPr lang="de-DE" smtClean="0"/>
              <a:t>Wird dieser Tone Key vom Empfänger nicht empfangen oder liegt er unterhalb eines Grenzwertes (Batterie ist leer!), so bleibt er stumm.</a:t>
            </a:r>
          </a:p>
        </p:txBody>
      </p:sp>
    </p:spTree>
  </p:cSld>
  <p:clrMapOvr>
    <a:masterClrMapping/>
  </p:clrMapOvr>
  <p:transition>
    <p:pull dir="rd"/>
  </p:transition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de-DE" smtClean="0"/>
              <a:t>Tone Key Squelch</a:t>
            </a:r>
          </a:p>
        </p:txBody>
      </p:sp>
      <p:sp>
        <p:nvSpPr>
          <p:cNvPr id="45059" name="Rectangle 5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de-DE" smtClean="0"/>
              <a:t>Einschalten:</a:t>
            </a:r>
          </a:p>
          <a:p>
            <a:pPr lvl="1" eaLnBrk="1" hangingPunct="1"/>
            <a:r>
              <a:rPr lang="de-DE" smtClean="0"/>
              <a:t>HF Verstärker schaltet ein</a:t>
            </a:r>
          </a:p>
          <a:p>
            <a:pPr lvl="1" eaLnBrk="1" hangingPunct="1"/>
            <a:r>
              <a:rPr lang="de-DE" smtClean="0"/>
              <a:t>Wenn Trägerfrequenz stabil, wird Tone Key aktiviert</a:t>
            </a:r>
          </a:p>
          <a:p>
            <a:pPr lvl="1" eaLnBrk="1" hangingPunct="1">
              <a:buFontTx/>
              <a:buNone/>
            </a:pPr>
            <a:r>
              <a:rPr lang="de-DE" smtClean="0">
                <a:sym typeface="Symbol" pitchFamily="18" charset="2"/>
              </a:rPr>
              <a:t>	</a:t>
            </a:r>
            <a:r>
              <a:rPr lang="de-DE" smtClean="0">
                <a:sym typeface="Wingdings" pitchFamily="2" charset="2"/>
              </a:rPr>
              <a:t> kein Einschaltgeräusch</a:t>
            </a:r>
            <a:endParaRPr lang="de-DE" smtClean="0"/>
          </a:p>
          <a:p>
            <a:pPr eaLnBrk="1" hangingPunct="1"/>
            <a:r>
              <a:rPr lang="de-DE" smtClean="0"/>
              <a:t>Ausschalten:</a:t>
            </a:r>
          </a:p>
          <a:p>
            <a:pPr lvl="1" eaLnBrk="1" hangingPunct="1"/>
            <a:r>
              <a:rPr lang="de-DE" smtClean="0"/>
              <a:t>Tone Key wird als Erstes abgeschaltet; Empfänger macht zu (muted)</a:t>
            </a:r>
            <a:endParaRPr lang="de-DE" smtClean="0">
              <a:sym typeface="Wingdings" pitchFamily="2" charset="2"/>
            </a:endParaRPr>
          </a:p>
          <a:p>
            <a:pPr lvl="1" eaLnBrk="1" hangingPunct="1"/>
            <a:r>
              <a:rPr lang="de-DE" smtClean="0">
                <a:sym typeface="Wingdings" pitchFamily="2" charset="2"/>
              </a:rPr>
              <a:t>HF Verstärker wird abgeschaltet</a:t>
            </a:r>
            <a:br>
              <a:rPr lang="de-DE" smtClean="0">
                <a:sym typeface="Wingdings" pitchFamily="2" charset="2"/>
              </a:rPr>
            </a:br>
            <a:r>
              <a:rPr lang="de-DE" smtClean="0">
                <a:sym typeface="Symbol" pitchFamily="18" charset="2"/>
              </a:rPr>
              <a:t> </a:t>
            </a:r>
            <a:r>
              <a:rPr lang="de-DE" smtClean="0">
                <a:sym typeface="Wingdings" pitchFamily="2" charset="2"/>
              </a:rPr>
              <a:t>kein Abschaltgeräusch</a:t>
            </a:r>
          </a:p>
        </p:txBody>
      </p:sp>
    </p:spTree>
  </p:cSld>
  <p:clrMapOvr>
    <a:masterClrMapping/>
  </p:clrMapOvr>
  <p:transition>
    <p:pull dir="rd"/>
  </p:transition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1027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de-DE" smtClean="0"/>
              <a:t>Tone Key Squelch</a:t>
            </a:r>
            <a:endParaRPr lang="de-DE" sz="2800" smtClean="0"/>
          </a:p>
        </p:txBody>
      </p:sp>
      <p:pic>
        <p:nvPicPr>
          <p:cNvPr id="46083" name="Picture 1028" descr="tone key squelch"/>
          <p:cNvPicPr>
            <a:picLocks noChangeAspect="1" noChangeArrowheads="1"/>
          </p:cNvPicPr>
          <p:nvPr/>
        </p:nvPicPr>
        <p:blipFill>
          <a:blip r:embed="rId2">
            <a:lum bright="-100000"/>
          </a:blip>
          <a:srcRect l="1268" t="32277" r="2254"/>
          <a:stretch>
            <a:fillRect/>
          </a:stretch>
        </p:blipFill>
        <p:spPr bwMode="auto">
          <a:xfrm>
            <a:off x="611188" y="2819400"/>
            <a:ext cx="7620000" cy="2395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6084" name="Rectangle 1029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de-DE" smtClean="0"/>
              <a:t>Signalton bei 32,768 kHz</a:t>
            </a:r>
          </a:p>
        </p:txBody>
      </p:sp>
    </p:spTree>
  </p:cSld>
  <p:clrMapOvr>
    <a:masterClrMapping/>
  </p:clrMapOvr>
  <p:transition>
    <p:pull dir="rd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30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de-DE" smtClean="0"/>
              <a:t>Übertragungssysteme</a:t>
            </a:r>
          </a:p>
        </p:txBody>
      </p:sp>
      <p:sp>
        <p:nvSpPr>
          <p:cNvPr id="13315" name="Rectangle 31"/>
          <p:cNvSpPr>
            <a:spLocks noGrp="1" noChangeArrowheads="1"/>
          </p:cNvSpPr>
          <p:nvPr>
            <p:ph type="body" sz="half" idx="1"/>
          </p:nvPr>
        </p:nvSpPr>
        <p:spPr>
          <a:xfrm>
            <a:off x="227013" y="1268413"/>
            <a:ext cx="3814762" cy="4752975"/>
          </a:xfrm>
        </p:spPr>
        <p:txBody>
          <a:bodyPr/>
          <a:lstStyle/>
          <a:p>
            <a:pPr eaLnBrk="1" hangingPunct="1"/>
            <a:r>
              <a:rPr lang="de-DE" sz="2400" smtClean="0"/>
              <a:t> linear</a:t>
            </a:r>
          </a:p>
        </p:txBody>
      </p:sp>
      <p:sp>
        <p:nvSpPr>
          <p:cNvPr id="13316" name="Rectangle 32"/>
          <p:cNvSpPr>
            <a:spLocks noGrp="1" noChangeArrowheads="1"/>
          </p:cNvSpPr>
          <p:nvPr>
            <p:ph type="body" sz="half" idx="2"/>
          </p:nvPr>
        </p:nvSpPr>
        <p:spPr>
          <a:xfrm>
            <a:off x="4183063" y="1268413"/>
            <a:ext cx="3816350" cy="4752975"/>
          </a:xfrm>
        </p:spPr>
        <p:txBody>
          <a:bodyPr/>
          <a:lstStyle/>
          <a:p>
            <a:pPr eaLnBrk="1" hangingPunct="1"/>
            <a:r>
              <a:rPr lang="de-DE" sz="2400" smtClean="0"/>
              <a:t> nicht linear</a:t>
            </a:r>
          </a:p>
        </p:txBody>
      </p:sp>
      <p:sp>
        <p:nvSpPr>
          <p:cNvPr id="75809" name="Freeform 33"/>
          <p:cNvSpPr>
            <a:spLocks/>
          </p:cNvSpPr>
          <p:nvPr/>
        </p:nvSpPr>
        <p:spPr bwMode="auto">
          <a:xfrm>
            <a:off x="1068388" y="2217738"/>
            <a:ext cx="2136775" cy="2328862"/>
          </a:xfrm>
          <a:custGeom>
            <a:avLst/>
            <a:gdLst/>
            <a:ahLst/>
            <a:cxnLst>
              <a:cxn ang="0">
                <a:pos x="0" y="1462"/>
              </a:cxn>
              <a:cxn ang="0">
                <a:pos x="0" y="1465"/>
              </a:cxn>
              <a:cxn ang="0">
                <a:pos x="1" y="1465"/>
              </a:cxn>
              <a:cxn ang="0">
                <a:pos x="1" y="1466"/>
              </a:cxn>
              <a:cxn ang="0">
                <a:pos x="2" y="1466"/>
              </a:cxn>
              <a:cxn ang="0">
                <a:pos x="3" y="1465"/>
              </a:cxn>
              <a:cxn ang="0">
                <a:pos x="1344" y="2"/>
              </a:cxn>
              <a:cxn ang="0">
                <a:pos x="1345" y="2"/>
              </a:cxn>
              <a:cxn ang="0">
                <a:pos x="1345" y="1"/>
              </a:cxn>
              <a:cxn ang="0">
                <a:pos x="1344" y="1"/>
              </a:cxn>
              <a:cxn ang="0">
                <a:pos x="1344" y="0"/>
              </a:cxn>
              <a:cxn ang="0">
                <a:pos x="1342" y="0"/>
              </a:cxn>
              <a:cxn ang="0">
                <a:pos x="0" y="1462"/>
              </a:cxn>
            </a:cxnLst>
            <a:rect l="0" t="0" r="r" b="b"/>
            <a:pathLst>
              <a:path w="1346" h="1467">
                <a:moveTo>
                  <a:pt x="0" y="1462"/>
                </a:moveTo>
                <a:lnTo>
                  <a:pt x="0" y="1465"/>
                </a:lnTo>
                <a:lnTo>
                  <a:pt x="1" y="1465"/>
                </a:lnTo>
                <a:lnTo>
                  <a:pt x="1" y="1466"/>
                </a:lnTo>
                <a:lnTo>
                  <a:pt x="2" y="1466"/>
                </a:lnTo>
                <a:lnTo>
                  <a:pt x="3" y="1465"/>
                </a:lnTo>
                <a:lnTo>
                  <a:pt x="1344" y="2"/>
                </a:lnTo>
                <a:lnTo>
                  <a:pt x="1345" y="2"/>
                </a:lnTo>
                <a:lnTo>
                  <a:pt x="1345" y="1"/>
                </a:lnTo>
                <a:lnTo>
                  <a:pt x="1344" y="1"/>
                </a:lnTo>
                <a:lnTo>
                  <a:pt x="1344" y="0"/>
                </a:lnTo>
                <a:lnTo>
                  <a:pt x="1342" y="0"/>
                </a:lnTo>
                <a:lnTo>
                  <a:pt x="0" y="1462"/>
                </a:lnTo>
              </a:path>
            </a:pathLst>
          </a:custGeom>
          <a:solidFill>
            <a:schemeClr val="accent1"/>
          </a:solidFill>
          <a:ln w="50800" cap="rnd" cmpd="sng">
            <a:solidFill>
              <a:schemeClr val="accent2"/>
            </a:solidFill>
            <a:prstDash val="solid"/>
            <a:round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/>
          <a:lstStyle/>
          <a:p>
            <a:pPr>
              <a:defRPr/>
            </a:pPr>
            <a:endParaRPr lang="de-DE">
              <a:ea typeface="+mn-ea"/>
            </a:endParaRPr>
          </a:p>
        </p:txBody>
      </p:sp>
      <p:sp>
        <p:nvSpPr>
          <p:cNvPr id="75810" name="Freeform 34"/>
          <p:cNvSpPr>
            <a:spLocks/>
          </p:cNvSpPr>
          <p:nvPr/>
        </p:nvSpPr>
        <p:spPr bwMode="auto">
          <a:xfrm>
            <a:off x="5126038" y="2154238"/>
            <a:ext cx="2176462" cy="2392362"/>
          </a:xfrm>
          <a:custGeom>
            <a:avLst/>
            <a:gdLst/>
            <a:ahLst/>
            <a:cxnLst>
              <a:cxn ang="0">
                <a:pos x="1" y="1496"/>
              </a:cxn>
              <a:cxn ang="0">
                <a:pos x="53" y="1505"/>
              </a:cxn>
              <a:cxn ang="0">
                <a:pos x="135" y="1505"/>
              </a:cxn>
              <a:cxn ang="0">
                <a:pos x="199" y="1491"/>
              </a:cxn>
              <a:cxn ang="0">
                <a:pos x="261" y="1467"/>
              </a:cxn>
              <a:cxn ang="0">
                <a:pos x="322" y="1430"/>
              </a:cxn>
              <a:cxn ang="0">
                <a:pos x="379" y="1383"/>
              </a:cxn>
              <a:cxn ang="0">
                <a:pos x="450" y="1307"/>
              </a:cxn>
              <a:cxn ang="0">
                <a:pos x="503" y="1231"/>
              </a:cxn>
              <a:cxn ang="0">
                <a:pos x="553" y="1131"/>
              </a:cxn>
              <a:cxn ang="0">
                <a:pos x="597" y="1009"/>
              </a:cxn>
              <a:cxn ang="0">
                <a:pos x="640" y="873"/>
              </a:cxn>
              <a:cxn ang="0">
                <a:pos x="682" y="728"/>
              </a:cxn>
              <a:cxn ang="0">
                <a:pos x="724" y="588"/>
              </a:cxn>
              <a:cxn ang="0">
                <a:pos x="769" y="457"/>
              </a:cxn>
              <a:cxn ang="0">
                <a:pos x="816" y="345"/>
              </a:cxn>
              <a:cxn ang="0">
                <a:pos x="870" y="258"/>
              </a:cxn>
              <a:cxn ang="0">
                <a:pos x="927" y="188"/>
              </a:cxn>
              <a:cxn ang="0">
                <a:pos x="986" y="130"/>
              </a:cxn>
              <a:cxn ang="0">
                <a:pos x="1046" y="83"/>
              </a:cxn>
              <a:cxn ang="0">
                <a:pos x="1109" y="47"/>
              </a:cxn>
              <a:cxn ang="0">
                <a:pos x="1175" y="22"/>
              </a:cxn>
              <a:cxn ang="0">
                <a:pos x="1242" y="8"/>
              </a:cxn>
              <a:cxn ang="0">
                <a:pos x="1312" y="5"/>
              </a:cxn>
              <a:cxn ang="0">
                <a:pos x="1368" y="10"/>
              </a:cxn>
              <a:cxn ang="0">
                <a:pos x="1370" y="8"/>
              </a:cxn>
              <a:cxn ang="0">
                <a:pos x="1368" y="6"/>
              </a:cxn>
              <a:cxn ang="0">
                <a:pos x="1294" y="0"/>
              </a:cxn>
              <a:cxn ang="0">
                <a:pos x="1225" y="7"/>
              </a:cxn>
              <a:cxn ang="0">
                <a:pos x="1156" y="23"/>
              </a:cxn>
              <a:cxn ang="0">
                <a:pos x="1092" y="52"/>
              </a:cxn>
              <a:cxn ang="0">
                <a:pos x="1029" y="91"/>
              </a:cxn>
              <a:cxn ang="0">
                <a:pos x="969" y="141"/>
              </a:cxn>
              <a:cxn ang="0">
                <a:pos x="911" y="202"/>
              </a:cxn>
              <a:cxn ang="0">
                <a:pos x="853" y="275"/>
              </a:cxn>
              <a:cxn ang="0">
                <a:pos x="814" y="343"/>
              </a:cxn>
              <a:cxn ang="0">
                <a:pos x="766" y="456"/>
              </a:cxn>
              <a:cxn ang="0">
                <a:pos x="720" y="587"/>
              </a:cxn>
              <a:cxn ang="0">
                <a:pos x="678" y="727"/>
              </a:cxn>
              <a:cxn ang="0">
                <a:pos x="636" y="872"/>
              </a:cxn>
              <a:cxn ang="0">
                <a:pos x="594" y="1007"/>
              </a:cxn>
              <a:cxn ang="0">
                <a:pos x="549" y="1130"/>
              </a:cxn>
              <a:cxn ang="0">
                <a:pos x="501" y="1229"/>
              </a:cxn>
              <a:cxn ang="0">
                <a:pos x="447" y="1304"/>
              </a:cxn>
              <a:cxn ang="0">
                <a:pos x="377" y="1381"/>
              </a:cxn>
              <a:cxn ang="0">
                <a:pos x="320" y="1427"/>
              </a:cxn>
              <a:cxn ang="0">
                <a:pos x="259" y="1463"/>
              </a:cxn>
              <a:cxn ang="0">
                <a:pos x="198" y="1487"/>
              </a:cxn>
              <a:cxn ang="0">
                <a:pos x="135" y="1501"/>
              </a:cxn>
              <a:cxn ang="0">
                <a:pos x="53" y="1501"/>
              </a:cxn>
            </a:cxnLst>
            <a:rect l="0" t="0" r="r" b="b"/>
            <a:pathLst>
              <a:path w="1371" h="1507">
                <a:moveTo>
                  <a:pt x="2" y="1493"/>
                </a:moveTo>
                <a:lnTo>
                  <a:pt x="0" y="1493"/>
                </a:lnTo>
                <a:lnTo>
                  <a:pt x="0" y="1496"/>
                </a:lnTo>
                <a:lnTo>
                  <a:pt x="1" y="1496"/>
                </a:lnTo>
                <a:lnTo>
                  <a:pt x="1" y="1497"/>
                </a:lnTo>
                <a:lnTo>
                  <a:pt x="18" y="1500"/>
                </a:lnTo>
                <a:lnTo>
                  <a:pt x="36" y="1503"/>
                </a:lnTo>
                <a:lnTo>
                  <a:pt x="53" y="1505"/>
                </a:lnTo>
                <a:lnTo>
                  <a:pt x="69" y="1506"/>
                </a:lnTo>
                <a:lnTo>
                  <a:pt x="102" y="1506"/>
                </a:lnTo>
                <a:lnTo>
                  <a:pt x="119" y="1505"/>
                </a:lnTo>
                <a:lnTo>
                  <a:pt x="135" y="1505"/>
                </a:lnTo>
                <a:lnTo>
                  <a:pt x="151" y="1502"/>
                </a:lnTo>
                <a:lnTo>
                  <a:pt x="167" y="1499"/>
                </a:lnTo>
                <a:lnTo>
                  <a:pt x="184" y="1495"/>
                </a:lnTo>
                <a:lnTo>
                  <a:pt x="199" y="1491"/>
                </a:lnTo>
                <a:lnTo>
                  <a:pt x="215" y="1486"/>
                </a:lnTo>
                <a:lnTo>
                  <a:pt x="231" y="1480"/>
                </a:lnTo>
                <a:lnTo>
                  <a:pt x="247" y="1473"/>
                </a:lnTo>
                <a:lnTo>
                  <a:pt x="261" y="1467"/>
                </a:lnTo>
                <a:lnTo>
                  <a:pt x="277" y="1458"/>
                </a:lnTo>
                <a:lnTo>
                  <a:pt x="292" y="1450"/>
                </a:lnTo>
                <a:lnTo>
                  <a:pt x="307" y="1440"/>
                </a:lnTo>
                <a:lnTo>
                  <a:pt x="322" y="1430"/>
                </a:lnTo>
                <a:lnTo>
                  <a:pt x="337" y="1420"/>
                </a:lnTo>
                <a:lnTo>
                  <a:pt x="350" y="1407"/>
                </a:lnTo>
                <a:lnTo>
                  <a:pt x="365" y="1395"/>
                </a:lnTo>
                <a:lnTo>
                  <a:pt x="379" y="1383"/>
                </a:lnTo>
                <a:lnTo>
                  <a:pt x="408" y="1355"/>
                </a:lnTo>
                <a:lnTo>
                  <a:pt x="422" y="1339"/>
                </a:lnTo>
                <a:lnTo>
                  <a:pt x="436" y="1323"/>
                </a:lnTo>
                <a:lnTo>
                  <a:pt x="450" y="1307"/>
                </a:lnTo>
                <a:lnTo>
                  <a:pt x="464" y="1289"/>
                </a:lnTo>
                <a:lnTo>
                  <a:pt x="476" y="1271"/>
                </a:lnTo>
                <a:lnTo>
                  <a:pt x="490" y="1252"/>
                </a:lnTo>
                <a:lnTo>
                  <a:pt x="503" y="1231"/>
                </a:lnTo>
                <a:lnTo>
                  <a:pt x="516" y="1209"/>
                </a:lnTo>
                <a:lnTo>
                  <a:pt x="529" y="1185"/>
                </a:lnTo>
                <a:lnTo>
                  <a:pt x="541" y="1158"/>
                </a:lnTo>
                <a:lnTo>
                  <a:pt x="553" y="1131"/>
                </a:lnTo>
                <a:lnTo>
                  <a:pt x="564" y="1103"/>
                </a:lnTo>
                <a:lnTo>
                  <a:pt x="575" y="1073"/>
                </a:lnTo>
                <a:lnTo>
                  <a:pt x="586" y="1042"/>
                </a:lnTo>
                <a:lnTo>
                  <a:pt x="597" y="1009"/>
                </a:lnTo>
                <a:lnTo>
                  <a:pt x="608" y="975"/>
                </a:lnTo>
                <a:lnTo>
                  <a:pt x="619" y="941"/>
                </a:lnTo>
                <a:lnTo>
                  <a:pt x="630" y="907"/>
                </a:lnTo>
                <a:lnTo>
                  <a:pt x="640" y="873"/>
                </a:lnTo>
                <a:lnTo>
                  <a:pt x="650" y="837"/>
                </a:lnTo>
                <a:lnTo>
                  <a:pt x="661" y="800"/>
                </a:lnTo>
                <a:lnTo>
                  <a:pt x="671" y="764"/>
                </a:lnTo>
                <a:lnTo>
                  <a:pt x="682" y="728"/>
                </a:lnTo>
                <a:lnTo>
                  <a:pt x="693" y="692"/>
                </a:lnTo>
                <a:lnTo>
                  <a:pt x="703" y="657"/>
                </a:lnTo>
                <a:lnTo>
                  <a:pt x="714" y="623"/>
                </a:lnTo>
                <a:lnTo>
                  <a:pt x="724" y="588"/>
                </a:lnTo>
                <a:lnTo>
                  <a:pt x="735" y="554"/>
                </a:lnTo>
                <a:lnTo>
                  <a:pt x="746" y="520"/>
                </a:lnTo>
                <a:lnTo>
                  <a:pt x="757" y="488"/>
                </a:lnTo>
                <a:lnTo>
                  <a:pt x="769" y="457"/>
                </a:lnTo>
                <a:lnTo>
                  <a:pt x="780" y="426"/>
                </a:lnTo>
                <a:lnTo>
                  <a:pt x="792" y="398"/>
                </a:lnTo>
                <a:lnTo>
                  <a:pt x="804" y="371"/>
                </a:lnTo>
                <a:lnTo>
                  <a:pt x="816" y="345"/>
                </a:lnTo>
                <a:lnTo>
                  <a:pt x="829" y="321"/>
                </a:lnTo>
                <a:lnTo>
                  <a:pt x="843" y="298"/>
                </a:lnTo>
                <a:lnTo>
                  <a:pt x="856" y="277"/>
                </a:lnTo>
                <a:lnTo>
                  <a:pt x="870" y="258"/>
                </a:lnTo>
                <a:lnTo>
                  <a:pt x="885" y="240"/>
                </a:lnTo>
                <a:lnTo>
                  <a:pt x="899" y="221"/>
                </a:lnTo>
                <a:lnTo>
                  <a:pt x="913" y="204"/>
                </a:lnTo>
                <a:lnTo>
                  <a:pt x="927" y="188"/>
                </a:lnTo>
                <a:lnTo>
                  <a:pt x="942" y="172"/>
                </a:lnTo>
                <a:lnTo>
                  <a:pt x="957" y="157"/>
                </a:lnTo>
                <a:lnTo>
                  <a:pt x="972" y="143"/>
                </a:lnTo>
                <a:lnTo>
                  <a:pt x="986" y="130"/>
                </a:lnTo>
                <a:lnTo>
                  <a:pt x="1001" y="118"/>
                </a:lnTo>
                <a:lnTo>
                  <a:pt x="1017" y="106"/>
                </a:lnTo>
                <a:lnTo>
                  <a:pt x="1031" y="95"/>
                </a:lnTo>
                <a:lnTo>
                  <a:pt x="1046" y="83"/>
                </a:lnTo>
                <a:lnTo>
                  <a:pt x="1062" y="73"/>
                </a:lnTo>
                <a:lnTo>
                  <a:pt x="1078" y="64"/>
                </a:lnTo>
                <a:lnTo>
                  <a:pt x="1093" y="55"/>
                </a:lnTo>
                <a:lnTo>
                  <a:pt x="1109" y="47"/>
                </a:lnTo>
                <a:lnTo>
                  <a:pt x="1125" y="40"/>
                </a:lnTo>
                <a:lnTo>
                  <a:pt x="1141" y="34"/>
                </a:lnTo>
                <a:lnTo>
                  <a:pt x="1158" y="27"/>
                </a:lnTo>
                <a:lnTo>
                  <a:pt x="1175" y="22"/>
                </a:lnTo>
                <a:lnTo>
                  <a:pt x="1191" y="18"/>
                </a:lnTo>
                <a:lnTo>
                  <a:pt x="1208" y="14"/>
                </a:lnTo>
                <a:lnTo>
                  <a:pt x="1225" y="10"/>
                </a:lnTo>
                <a:lnTo>
                  <a:pt x="1242" y="8"/>
                </a:lnTo>
                <a:lnTo>
                  <a:pt x="1259" y="6"/>
                </a:lnTo>
                <a:lnTo>
                  <a:pt x="1276" y="5"/>
                </a:lnTo>
                <a:lnTo>
                  <a:pt x="1294" y="4"/>
                </a:lnTo>
                <a:lnTo>
                  <a:pt x="1312" y="5"/>
                </a:lnTo>
                <a:lnTo>
                  <a:pt x="1330" y="6"/>
                </a:lnTo>
                <a:lnTo>
                  <a:pt x="1348" y="7"/>
                </a:lnTo>
                <a:lnTo>
                  <a:pt x="1367" y="10"/>
                </a:lnTo>
                <a:lnTo>
                  <a:pt x="1368" y="10"/>
                </a:lnTo>
                <a:lnTo>
                  <a:pt x="1368" y="9"/>
                </a:lnTo>
                <a:lnTo>
                  <a:pt x="1369" y="9"/>
                </a:lnTo>
                <a:lnTo>
                  <a:pt x="1369" y="8"/>
                </a:lnTo>
                <a:lnTo>
                  <a:pt x="1370" y="8"/>
                </a:lnTo>
                <a:lnTo>
                  <a:pt x="1370" y="7"/>
                </a:lnTo>
                <a:lnTo>
                  <a:pt x="1369" y="7"/>
                </a:lnTo>
                <a:lnTo>
                  <a:pt x="1369" y="6"/>
                </a:lnTo>
                <a:lnTo>
                  <a:pt x="1368" y="6"/>
                </a:lnTo>
                <a:lnTo>
                  <a:pt x="1349" y="3"/>
                </a:lnTo>
                <a:lnTo>
                  <a:pt x="1331" y="2"/>
                </a:lnTo>
                <a:lnTo>
                  <a:pt x="1312" y="1"/>
                </a:lnTo>
                <a:lnTo>
                  <a:pt x="1294" y="0"/>
                </a:lnTo>
                <a:lnTo>
                  <a:pt x="1276" y="1"/>
                </a:lnTo>
                <a:lnTo>
                  <a:pt x="1259" y="2"/>
                </a:lnTo>
                <a:lnTo>
                  <a:pt x="1242" y="4"/>
                </a:lnTo>
                <a:lnTo>
                  <a:pt x="1225" y="7"/>
                </a:lnTo>
                <a:lnTo>
                  <a:pt x="1207" y="10"/>
                </a:lnTo>
                <a:lnTo>
                  <a:pt x="1190" y="14"/>
                </a:lnTo>
                <a:lnTo>
                  <a:pt x="1174" y="19"/>
                </a:lnTo>
                <a:lnTo>
                  <a:pt x="1156" y="23"/>
                </a:lnTo>
                <a:lnTo>
                  <a:pt x="1141" y="30"/>
                </a:lnTo>
                <a:lnTo>
                  <a:pt x="1124" y="36"/>
                </a:lnTo>
                <a:lnTo>
                  <a:pt x="1107" y="44"/>
                </a:lnTo>
                <a:lnTo>
                  <a:pt x="1092" y="52"/>
                </a:lnTo>
                <a:lnTo>
                  <a:pt x="1076" y="60"/>
                </a:lnTo>
                <a:lnTo>
                  <a:pt x="1060" y="70"/>
                </a:lnTo>
                <a:lnTo>
                  <a:pt x="1044" y="80"/>
                </a:lnTo>
                <a:lnTo>
                  <a:pt x="1029" y="91"/>
                </a:lnTo>
                <a:lnTo>
                  <a:pt x="1014" y="103"/>
                </a:lnTo>
                <a:lnTo>
                  <a:pt x="999" y="115"/>
                </a:lnTo>
                <a:lnTo>
                  <a:pt x="984" y="127"/>
                </a:lnTo>
                <a:lnTo>
                  <a:pt x="969" y="141"/>
                </a:lnTo>
                <a:lnTo>
                  <a:pt x="954" y="155"/>
                </a:lnTo>
                <a:lnTo>
                  <a:pt x="939" y="169"/>
                </a:lnTo>
                <a:lnTo>
                  <a:pt x="924" y="186"/>
                </a:lnTo>
                <a:lnTo>
                  <a:pt x="911" y="202"/>
                </a:lnTo>
                <a:lnTo>
                  <a:pt x="896" y="219"/>
                </a:lnTo>
                <a:lnTo>
                  <a:pt x="882" y="237"/>
                </a:lnTo>
                <a:lnTo>
                  <a:pt x="867" y="255"/>
                </a:lnTo>
                <a:lnTo>
                  <a:pt x="853" y="275"/>
                </a:lnTo>
                <a:lnTo>
                  <a:pt x="853" y="276"/>
                </a:lnTo>
                <a:lnTo>
                  <a:pt x="839" y="296"/>
                </a:lnTo>
                <a:lnTo>
                  <a:pt x="827" y="319"/>
                </a:lnTo>
                <a:lnTo>
                  <a:pt x="814" y="343"/>
                </a:lnTo>
                <a:lnTo>
                  <a:pt x="801" y="370"/>
                </a:lnTo>
                <a:lnTo>
                  <a:pt x="790" y="396"/>
                </a:lnTo>
                <a:lnTo>
                  <a:pt x="778" y="425"/>
                </a:lnTo>
                <a:lnTo>
                  <a:pt x="766" y="456"/>
                </a:lnTo>
                <a:lnTo>
                  <a:pt x="754" y="487"/>
                </a:lnTo>
                <a:lnTo>
                  <a:pt x="743" y="520"/>
                </a:lnTo>
                <a:lnTo>
                  <a:pt x="731" y="553"/>
                </a:lnTo>
                <a:lnTo>
                  <a:pt x="720" y="587"/>
                </a:lnTo>
                <a:lnTo>
                  <a:pt x="710" y="622"/>
                </a:lnTo>
                <a:lnTo>
                  <a:pt x="699" y="656"/>
                </a:lnTo>
                <a:lnTo>
                  <a:pt x="689" y="691"/>
                </a:lnTo>
                <a:lnTo>
                  <a:pt x="678" y="727"/>
                </a:lnTo>
                <a:lnTo>
                  <a:pt x="668" y="764"/>
                </a:lnTo>
                <a:lnTo>
                  <a:pt x="658" y="800"/>
                </a:lnTo>
                <a:lnTo>
                  <a:pt x="646" y="836"/>
                </a:lnTo>
                <a:lnTo>
                  <a:pt x="636" y="872"/>
                </a:lnTo>
                <a:lnTo>
                  <a:pt x="626" y="906"/>
                </a:lnTo>
                <a:lnTo>
                  <a:pt x="615" y="940"/>
                </a:lnTo>
                <a:lnTo>
                  <a:pt x="604" y="974"/>
                </a:lnTo>
                <a:lnTo>
                  <a:pt x="594" y="1007"/>
                </a:lnTo>
                <a:lnTo>
                  <a:pt x="583" y="1040"/>
                </a:lnTo>
                <a:lnTo>
                  <a:pt x="572" y="1071"/>
                </a:lnTo>
                <a:lnTo>
                  <a:pt x="561" y="1102"/>
                </a:lnTo>
                <a:lnTo>
                  <a:pt x="549" y="1130"/>
                </a:lnTo>
                <a:lnTo>
                  <a:pt x="537" y="1157"/>
                </a:lnTo>
                <a:lnTo>
                  <a:pt x="525" y="1183"/>
                </a:lnTo>
                <a:lnTo>
                  <a:pt x="513" y="1207"/>
                </a:lnTo>
                <a:lnTo>
                  <a:pt x="501" y="1229"/>
                </a:lnTo>
                <a:lnTo>
                  <a:pt x="488" y="1250"/>
                </a:lnTo>
                <a:lnTo>
                  <a:pt x="474" y="1269"/>
                </a:lnTo>
                <a:lnTo>
                  <a:pt x="461" y="1287"/>
                </a:lnTo>
                <a:lnTo>
                  <a:pt x="447" y="1304"/>
                </a:lnTo>
                <a:lnTo>
                  <a:pt x="433" y="1321"/>
                </a:lnTo>
                <a:lnTo>
                  <a:pt x="419" y="1337"/>
                </a:lnTo>
                <a:lnTo>
                  <a:pt x="405" y="1352"/>
                </a:lnTo>
                <a:lnTo>
                  <a:pt x="377" y="1381"/>
                </a:lnTo>
                <a:lnTo>
                  <a:pt x="363" y="1393"/>
                </a:lnTo>
                <a:lnTo>
                  <a:pt x="348" y="1405"/>
                </a:lnTo>
                <a:lnTo>
                  <a:pt x="334" y="1417"/>
                </a:lnTo>
                <a:lnTo>
                  <a:pt x="320" y="1427"/>
                </a:lnTo>
                <a:lnTo>
                  <a:pt x="305" y="1437"/>
                </a:lnTo>
                <a:lnTo>
                  <a:pt x="290" y="1446"/>
                </a:lnTo>
                <a:lnTo>
                  <a:pt x="275" y="1455"/>
                </a:lnTo>
                <a:lnTo>
                  <a:pt x="259" y="1463"/>
                </a:lnTo>
                <a:lnTo>
                  <a:pt x="245" y="1470"/>
                </a:lnTo>
                <a:lnTo>
                  <a:pt x="229" y="1477"/>
                </a:lnTo>
                <a:lnTo>
                  <a:pt x="214" y="1482"/>
                </a:lnTo>
                <a:lnTo>
                  <a:pt x="198" y="1487"/>
                </a:lnTo>
                <a:lnTo>
                  <a:pt x="183" y="1492"/>
                </a:lnTo>
                <a:lnTo>
                  <a:pt x="166" y="1495"/>
                </a:lnTo>
                <a:lnTo>
                  <a:pt x="150" y="1498"/>
                </a:lnTo>
                <a:lnTo>
                  <a:pt x="135" y="1501"/>
                </a:lnTo>
                <a:lnTo>
                  <a:pt x="118" y="1502"/>
                </a:lnTo>
                <a:lnTo>
                  <a:pt x="102" y="1503"/>
                </a:lnTo>
                <a:lnTo>
                  <a:pt x="69" y="1503"/>
                </a:lnTo>
                <a:lnTo>
                  <a:pt x="53" y="1501"/>
                </a:lnTo>
                <a:lnTo>
                  <a:pt x="36" y="1499"/>
                </a:lnTo>
                <a:lnTo>
                  <a:pt x="18" y="1496"/>
                </a:lnTo>
                <a:lnTo>
                  <a:pt x="2" y="1493"/>
                </a:lnTo>
              </a:path>
            </a:pathLst>
          </a:custGeom>
          <a:solidFill>
            <a:srgbClr val="000000"/>
          </a:solidFill>
          <a:ln w="50800" cap="rnd" cmpd="sng">
            <a:solidFill>
              <a:schemeClr val="accent2"/>
            </a:solidFill>
            <a:prstDash val="solid"/>
            <a:round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/>
          <a:lstStyle/>
          <a:p>
            <a:pPr>
              <a:defRPr/>
            </a:pPr>
            <a:endParaRPr lang="de-DE">
              <a:ea typeface="+mn-ea"/>
            </a:endParaRPr>
          </a:p>
        </p:txBody>
      </p:sp>
      <p:sp>
        <p:nvSpPr>
          <p:cNvPr id="13319" name="Rectangle 35"/>
          <p:cNvSpPr>
            <a:spLocks noChangeArrowheads="1"/>
          </p:cNvSpPr>
          <p:nvPr/>
        </p:nvSpPr>
        <p:spPr bwMode="auto">
          <a:xfrm>
            <a:off x="1477963" y="4516438"/>
            <a:ext cx="8699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pPr eaLnBrk="0" hangingPunct="0"/>
            <a:r>
              <a:rPr lang="de-DE">
                <a:solidFill>
                  <a:schemeClr val="tx1"/>
                </a:solidFill>
                <a:latin typeface="Verdana" pitchFamily="34" charset="0"/>
              </a:rPr>
              <a:t>Input</a:t>
            </a:r>
          </a:p>
        </p:txBody>
      </p:sp>
      <p:sp>
        <p:nvSpPr>
          <p:cNvPr id="13320" name="Rectangle 36"/>
          <p:cNvSpPr>
            <a:spLocks noChangeArrowheads="1"/>
          </p:cNvSpPr>
          <p:nvPr/>
        </p:nvSpPr>
        <p:spPr bwMode="auto">
          <a:xfrm>
            <a:off x="5702300" y="4516438"/>
            <a:ext cx="8699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pPr eaLnBrk="0" hangingPunct="0"/>
            <a:r>
              <a:rPr lang="de-DE">
                <a:solidFill>
                  <a:schemeClr val="tx1"/>
                </a:solidFill>
                <a:latin typeface="Verdana" pitchFamily="34" charset="0"/>
              </a:rPr>
              <a:t>Input</a:t>
            </a:r>
          </a:p>
        </p:txBody>
      </p:sp>
      <p:sp>
        <p:nvSpPr>
          <p:cNvPr id="13321" name="Rectangle 37"/>
          <p:cNvSpPr>
            <a:spLocks noChangeArrowheads="1"/>
          </p:cNvSpPr>
          <p:nvPr/>
        </p:nvSpPr>
        <p:spPr bwMode="auto">
          <a:xfrm rot="5400000">
            <a:off x="4310063" y="2627313"/>
            <a:ext cx="106362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pPr eaLnBrk="0" hangingPunct="0"/>
            <a:r>
              <a:rPr lang="de-DE">
                <a:solidFill>
                  <a:schemeClr val="tx1"/>
                </a:solidFill>
                <a:latin typeface="Verdana" pitchFamily="34" charset="0"/>
              </a:rPr>
              <a:t>Output</a:t>
            </a:r>
          </a:p>
        </p:txBody>
      </p:sp>
      <p:sp>
        <p:nvSpPr>
          <p:cNvPr id="13322" name="Rectangle 38"/>
          <p:cNvSpPr>
            <a:spLocks noChangeArrowheads="1"/>
          </p:cNvSpPr>
          <p:nvPr/>
        </p:nvSpPr>
        <p:spPr bwMode="auto">
          <a:xfrm rot="5400000">
            <a:off x="206375" y="2643188"/>
            <a:ext cx="106362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pPr eaLnBrk="0" hangingPunct="0"/>
            <a:r>
              <a:rPr lang="de-DE">
                <a:solidFill>
                  <a:schemeClr val="tx1"/>
                </a:solidFill>
                <a:latin typeface="Verdana" pitchFamily="34" charset="0"/>
              </a:rPr>
              <a:t>Output</a:t>
            </a:r>
          </a:p>
        </p:txBody>
      </p:sp>
      <p:sp>
        <p:nvSpPr>
          <p:cNvPr id="13323" name="Line 39"/>
          <p:cNvSpPr>
            <a:spLocks noChangeShapeType="1"/>
          </p:cNvSpPr>
          <p:nvPr/>
        </p:nvSpPr>
        <p:spPr bwMode="auto">
          <a:xfrm>
            <a:off x="915988" y="4579938"/>
            <a:ext cx="2743200" cy="0"/>
          </a:xfrm>
          <a:prstGeom prst="line">
            <a:avLst/>
          </a:prstGeom>
          <a:noFill/>
          <a:ln w="38100">
            <a:solidFill>
              <a:schemeClr val="tx1"/>
            </a:solidFill>
            <a:miter lim="800000"/>
            <a:headEnd type="none" w="sm" len="sm"/>
            <a:tailEnd type="triangle" w="med" len="lg"/>
          </a:ln>
        </p:spPr>
        <p:txBody>
          <a:bodyPr wrap="none" lIns="90000" tIns="46800" rIns="90000" bIns="46800" anchor="ctr">
            <a:spAutoFit/>
          </a:bodyPr>
          <a:lstStyle/>
          <a:p>
            <a:endParaRPr lang="de-DE"/>
          </a:p>
        </p:txBody>
      </p:sp>
      <p:sp>
        <p:nvSpPr>
          <p:cNvPr id="13324" name="Line 40"/>
          <p:cNvSpPr>
            <a:spLocks noChangeShapeType="1"/>
          </p:cNvSpPr>
          <p:nvPr/>
        </p:nvSpPr>
        <p:spPr bwMode="auto">
          <a:xfrm>
            <a:off x="4965700" y="4579938"/>
            <a:ext cx="2743200" cy="0"/>
          </a:xfrm>
          <a:prstGeom prst="line">
            <a:avLst/>
          </a:prstGeom>
          <a:noFill/>
          <a:ln w="38100">
            <a:solidFill>
              <a:schemeClr val="tx1"/>
            </a:solidFill>
            <a:miter lim="800000"/>
            <a:headEnd type="none" w="sm" len="sm"/>
            <a:tailEnd type="triangle" w="med" len="lg"/>
          </a:ln>
        </p:spPr>
        <p:txBody>
          <a:bodyPr wrap="none" lIns="90000" tIns="46800" rIns="90000" bIns="46800" anchor="ctr">
            <a:spAutoFit/>
          </a:bodyPr>
          <a:lstStyle/>
          <a:p>
            <a:endParaRPr lang="de-DE"/>
          </a:p>
        </p:txBody>
      </p:sp>
      <p:sp>
        <p:nvSpPr>
          <p:cNvPr id="13325" name="Line 41"/>
          <p:cNvSpPr>
            <a:spLocks noChangeShapeType="1"/>
          </p:cNvSpPr>
          <p:nvPr/>
        </p:nvSpPr>
        <p:spPr bwMode="auto">
          <a:xfrm flipV="1">
            <a:off x="1068388" y="1989138"/>
            <a:ext cx="0" cy="2743200"/>
          </a:xfrm>
          <a:prstGeom prst="line">
            <a:avLst/>
          </a:prstGeom>
          <a:noFill/>
          <a:ln w="38100">
            <a:solidFill>
              <a:schemeClr val="tx1"/>
            </a:solidFill>
            <a:miter lim="800000"/>
            <a:headEnd type="none" w="sm" len="sm"/>
            <a:tailEnd type="triangle" w="med" len="lg"/>
          </a:ln>
        </p:spPr>
        <p:txBody>
          <a:bodyPr lIns="90000" tIns="46800" rIns="90000" bIns="46800" anchor="ctr">
            <a:spAutoFit/>
          </a:bodyPr>
          <a:lstStyle/>
          <a:p>
            <a:endParaRPr lang="de-DE"/>
          </a:p>
        </p:txBody>
      </p:sp>
      <p:sp>
        <p:nvSpPr>
          <p:cNvPr id="13326" name="Line 42"/>
          <p:cNvSpPr>
            <a:spLocks noChangeShapeType="1"/>
          </p:cNvSpPr>
          <p:nvPr/>
        </p:nvSpPr>
        <p:spPr bwMode="auto">
          <a:xfrm flipV="1">
            <a:off x="5118100" y="1989138"/>
            <a:ext cx="0" cy="2743200"/>
          </a:xfrm>
          <a:prstGeom prst="line">
            <a:avLst/>
          </a:prstGeom>
          <a:noFill/>
          <a:ln w="38100">
            <a:solidFill>
              <a:schemeClr val="tx1"/>
            </a:solidFill>
            <a:miter lim="800000"/>
            <a:headEnd type="none" w="sm" len="sm"/>
            <a:tailEnd type="triangle" w="med" len="lg"/>
          </a:ln>
        </p:spPr>
        <p:txBody>
          <a:bodyPr lIns="90000" tIns="46800" rIns="90000" bIns="46800" anchor="ctr">
            <a:spAutoFit/>
          </a:bodyPr>
          <a:lstStyle/>
          <a:p>
            <a:endParaRPr lang="de-DE"/>
          </a:p>
        </p:txBody>
      </p:sp>
    </p:spTree>
  </p:cSld>
  <p:clrMapOvr>
    <a:masterClrMapping/>
  </p:clrMapOvr>
  <p:transition>
    <p:pull dir="rd"/>
  </p:transition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106" name="Picture 8"/>
          <p:cNvPicPr>
            <a:picLocks noChangeArrowheads="1"/>
          </p:cNvPicPr>
          <p:nvPr/>
        </p:nvPicPr>
        <p:blipFill>
          <a:blip r:embed="rId2">
            <a:clrChange>
              <a:clrFrom>
                <a:srgbClr val="0000FF"/>
              </a:clrFrom>
              <a:clrTo>
                <a:srgbClr val="0000FF">
                  <a:alpha val="0"/>
                </a:srgbClr>
              </a:clrTo>
            </a:clrChange>
            <a:lum bright="-84000"/>
          </a:blip>
          <a:srcRect/>
          <a:stretch>
            <a:fillRect/>
          </a:stretch>
        </p:blipFill>
        <p:spPr bwMode="auto">
          <a:xfrm>
            <a:off x="5105400" y="1412875"/>
            <a:ext cx="3560763" cy="3571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7107" name="Rectangle 1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de-DE" smtClean="0"/>
              <a:t>Wellen und Interferenzen</a:t>
            </a:r>
          </a:p>
        </p:txBody>
      </p:sp>
      <p:sp>
        <p:nvSpPr>
          <p:cNvPr id="47108" name="Rectangle 16"/>
          <p:cNvSpPr>
            <a:spLocks noGrp="1" noChangeArrowheads="1"/>
          </p:cNvSpPr>
          <p:nvPr>
            <p:ph type="body" sz="half" idx="1"/>
          </p:nvPr>
        </p:nvSpPr>
        <p:spPr>
          <a:xfrm>
            <a:off x="227013" y="1004888"/>
            <a:ext cx="4200525" cy="5592762"/>
          </a:xfrm>
        </p:spPr>
        <p:txBody>
          <a:bodyPr/>
          <a:lstStyle/>
          <a:p>
            <a:pPr eaLnBrk="1" hangingPunct="1"/>
            <a:r>
              <a:rPr lang="de-DE" sz="2400" smtClean="0"/>
              <a:t>Veranschaulichung</a:t>
            </a:r>
          </a:p>
          <a:p>
            <a:pPr lvl="1" eaLnBrk="1" hangingPunct="1"/>
            <a:r>
              <a:rPr lang="de-DE" sz="2000" smtClean="0"/>
              <a:t>Erklärung von Schall- und HF-Wellen anhand von Wasserwellen</a:t>
            </a:r>
          </a:p>
          <a:p>
            <a:pPr lvl="1" eaLnBrk="1" hangingPunct="1"/>
            <a:r>
              <a:rPr lang="de-DE" sz="2000" smtClean="0"/>
              <a:t>Steinwurf ins Wasser: Ausbilden von kreisförmigen Wellenfronten</a:t>
            </a:r>
          </a:p>
          <a:p>
            <a:pPr lvl="1" eaLnBrk="1" hangingPunct="1"/>
            <a:r>
              <a:rPr lang="de-DE" sz="2000" smtClean="0"/>
              <a:t>Wellenfronten bestehen aus Wellenbergen und Wellentälern</a:t>
            </a:r>
          </a:p>
        </p:txBody>
      </p:sp>
    </p:spTree>
  </p:cSld>
  <p:clrMapOvr>
    <a:masterClrMapping/>
  </p:clrMapOvr>
  <p:transition spd="med">
    <p:pull dir="rd"/>
  </p:transition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 lIns="92075" tIns="46038" rIns="92075" bIns="46038"/>
          <a:lstStyle/>
          <a:p>
            <a:pPr eaLnBrk="1" hangingPunct="1"/>
            <a:r>
              <a:rPr lang="de-DE" smtClean="0"/>
              <a:t>Wellen und Interferenzen</a:t>
            </a:r>
          </a:p>
        </p:txBody>
      </p:sp>
      <p:sp>
        <p:nvSpPr>
          <p:cNvPr id="48131" name="Rectangle 6"/>
          <p:cNvSpPr>
            <a:spLocks noChangeArrowheads="1"/>
          </p:cNvSpPr>
          <p:nvPr/>
        </p:nvSpPr>
        <p:spPr bwMode="auto">
          <a:xfrm>
            <a:off x="4722813" y="4343400"/>
            <a:ext cx="12192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pPr algn="ctr" eaLnBrk="0" hangingPunct="0"/>
            <a:r>
              <a:rPr lang="de-DE">
                <a:solidFill>
                  <a:schemeClr val="tx1"/>
                </a:solidFill>
                <a:latin typeface="Verdana" pitchFamily="34" charset="0"/>
              </a:rPr>
              <a:t>1. Welle</a:t>
            </a:r>
          </a:p>
        </p:txBody>
      </p:sp>
      <p:sp>
        <p:nvSpPr>
          <p:cNvPr id="48132" name="Rectangle 7"/>
          <p:cNvSpPr>
            <a:spLocks noChangeArrowheads="1"/>
          </p:cNvSpPr>
          <p:nvPr/>
        </p:nvSpPr>
        <p:spPr bwMode="auto">
          <a:xfrm>
            <a:off x="6172200" y="4343400"/>
            <a:ext cx="2362200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>
            <a:spAutoFit/>
          </a:bodyPr>
          <a:lstStyle/>
          <a:p>
            <a:pPr algn="ctr" eaLnBrk="0" hangingPunct="0"/>
            <a:r>
              <a:rPr lang="de-DE">
                <a:solidFill>
                  <a:schemeClr val="tx1"/>
                </a:solidFill>
                <a:latin typeface="Verdana" pitchFamily="34" charset="0"/>
              </a:rPr>
              <a:t>Störung</a:t>
            </a:r>
          </a:p>
          <a:p>
            <a:pPr algn="ctr" eaLnBrk="0" hangingPunct="0"/>
            <a:r>
              <a:rPr lang="de-DE">
                <a:solidFill>
                  <a:schemeClr val="tx1"/>
                </a:solidFill>
                <a:latin typeface="Verdana" pitchFamily="34" charset="0"/>
              </a:rPr>
              <a:t>oder</a:t>
            </a:r>
          </a:p>
          <a:p>
            <a:pPr algn="ctr" eaLnBrk="0" hangingPunct="0"/>
            <a:r>
              <a:rPr lang="de-DE">
                <a:solidFill>
                  <a:schemeClr val="tx1"/>
                </a:solidFill>
                <a:latin typeface="Verdana" pitchFamily="34" charset="0"/>
              </a:rPr>
              <a:t>reflektierte</a:t>
            </a:r>
          </a:p>
          <a:p>
            <a:pPr algn="ctr" eaLnBrk="0" hangingPunct="0"/>
            <a:r>
              <a:rPr lang="de-DE">
                <a:solidFill>
                  <a:schemeClr val="tx1"/>
                </a:solidFill>
                <a:latin typeface="Verdana" pitchFamily="34" charset="0"/>
              </a:rPr>
              <a:t>1.Welle</a:t>
            </a:r>
          </a:p>
        </p:txBody>
      </p:sp>
      <p:sp>
        <p:nvSpPr>
          <p:cNvPr id="48133" name="Rectangle 8"/>
          <p:cNvSpPr>
            <a:spLocks noGrp="1" noChangeArrowheads="1"/>
          </p:cNvSpPr>
          <p:nvPr>
            <p:ph type="body" idx="1"/>
          </p:nvPr>
        </p:nvSpPr>
        <p:spPr>
          <a:xfrm>
            <a:off x="152400" y="990600"/>
            <a:ext cx="3627438" cy="52578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de-DE" sz="2000" smtClean="0"/>
              <a:t>Entstehung einer Überlagerung durch:</a:t>
            </a:r>
            <a:endParaRPr lang="de-DE" sz="2400" smtClean="0"/>
          </a:p>
          <a:p>
            <a:pPr lvl="1" eaLnBrk="1" hangingPunct="1">
              <a:lnSpc>
                <a:spcPct val="90000"/>
              </a:lnSpc>
            </a:pPr>
            <a:r>
              <a:rPr lang="de-DE" sz="1800" smtClean="0"/>
              <a:t>Gleichzeitige Erzeugung zweier Wellen</a:t>
            </a:r>
          </a:p>
          <a:p>
            <a:pPr lvl="1" eaLnBrk="1" hangingPunct="1">
              <a:lnSpc>
                <a:spcPct val="90000"/>
              </a:lnSpc>
            </a:pPr>
            <a:r>
              <a:rPr lang="de-DE" sz="1800" smtClean="0"/>
              <a:t>Oder Reflexion einer Welle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de-DE" sz="2000" smtClean="0"/>
              <a:t>	 </a:t>
            </a:r>
            <a:r>
              <a:rPr lang="de-DE" sz="2000" smtClean="0">
                <a:sym typeface="Symbol" pitchFamily="18" charset="2"/>
              </a:rPr>
              <a:t> </a:t>
            </a:r>
            <a:r>
              <a:rPr lang="de-DE" sz="2000" smtClean="0">
                <a:sym typeface="Monotype Sorts" pitchFamily="2" charset="2"/>
              </a:rPr>
              <a:t>Interferenz</a:t>
            </a:r>
            <a:endParaRPr lang="de-DE" sz="2000" smtClean="0"/>
          </a:p>
          <a:p>
            <a:pPr eaLnBrk="1" hangingPunct="1">
              <a:lnSpc>
                <a:spcPct val="90000"/>
              </a:lnSpc>
            </a:pPr>
            <a:r>
              <a:rPr lang="de-DE" sz="2000" smtClean="0"/>
              <a:t>Resultat: </a:t>
            </a:r>
            <a:br>
              <a:rPr lang="de-DE" sz="2000" smtClean="0"/>
            </a:br>
            <a:r>
              <a:rPr lang="de-DE" sz="2000" smtClean="0"/>
              <a:t>Feld, welches aus der Addition von Wellenbergen bzw. Wellentälern entsteht</a:t>
            </a:r>
            <a:br>
              <a:rPr lang="de-DE" sz="2000" smtClean="0"/>
            </a:br>
            <a:r>
              <a:rPr lang="de-DE" sz="2000" smtClean="0"/>
              <a:t>  </a:t>
            </a:r>
            <a:r>
              <a:rPr lang="de-DE" sz="2000" smtClean="0">
                <a:sym typeface="Symbol" pitchFamily="18" charset="2"/>
              </a:rPr>
              <a:t></a:t>
            </a:r>
            <a:r>
              <a:rPr lang="de-DE" sz="2000" smtClean="0">
                <a:sym typeface="Monotype Sorts" pitchFamily="2" charset="2"/>
              </a:rPr>
              <a:t> Interferenzmuster</a:t>
            </a:r>
          </a:p>
        </p:txBody>
      </p:sp>
      <p:pic>
        <p:nvPicPr>
          <p:cNvPr id="48134" name="Picture 9"/>
          <p:cNvPicPr>
            <a:picLocks noChangeArrowheads="1"/>
          </p:cNvPicPr>
          <p:nvPr/>
        </p:nvPicPr>
        <p:blipFill>
          <a:blip r:embed="rId2">
            <a:clrChange>
              <a:clrFrom>
                <a:srgbClr val="0000FF"/>
              </a:clrFrom>
              <a:clrTo>
                <a:srgbClr val="0000FF">
                  <a:alpha val="0"/>
                </a:srgbClr>
              </a:clrTo>
            </a:clrChange>
            <a:lum bright="-100000"/>
          </a:blip>
          <a:srcRect/>
          <a:stretch>
            <a:fillRect/>
          </a:stretch>
        </p:blipFill>
        <p:spPr bwMode="auto">
          <a:xfrm>
            <a:off x="3962400" y="1295400"/>
            <a:ext cx="4800600" cy="2867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pull dir="rd"/>
  </p:transition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1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de-DE" smtClean="0"/>
              <a:t>Wellen und Interferenzen</a:t>
            </a:r>
          </a:p>
        </p:txBody>
      </p:sp>
      <p:sp>
        <p:nvSpPr>
          <p:cNvPr id="49155" name="Rectangle 15"/>
          <p:cNvSpPr>
            <a:spLocks noGrp="1" noChangeArrowheads="1"/>
          </p:cNvSpPr>
          <p:nvPr>
            <p:ph type="body" sz="half" idx="1"/>
          </p:nvPr>
        </p:nvSpPr>
        <p:spPr>
          <a:xfrm>
            <a:off x="227013" y="1004888"/>
            <a:ext cx="4200525" cy="5664200"/>
          </a:xfrm>
        </p:spPr>
        <p:txBody>
          <a:bodyPr/>
          <a:lstStyle/>
          <a:p>
            <a:pPr eaLnBrk="1" hangingPunct="1"/>
            <a:r>
              <a:rPr lang="de-DE" sz="2400" smtClean="0"/>
              <a:t>Phasenrichtige Interferenz:</a:t>
            </a:r>
          </a:p>
          <a:p>
            <a:pPr lvl="1" eaLnBrk="1" hangingPunct="1"/>
            <a:r>
              <a:rPr lang="de-DE" sz="2000" smtClean="0"/>
              <a:t>Überlagern sich </a:t>
            </a:r>
            <a:br>
              <a:rPr lang="de-DE" sz="2000" smtClean="0"/>
            </a:br>
            <a:r>
              <a:rPr lang="de-DE" sz="2000" smtClean="0"/>
              <a:t>Wellenberge mit </a:t>
            </a:r>
            <a:br>
              <a:rPr lang="de-DE" sz="2000" smtClean="0"/>
            </a:br>
            <a:r>
              <a:rPr lang="de-DE" sz="2000" smtClean="0"/>
              <a:t>Wellenbergen bzw. </a:t>
            </a:r>
            <a:br>
              <a:rPr lang="de-DE" sz="2000" smtClean="0"/>
            </a:br>
            <a:r>
              <a:rPr lang="de-DE" sz="2000" smtClean="0"/>
              <a:t>Wellentäler mit </a:t>
            </a:r>
            <a:br>
              <a:rPr lang="de-DE" sz="2000" smtClean="0"/>
            </a:br>
            <a:r>
              <a:rPr lang="de-DE" sz="2000" smtClean="0"/>
              <a:t>Wellentälern, so </a:t>
            </a:r>
            <a:br>
              <a:rPr lang="de-DE" sz="2000" smtClean="0"/>
            </a:br>
            <a:r>
              <a:rPr lang="de-DE" sz="2000" smtClean="0"/>
              <a:t>addieren sich ihre </a:t>
            </a:r>
            <a:br>
              <a:rPr lang="de-DE" sz="2000" smtClean="0"/>
            </a:br>
            <a:r>
              <a:rPr lang="de-DE" sz="2000" smtClean="0"/>
              <a:t>Amplituden zu einer Resultierenden mit </a:t>
            </a:r>
            <a:br>
              <a:rPr lang="de-DE" sz="2000" smtClean="0"/>
            </a:br>
            <a:r>
              <a:rPr lang="de-DE" sz="2000" smtClean="0"/>
              <a:t>doppelter Amplitude</a:t>
            </a:r>
          </a:p>
          <a:p>
            <a:pPr lvl="1" eaLnBrk="1" hangingPunct="1">
              <a:buFontTx/>
              <a:buNone/>
            </a:pPr>
            <a:r>
              <a:rPr lang="de-DE" sz="2000" smtClean="0">
                <a:sym typeface="Symbol" pitchFamily="18" charset="2"/>
              </a:rPr>
              <a:t></a:t>
            </a:r>
            <a:r>
              <a:rPr lang="de-DE" sz="2000" smtClean="0">
                <a:sym typeface="Monotype Sorts" pitchFamily="2" charset="2"/>
              </a:rPr>
              <a:t> </a:t>
            </a:r>
            <a:r>
              <a:rPr lang="de-DE" sz="2000" smtClean="0"/>
              <a:t>Signalgewinn</a:t>
            </a:r>
          </a:p>
        </p:txBody>
      </p:sp>
      <p:sp>
        <p:nvSpPr>
          <p:cNvPr id="49156" name="AutoShape 11"/>
          <p:cNvSpPr>
            <a:spLocks noChangeArrowheads="1"/>
          </p:cNvSpPr>
          <p:nvPr/>
        </p:nvSpPr>
        <p:spPr bwMode="auto">
          <a:xfrm>
            <a:off x="4191000" y="1905000"/>
            <a:ext cx="4572000" cy="3276600"/>
          </a:xfrm>
          <a:prstGeom prst="roundRect">
            <a:avLst>
              <a:gd name="adj" fmla="val 11278"/>
            </a:avLst>
          </a:prstGeom>
          <a:solidFill>
            <a:srgbClr val="FFFFFF">
              <a:alpha val="70195"/>
            </a:srgbClr>
          </a:solidFill>
          <a:ln w="19050">
            <a:solidFill>
              <a:srgbClr val="FFFFFF"/>
            </a:solidFill>
            <a:miter lim="800000"/>
            <a:headEnd type="none" w="sm" len="sm"/>
            <a:tailEnd type="none" w="sm" len="sm"/>
          </a:ln>
        </p:spPr>
        <p:txBody>
          <a:bodyPr wrap="none" lIns="90000" tIns="46800" rIns="90000" bIns="46800" anchor="ctr">
            <a:spAutoFit/>
          </a:bodyPr>
          <a:lstStyle/>
          <a:p>
            <a:endParaRPr lang="de-DE"/>
          </a:p>
        </p:txBody>
      </p:sp>
      <p:sp>
        <p:nvSpPr>
          <p:cNvPr id="49157" name="Rectangle 5"/>
          <p:cNvSpPr>
            <a:spLocks noChangeArrowheads="1"/>
          </p:cNvSpPr>
          <p:nvPr/>
        </p:nvSpPr>
        <p:spPr bwMode="auto">
          <a:xfrm>
            <a:off x="4613275" y="4754563"/>
            <a:ext cx="1303338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>
            <a:spAutoFit/>
          </a:bodyPr>
          <a:lstStyle/>
          <a:p>
            <a:pPr eaLnBrk="0" hangingPunct="0"/>
            <a:r>
              <a:rPr lang="de-DE" sz="1800">
                <a:solidFill>
                  <a:schemeClr val="tx1"/>
                </a:solidFill>
                <a:latin typeface="Verdana" pitchFamily="34" charset="0"/>
              </a:rPr>
              <a:t>Minimum</a:t>
            </a:r>
          </a:p>
        </p:txBody>
      </p:sp>
      <p:sp>
        <p:nvSpPr>
          <p:cNvPr id="49158" name="Rectangle 6"/>
          <p:cNvSpPr>
            <a:spLocks noChangeArrowheads="1"/>
          </p:cNvSpPr>
          <p:nvPr/>
        </p:nvSpPr>
        <p:spPr bwMode="auto">
          <a:xfrm>
            <a:off x="5892800" y="4754563"/>
            <a:ext cx="1300163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pPr algn="ctr" eaLnBrk="0" hangingPunct="0"/>
            <a:r>
              <a:rPr lang="de-DE" sz="1800">
                <a:solidFill>
                  <a:schemeClr val="tx1"/>
                </a:solidFill>
                <a:latin typeface="Verdana" pitchFamily="34" charset="0"/>
              </a:rPr>
              <a:t>Maximum</a:t>
            </a:r>
          </a:p>
        </p:txBody>
      </p:sp>
      <p:pic>
        <p:nvPicPr>
          <p:cNvPr id="49159" name="Picture 10"/>
          <p:cNvPicPr>
            <a:picLocks noChangeArrowheads="1"/>
          </p:cNvPicPr>
          <p:nvPr/>
        </p:nvPicPr>
        <p:blipFill>
          <a:blip r:embed="rId2">
            <a:clrChange>
              <a:clrFrom>
                <a:srgbClr val="0000FF"/>
              </a:clrFrom>
              <a:clrTo>
                <a:srgbClr val="0000FF">
                  <a:alpha val="0"/>
                </a:srgbClr>
              </a:clrTo>
            </a:clrChange>
            <a:lum bright="-100000"/>
          </a:blip>
          <a:srcRect r="38219" b="44449"/>
          <a:stretch>
            <a:fillRect/>
          </a:stretch>
        </p:blipFill>
        <p:spPr bwMode="auto">
          <a:xfrm>
            <a:off x="4260850" y="1976438"/>
            <a:ext cx="4432300" cy="2820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pull dir="rd"/>
  </p:transition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AutoShape 9"/>
          <p:cNvSpPr>
            <a:spLocks noChangeArrowheads="1"/>
          </p:cNvSpPr>
          <p:nvPr/>
        </p:nvSpPr>
        <p:spPr bwMode="auto">
          <a:xfrm>
            <a:off x="4191000" y="1828800"/>
            <a:ext cx="4419600" cy="2438400"/>
          </a:xfrm>
          <a:prstGeom prst="roundRect">
            <a:avLst>
              <a:gd name="adj" fmla="val 16667"/>
            </a:avLst>
          </a:prstGeom>
          <a:solidFill>
            <a:srgbClr val="FFFFFF">
              <a:alpha val="70195"/>
            </a:srgbClr>
          </a:solidFill>
          <a:ln w="19050">
            <a:solidFill>
              <a:srgbClr val="FFFFFF"/>
            </a:solidFill>
            <a:miter lim="800000"/>
            <a:headEnd type="none" w="sm" len="sm"/>
            <a:tailEnd type="none" w="sm" len="sm"/>
          </a:ln>
        </p:spPr>
        <p:txBody>
          <a:bodyPr lIns="90000" tIns="46800" rIns="90000" bIns="46800" anchor="ctr">
            <a:spAutoFit/>
          </a:bodyPr>
          <a:lstStyle/>
          <a:p>
            <a:endParaRPr lang="de-DE"/>
          </a:p>
        </p:txBody>
      </p:sp>
      <p:sp>
        <p:nvSpPr>
          <p:cNvPr id="50179" name="Rectangle 10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de-DE" smtClean="0"/>
              <a:t>Wellen und Interferenzen</a:t>
            </a:r>
          </a:p>
        </p:txBody>
      </p:sp>
      <p:sp>
        <p:nvSpPr>
          <p:cNvPr id="50180" name="Rectangle 11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de-DE" smtClean="0"/>
              <a:t>Gegenphasige Interferenz:</a:t>
            </a:r>
          </a:p>
          <a:p>
            <a:pPr lvl="1" eaLnBrk="1" hangingPunct="1"/>
            <a:r>
              <a:rPr lang="de-DE" smtClean="0"/>
              <a:t>Überlagern sich</a:t>
            </a:r>
            <a:br>
              <a:rPr lang="de-DE" smtClean="0"/>
            </a:br>
            <a:r>
              <a:rPr lang="de-DE" smtClean="0"/>
              <a:t>jedoch Wellenberge</a:t>
            </a:r>
            <a:br>
              <a:rPr lang="de-DE" smtClean="0"/>
            </a:br>
            <a:r>
              <a:rPr lang="de-DE" smtClean="0"/>
              <a:t>mit Wellentälern, </a:t>
            </a:r>
            <a:br>
              <a:rPr lang="de-DE" smtClean="0"/>
            </a:br>
            <a:r>
              <a:rPr lang="de-DE" smtClean="0"/>
              <a:t>so löschen sie </a:t>
            </a:r>
            <a:br>
              <a:rPr lang="de-DE" smtClean="0"/>
            </a:br>
            <a:r>
              <a:rPr lang="de-DE" smtClean="0"/>
              <a:t>sich gegenseitig </a:t>
            </a:r>
            <a:br>
              <a:rPr lang="de-DE" smtClean="0"/>
            </a:br>
            <a:r>
              <a:rPr lang="de-DE" smtClean="0"/>
              <a:t>aus</a:t>
            </a:r>
            <a:br>
              <a:rPr lang="de-DE" smtClean="0"/>
            </a:br>
            <a:endParaRPr lang="de-DE" smtClean="0"/>
          </a:p>
          <a:p>
            <a:pPr lvl="1" eaLnBrk="1" hangingPunct="1"/>
            <a:endParaRPr lang="de-DE" smtClean="0">
              <a:sym typeface="Symbol" pitchFamily="18" charset="2"/>
            </a:endParaRPr>
          </a:p>
          <a:p>
            <a:pPr lvl="1" eaLnBrk="1" hangingPunct="1">
              <a:buFontTx/>
              <a:buNone/>
            </a:pPr>
            <a:r>
              <a:rPr lang="de-DE" smtClean="0">
                <a:sym typeface="Symbol" pitchFamily="18" charset="2"/>
              </a:rPr>
              <a:t></a:t>
            </a:r>
            <a:r>
              <a:rPr lang="de-DE" smtClean="0">
                <a:sym typeface="Monotype Sorts" pitchFamily="2" charset="2"/>
              </a:rPr>
              <a:t> </a:t>
            </a:r>
            <a:r>
              <a:rPr lang="de-DE" smtClean="0"/>
              <a:t>Empfindliche Störungen bei drahtlosen Übertragungssystemen </a:t>
            </a:r>
          </a:p>
        </p:txBody>
      </p:sp>
      <p:pic>
        <p:nvPicPr>
          <p:cNvPr id="50181" name="Picture 8"/>
          <p:cNvPicPr>
            <a:picLocks noChangeArrowheads="1"/>
          </p:cNvPicPr>
          <p:nvPr/>
        </p:nvPicPr>
        <p:blipFill>
          <a:blip r:embed="rId2">
            <a:clrChange>
              <a:clrFrom>
                <a:srgbClr val="0000FF"/>
              </a:clrFrom>
              <a:clrTo>
                <a:srgbClr val="0000FF">
                  <a:alpha val="0"/>
                </a:srgbClr>
              </a:clrTo>
            </a:clrChange>
            <a:lum bright="-100000"/>
          </a:blip>
          <a:srcRect r="45737" b="65865"/>
          <a:stretch>
            <a:fillRect/>
          </a:stretch>
        </p:blipFill>
        <p:spPr bwMode="auto">
          <a:xfrm>
            <a:off x="4679950" y="2082800"/>
            <a:ext cx="4068763" cy="1897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pull dir="rd"/>
  </p:transition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5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de-DE" smtClean="0"/>
              <a:t>Wellen und Interferenzen</a:t>
            </a:r>
          </a:p>
        </p:txBody>
      </p:sp>
      <p:sp>
        <p:nvSpPr>
          <p:cNvPr id="51203" name="Rectangle 56"/>
          <p:cNvSpPr>
            <a:spLocks noGrp="1" noChangeArrowheads="1"/>
          </p:cNvSpPr>
          <p:nvPr>
            <p:ph type="body" idx="1"/>
          </p:nvPr>
        </p:nvSpPr>
        <p:spPr>
          <a:xfrm>
            <a:off x="227013" y="1268413"/>
            <a:ext cx="7772400" cy="4165600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de-DE" sz="2400" smtClean="0"/>
              <a:t>Sollte sich die Empfangsantenne am Ort einer Auslöschung befinden, so besteht die Gefahr, dass das Signal verloren geht (Aussetzer, Drop Outs).</a:t>
            </a:r>
          </a:p>
          <a:p>
            <a:pPr eaLnBrk="1" hangingPunct="1">
              <a:lnSpc>
                <a:spcPct val="80000"/>
              </a:lnSpc>
            </a:pPr>
            <a:r>
              <a:rPr lang="de-DE" sz="2400" smtClean="0"/>
              <a:t>Kritisch beim Einsatz in geschlossenen Räumen: Phasenauslöschung zwischen dem direkten und dem reflektierten Signal.</a:t>
            </a:r>
          </a:p>
        </p:txBody>
      </p:sp>
      <p:sp>
        <p:nvSpPr>
          <p:cNvPr id="51204" name="Freeform 57"/>
          <p:cNvSpPr>
            <a:spLocks noChangeAspect="1"/>
          </p:cNvSpPr>
          <p:nvPr/>
        </p:nvSpPr>
        <p:spPr bwMode="auto">
          <a:xfrm>
            <a:off x="755650" y="4654550"/>
            <a:ext cx="6591300" cy="1670050"/>
          </a:xfrm>
          <a:custGeom>
            <a:avLst/>
            <a:gdLst>
              <a:gd name="T0" fmla="*/ 2091 w 2696"/>
              <a:gd name="T1" fmla="*/ 744 h 751"/>
              <a:gd name="T2" fmla="*/ 2695 w 2696"/>
              <a:gd name="T3" fmla="*/ 0 h 751"/>
              <a:gd name="T4" fmla="*/ 606 w 2696"/>
              <a:gd name="T5" fmla="*/ 0 h 751"/>
              <a:gd name="T6" fmla="*/ 0 w 2696"/>
              <a:gd name="T7" fmla="*/ 750 h 751"/>
              <a:gd name="T8" fmla="*/ 2083 w 2696"/>
              <a:gd name="T9" fmla="*/ 750 h 751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696"/>
              <a:gd name="T16" fmla="*/ 0 h 751"/>
              <a:gd name="T17" fmla="*/ 2696 w 2696"/>
              <a:gd name="T18" fmla="*/ 751 h 751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696" h="751">
                <a:moveTo>
                  <a:pt x="2091" y="744"/>
                </a:moveTo>
                <a:lnTo>
                  <a:pt x="2695" y="0"/>
                </a:lnTo>
                <a:lnTo>
                  <a:pt x="606" y="0"/>
                </a:lnTo>
                <a:lnTo>
                  <a:pt x="0" y="750"/>
                </a:lnTo>
                <a:lnTo>
                  <a:pt x="2083" y="750"/>
                </a:lnTo>
              </a:path>
            </a:pathLst>
          </a:custGeom>
          <a:solidFill>
            <a:srgbClr val="FFFFFF"/>
          </a:solidFill>
          <a:ln w="25400" cap="rnd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51205" name="Rectangle 58"/>
          <p:cNvSpPr>
            <a:spLocks noChangeAspect="1" noChangeArrowheads="1"/>
          </p:cNvSpPr>
          <p:nvPr/>
        </p:nvSpPr>
        <p:spPr bwMode="auto">
          <a:xfrm>
            <a:off x="2260600" y="4083050"/>
            <a:ext cx="5068888" cy="542925"/>
          </a:xfrm>
          <a:prstGeom prst="rect">
            <a:avLst/>
          </a:prstGeom>
          <a:solidFill>
            <a:srgbClr val="FFFFFF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de-DE"/>
          </a:p>
        </p:txBody>
      </p:sp>
      <p:sp>
        <p:nvSpPr>
          <p:cNvPr id="51206" name="Line 59"/>
          <p:cNvSpPr>
            <a:spLocks noChangeAspect="1" noChangeShapeType="1"/>
          </p:cNvSpPr>
          <p:nvPr/>
        </p:nvSpPr>
        <p:spPr bwMode="auto">
          <a:xfrm flipV="1">
            <a:off x="1916113" y="4408488"/>
            <a:ext cx="3457575" cy="1084262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de-DE"/>
          </a:p>
        </p:txBody>
      </p:sp>
      <p:grpSp>
        <p:nvGrpSpPr>
          <p:cNvPr id="51207" name="Group 60"/>
          <p:cNvGrpSpPr>
            <a:grpSpLocks noChangeAspect="1"/>
          </p:cNvGrpSpPr>
          <p:nvPr/>
        </p:nvGrpSpPr>
        <p:grpSpPr bwMode="auto">
          <a:xfrm>
            <a:off x="3101975" y="5538788"/>
            <a:ext cx="506413" cy="198437"/>
            <a:chOff x="1248" y="2864"/>
            <a:chExt cx="207" cy="89"/>
          </a:xfrm>
        </p:grpSpPr>
        <p:sp>
          <p:nvSpPr>
            <p:cNvPr id="51224" name="Oval 61"/>
            <p:cNvSpPr>
              <a:spLocks noChangeAspect="1" noChangeArrowheads="1"/>
            </p:cNvSpPr>
            <p:nvPr/>
          </p:nvSpPr>
          <p:spPr bwMode="auto">
            <a:xfrm>
              <a:off x="1248" y="2864"/>
              <a:ext cx="207" cy="89"/>
            </a:xfrm>
            <a:prstGeom prst="ellipse">
              <a:avLst/>
            </a:prstGeom>
            <a:noFill/>
            <a:ln w="12700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51225" name="Line 62"/>
            <p:cNvSpPr>
              <a:spLocks noChangeAspect="1" noChangeShapeType="1"/>
            </p:cNvSpPr>
            <p:nvPr/>
          </p:nvSpPr>
          <p:spPr bwMode="auto">
            <a:xfrm flipH="1">
              <a:off x="1255" y="2890"/>
              <a:ext cx="188" cy="39"/>
            </a:xfrm>
            <a:prstGeom prst="line">
              <a:avLst/>
            </a:prstGeom>
            <a:noFill/>
            <a:ln w="25400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51226" name="Line 63"/>
            <p:cNvSpPr>
              <a:spLocks noChangeAspect="1" noChangeShapeType="1"/>
            </p:cNvSpPr>
            <p:nvPr/>
          </p:nvSpPr>
          <p:spPr bwMode="auto">
            <a:xfrm>
              <a:off x="1271" y="2890"/>
              <a:ext cx="162" cy="33"/>
            </a:xfrm>
            <a:prstGeom prst="line">
              <a:avLst/>
            </a:prstGeom>
            <a:noFill/>
            <a:ln w="25400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de-DE"/>
            </a:p>
          </p:txBody>
        </p:sp>
      </p:grpSp>
      <p:grpSp>
        <p:nvGrpSpPr>
          <p:cNvPr id="51208" name="Group 64"/>
          <p:cNvGrpSpPr>
            <a:grpSpLocks noChangeAspect="1"/>
          </p:cNvGrpSpPr>
          <p:nvPr/>
        </p:nvGrpSpPr>
        <p:grpSpPr bwMode="auto">
          <a:xfrm>
            <a:off x="1420813" y="5821363"/>
            <a:ext cx="506412" cy="198437"/>
            <a:chOff x="560" y="2991"/>
            <a:chExt cx="207" cy="89"/>
          </a:xfrm>
        </p:grpSpPr>
        <p:sp>
          <p:nvSpPr>
            <p:cNvPr id="51221" name="Oval 65"/>
            <p:cNvSpPr>
              <a:spLocks noChangeAspect="1" noChangeArrowheads="1"/>
            </p:cNvSpPr>
            <p:nvPr/>
          </p:nvSpPr>
          <p:spPr bwMode="auto">
            <a:xfrm>
              <a:off x="560" y="2991"/>
              <a:ext cx="207" cy="89"/>
            </a:xfrm>
            <a:prstGeom prst="ellipse">
              <a:avLst/>
            </a:prstGeom>
            <a:noFill/>
            <a:ln w="12700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51222" name="Line 66"/>
            <p:cNvSpPr>
              <a:spLocks noChangeAspect="1" noChangeShapeType="1"/>
            </p:cNvSpPr>
            <p:nvPr/>
          </p:nvSpPr>
          <p:spPr bwMode="auto">
            <a:xfrm flipH="1">
              <a:off x="567" y="3017"/>
              <a:ext cx="189" cy="38"/>
            </a:xfrm>
            <a:prstGeom prst="line">
              <a:avLst/>
            </a:prstGeom>
            <a:noFill/>
            <a:ln w="25400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51223" name="Line 67"/>
            <p:cNvSpPr>
              <a:spLocks noChangeAspect="1" noChangeShapeType="1"/>
            </p:cNvSpPr>
            <p:nvPr/>
          </p:nvSpPr>
          <p:spPr bwMode="auto">
            <a:xfrm>
              <a:off x="583" y="3017"/>
              <a:ext cx="164" cy="33"/>
            </a:xfrm>
            <a:prstGeom prst="line">
              <a:avLst/>
            </a:prstGeom>
            <a:noFill/>
            <a:ln w="25400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de-DE"/>
            </a:p>
          </p:txBody>
        </p:sp>
      </p:grpSp>
      <p:grpSp>
        <p:nvGrpSpPr>
          <p:cNvPr id="51209" name="Group 68"/>
          <p:cNvGrpSpPr>
            <a:grpSpLocks noChangeAspect="1"/>
          </p:cNvGrpSpPr>
          <p:nvPr/>
        </p:nvGrpSpPr>
        <p:grpSpPr bwMode="auto">
          <a:xfrm>
            <a:off x="4783138" y="5754688"/>
            <a:ext cx="498475" cy="193675"/>
            <a:chOff x="1936" y="2961"/>
            <a:chExt cx="204" cy="87"/>
          </a:xfrm>
        </p:grpSpPr>
        <p:sp>
          <p:nvSpPr>
            <p:cNvPr id="51218" name="Oval 69"/>
            <p:cNvSpPr>
              <a:spLocks noChangeAspect="1" noChangeArrowheads="1"/>
            </p:cNvSpPr>
            <p:nvPr/>
          </p:nvSpPr>
          <p:spPr bwMode="auto">
            <a:xfrm>
              <a:off x="1936" y="2961"/>
              <a:ext cx="204" cy="87"/>
            </a:xfrm>
            <a:prstGeom prst="ellipse">
              <a:avLst/>
            </a:prstGeom>
            <a:noFill/>
            <a:ln w="12700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51219" name="Line 70"/>
            <p:cNvSpPr>
              <a:spLocks noChangeAspect="1" noChangeShapeType="1"/>
            </p:cNvSpPr>
            <p:nvPr/>
          </p:nvSpPr>
          <p:spPr bwMode="auto">
            <a:xfrm flipH="1">
              <a:off x="1943" y="2986"/>
              <a:ext cx="188" cy="38"/>
            </a:xfrm>
            <a:prstGeom prst="line">
              <a:avLst/>
            </a:prstGeom>
            <a:noFill/>
            <a:ln w="25400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51220" name="Line 71"/>
            <p:cNvSpPr>
              <a:spLocks noChangeAspect="1" noChangeShapeType="1"/>
            </p:cNvSpPr>
            <p:nvPr/>
          </p:nvSpPr>
          <p:spPr bwMode="auto">
            <a:xfrm>
              <a:off x="1959" y="2986"/>
              <a:ext cx="161" cy="33"/>
            </a:xfrm>
            <a:prstGeom prst="line">
              <a:avLst/>
            </a:prstGeom>
            <a:noFill/>
            <a:ln w="25400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de-DE"/>
            </a:p>
          </p:txBody>
        </p:sp>
      </p:grpSp>
      <p:grpSp>
        <p:nvGrpSpPr>
          <p:cNvPr id="51210" name="Group 72"/>
          <p:cNvGrpSpPr>
            <a:grpSpLocks noChangeAspect="1"/>
          </p:cNvGrpSpPr>
          <p:nvPr/>
        </p:nvGrpSpPr>
        <p:grpSpPr bwMode="auto">
          <a:xfrm>
            <a:off x="2984500" y="4789488"/>
            <a:ext cx="503238" cy="195262"/>
            <a:chOff x="1199" y="2526"/>
            <a:chExt cx="206" cy="88"/>
          </a:xfrm>
        </p:grpSpPr>
        <p:sp>
          <p:nvSpPr>
            <p:cNvPr id="51215" name="Oval 73"/>
            <p:cNvSpPr>
              <a:spLocks noChangeAspect="1" noChangeArrowheads="1"/>
            </p:cNvSpPr>
            <p:nvPr/>
          </p:nvSpPr>
          <p:spPr bwMode="auto">
            <a:xfrm>
              <a:off x="1199" y="2526"/>
              <a:ext cx="206" cy="88"/>
            </a:xfrm>
            <a:prstGeom prst="ellipse">
              <a:avLst/>
            </a:prstGeom>
            <a:noFill/>
            <a:ln w="12700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51216" name="Line 74"/>
            <p:cNvSpPr>
              <a:spLocks noChangeAspect="1" noChangeShapeType="1"/>
            </p:cNvSpPr>
            <p:nvPr/>
          </p:nvSpPr>
          <p:spPr bwMode="auto">
            <a:xfrm flipH="1">
              <a:off x="1207" y="2551"/>
              <a:ext cx="188" cy="38"/>
            </a:xfrm>
            <a:prstGeom prst="line">
              <a:avLst/>
            </a:prstGeom>
            <a:noFill/>
            <a:ln w="25400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51217" name="Line 75"/>
            <p:cNvSpPr>
              <a:spLocks noChangeAspect="1" noChangeShapeType="1"/>
            </p:cNvSpPr>
            <p:nvPr/>
          </p:nvSpPr>
          <p:spPr bwMode="auto">
            <a:xfrm>
              <a:off x="1223" y="2551"/>
              <a:ext cx="162" cy="32"/>
            </a:xfrm>
            <a:prstGeom prst="line">
              <a:avLst/>
            </a:prstGeom>
            <a:noFill/>
            <a:ln w="25400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de-DE"/>
            </a:p>
          </p:txBody>
        </p:sp>
      </p:grpSp>
      <p:pic>
        <p:nvPicPr>
          <p:cNvPr id="51211" name="Picture 76" descr="T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932363" y="4221163"/>
            <a:ext cx="1439862" cy="898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12" name="Freeform 77"/>
          <p:cNvSpPr>
            <a:spLocks noChangeAspect="1"/>
          </p:cNvSpPr>
          <p:nvPr/>
        </p:nvSpPr>
        <p:spPr bwMode="auto">
          <a:xfrm>
            <a:off x="1916113" y="4225925"/>
            <a:ext cx="5030787" cy="1290638"/>
          </a:xfrm>
          <a:custGeom>
            <a:avLst/>
            <a:gdLst>
              <a:gd name="T0" fmla="*/ 0 w 2057"/>
              <a:gd name="T1" fmla="*/ 580 h 581"/>
              <a:gd name="T2" fmla="*/ 2056 w 2057"/>
              <a:gd name="T3" fmla="*/ 284 h 581"/>
              <a:gd name="T4" fmla="*/ 1658 w 2057"/>
              <a:gd name="T5" fmla="*/ 0 h 581"/>
              <a:gd name="T6" fmla="*/ 1499 w 2057"/>
              <a:gd name="T7" fmla="*/ 61 h 581"/>
              <a:gd name="T8" fmla="*/ 0 60000 65536"/>
              <a:gd name="T9" fmla="*/ 0 60000 65536"/>
              <a:gd name="T10" fmla="*/ 0 60000 65536"/>
              <a:gd name="T11" fmla="*/ 0 60000 65536"/>
              <a:gd name="T12" fmla="*/ 0 w 2057"/>
              <a:gd name="T13" fmla="*/ 0 h 581"/>
              <a:gd name="T14" fmla="*/ 2057 w 2057"/>
              <a:gd name="T15" fmla="*/ 581 h 581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057" h="581">
                <a:moveTo>
                  <a:pt x="0" y="580"/>
                </a:moveTo>
                <a:lnTo>
                  <a:pt x="2056" y="284"/>
                </a:lnTo>
                <a:lnTo>
                  <a:pt x="1658" y="0"/>
                </a:lnTo>
                <a:lnTo>
                  <a:pt x="1499" y="61"/>
                </a:lnTo>
              </a:path>
            </a:pathLst>
          </a:custGeom>
          <a:noFill/>
          <a:ln w="25400" cap="rnd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de-DE"/>
          </a:p>
        </p:txBody>
      </p:sp>
      <p:pic>
        <p:nvPicPr>
          <p:cNvPr id="51213" name="Picture 78" descr="T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76375" y="4221163"/>
            <a:ext cx="490538" cy="1684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14" name="Freeform 79" descr="70%"/>
          <p:cNvSpPr>
            <a:spLocks noChangeAspect="1"/>
          </p:cNvSpPr>
          <p:nvPr/>
        </p:nvSpPr>
        <p:spPr bwMode="auto">
          <a:xfrm>
            <a:off x="6835775" y="4076700"/>
            <a:ext cx="506413" cy="1157288"/>
          </a:xfrm>
          <a:custGeom>
            <a:avLst/>
            <a:gdLst>
              <a:gd name="T0" fmla="*/ 206 w 207"/>
              <a:gd name="T1" fmla="*/ 0 h 521"/>
              <a:gd name="T2" fmla="*/ 0 w 207"/>
              <a:gd name="T3" fmla="*/ 200 h 521"/>
              <a:gd name="T4" fmla="*/ 0 w 207"/>
              <a:gd name="T5" fmla="*/ 520 h 521"/>
              <a:gd name="T6" fmla="*/ 206 w 207"/>
              <a:gd name="T7" fmla="*/ 266 h 521"/>
              <a:gd name="T8" fmla="*/ 206 w 207"/>
              <a:gd name="T9" fmla="*/ 0 h 521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07"/>
              <a:gd name="T16" fmla="*/ 0 h 521"/>
              <a:gd name="T17" fmla="*/ 207 w 207"/>
              <a:gd name="T18" fmla="*/ 521 h 521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07" h="521">
                <a:moveTo>
                  <a:pt x="206" y="0"/>
                </a:moveTo>
                <a:lnTo>
                  <a:pt x="0" y="200"/>
                </a:lnTo>
                <a:lnTo>
                  <a:pt x="0" y="520"/>
                </a:lnTo>
                <a:lnTo>
                  <a:pt x="206" y="266"/>
                </a:lnTo>
                <a:lnTo>
                  <a:pt x="206" y="0"/>
                </a:lnTo>
              </a:path>
            </a:pathLst>
          </a:custGeom>
          <a:pattFill prst="pct70">
            <a:fgClr>
              <a:schemeClr val="tx2"/>
            </a:fgClr>
            <a:bgClr>
              <a:srgbClr val="FFFFFF"/>
            </a:bgClr>
          </a:pattFill>
          <a:ln w="25400" cap="rnd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</p:spTree>
  </p:cSld>
  <p:clrMapOvr>
    <a:masterClrMapping/>
  </p:clrMapOvr>
  <p:transition>
    <p:pull dir="rd"/>
  </p:transition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7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de-DE" smtClean="0"/>
              <a:t>Wellen und Interferenzen</a:t>
            </a:r>
            <a:endParaRPr lang="en-US" smtClean="0"/>
          </a:p>
        </p:txBody>
      </p:sp>
      <p:sp>
        <p:nvSpPr>
          <p:cNvPr id="52227" name="Rectangle 72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de-DE" smtClean="0"/>
              <a:t>Diversity Anlagen sind wesentliche besser für den Einsatz in geschlossenen Räumen geeignet.</a:t>
            </a:r>
            <a:endParaRPr lang="en-US" smtClean="0"/>
          </a:p>
        </p:txBody>
      </p:sp>
      <p:sp>
        <p:nvSpPr>
          <p:cNvPr id="52228" name="Freeform 73"/>
          <p:cNvSpPr>
            <a:spLocks noChangeAspect="1"/>
          </p:cNvSpPr>
          <p:nvPr/>
        </p:nvSpPr>
        <p:spPr bwMode="auto">
          <a:xfrm>
            <a:off x="611188" y="4006850"/>
            <a:ext cx="6553200" cy="2017713"/>
          </a:xfrm>
          <a:custGeom>
            <a:avLst/>
            <a:gdLst>
              <a:gd name="T0" fmla="*/ 1952 w 2518"/>
              <a:gd name="T1" fmla="*/ 719 h 725"/>
              <a:gd name="T2" fmla="*/ 2517 w 2518"/>
              <a:gd name="T3" fmla="*/ 0 h 725"/>
              <a:gd name="T4" fmla="*/ 566 w 2518"/>
              <a:gd name="T5" fmla="*/ 0 h 725"/>
              <a:gd name="T6" fmla="*/ 0 w 2518"/>
              <a:gd name="T7" fmla="*/ 724 h 725"/>
              <a:gd name="T8" fmla="*/ 1946 w 2518"/>
              <a:gd name="T9" fmla="*/ 724 h 725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518"/>
              <a:gd name="T16" fmla="*/ 0 h 725"/>
              <a:gd name="T17" fmla="*/ 2518 w 2518"/>
              <a:gd name="T18" fmla="*/ 725 h 725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518" h="725">
                <a:moveTo>
                  <a:pt x="1952" y="719"/>
                </a:moveTo>
                <a:lnTo>
                  <a:pt x="2517" y="0"/>
                </a:lnTo>
                <a:lnTo>
                  <a:pt x="566" y="0"/>
                </a:lnTo>
                <a:lnTo>
                  <a:pt x="0" y="724"/>
                </a:lnTo>
                <a:lnTo>
                  <a:pt x="1946" y="724"/>
                </a:lnTo>
              </a:path>
            </a:pathLst>
          </a:custGeom>
          <a:solidFill>
            <a:srgbClr val="FFFFFF"/>
          </a:solidFill>
          <a:ln w="25400" cap="rnd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52229" name="Rectangle 74"/>
          <p:cNvSpPr>
            <a:spLocks noChangeAspect="1" noChangeArrowheads="1"/>
          </p:cNvSpPr>
          <p:nvPr/>
        </p:nvSpPr>
        <p:spPr bwMode="auto">
          <a:xfrm>
            <a:off x="2109788" y="3379788"/>
            <a:ext cx="5037137" cy="612775"/>
          </a:xfrm>
          <a:prstGeom prst="rect">
            <a:avLst/>
          </a:prstGeom>
          <a:solidFill>
            <a:srgbClr val="FFFFFF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de-DE"/>
          </a:p>
        </p:txBody>
      </p:sp>
      <p:sp>
        <p:nvSpPr>
          <p:cNvPr id="52230" name="Line 75"/>
          <p:cNvSpPr>
            <a:spLocks noChangeAspect="1" noChangeShapeType="1"/>
          </p:cNvSpPr>
          <p:nvPr/>
        </p:nvSpPr>
        <p:spPr bwMode="auto">
          <a:xfrm flipV="1">
            <a:off x="1779588" y="3643313"/>
            <a:ext cx="2432050" cy="1270000"/>
          </a:xfrm>
          <a:prstGeom prst="line">
            <a:avLst/>
          </a:prstGeom>
          <a:noFill/>
          <a:ln w="50800">
            <a:solidFill>
              <a:srgbClr val="00279F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de-DE"/>
          </a:p>
        </p:txBody>
      </p:sp>
      <p:pic>
        <p:nvPicPr>
          <p:cNvPr id="52231" name="Picture 76" descr="ULXP4_kl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211638" y="3284538"/>
            <a:ext cx="2305050" cy="174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2232" name="Line 77"/>
          <p:cNvSpPr>
            <a:spLocks noChangeAspect="1" noChangeShapeType="1"/>
          </p:cNvSpPr>
          <p:nvPr/>
        </p:nvSpPr>
        <p:spPr bwMode="auto">
          <a:xfrm flipV="1">
            <a:off x="1768475" y="3721100"/>
            <a:ext cx="3433763" cy="12319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de-DE"/>
          </a:p>
        </p:txBody>
      </p:sp>
      <p:sp>
        <p:nvSpPr>
          <p:cNvPr id="52233" name="Freeform 78"/>
          <p:cNvSpPr>
            <a:spLocks noChangeAspect="1"/>
          </p:cNvSpPr>
          <p:nvPr/>
        </p:nvSpPr>
        <p:spPr bwMode="auto">
          <a:xfrm>
            <a:off x="1763713" y="3522663"/>
            <a:ext cx="5003800" cy="1462087"/>
          </a:xfrm>
          <a:custGeom>
            <a:avLst/>
            <a:gdLst>
              <a:gd name="T0" fmla="*/ 0 w 1922"/>
              <a:gd name="T1" fmla="*/ 561 h 562"/>
              <a:gd name="T2" fmla="*/ 1921 w 1922"/>
              <a:gd name="T3" fmla="*/ 275 h 562"/>
              <a:gd name="T4" fmla="*/ 1549 w 1922"/>
              <a:gd name="T5" fmla="*/ 0 h 562"/>
              <a:gd name="T6" fmla="*/ 1401 w 1922"/>
              <a:gd name="T7" fmla="*/ 59 h 562"/>
              <a:gd name="T8" fmla="*/ 0 60000 65536"/>
              <a:gd name="T9" fmla="*/ 0 60000 65536"/>
              <a:gd name="T10" fmla="*/ 0 60000 65536"/>
              <a:gd name="T11" fmla="*/ 0 60000 65536"/>
              <a:gd name="T12" fmla="*/ 0 w 1922"/>
              <a:gd name="T13" fmla="*/ 0 h 562"/>
              <a:gd name="T14" fmla="*/ 1922 w 1922"/>
              <a:gd name="T15" fmla="*/ 562 h 562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922" h="562">
                <a:moveTo>
                  <a:pt x="0" y="561"/>
                </a:moveTo>
                <a:lnTo>
                  <a:pt x="1921" y="275"/>
                </a:lnTo>
                <a:lnTo>
                  <a:pt x="1549" y="0"/>
                </a:lnTo>
                <a:lnTo>
                  <a:pt x="1401" y="59"/>
                </a:lnTo>
              </a:path>
            </a:pathLst>
          </a:custGeom>
          <a:noFill/>
          <a:ln w="25400" cap="rnd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de-DE"/>
          </a:p>
        </p:txBody>
      </p:sp>
      <p:sp>
        <p:nvSpPr>
          <p:cNvPr id="52234" name="Freeform 79" descr="70%"/>
          <p:cNvSpPr>
            <a:spLocks noChangeAspect="1"/>
          </p:cNvSpPr>
          <p:nvPr/>
        </p:nvSpPr>
        <p:spPr bwMode="auto">
          <a:xfrm>
            <a:off x="6659563" y="3357563"/>
            <a:ext cx="504825" cy="1303337"/>
          </a:xfrm>
          <a:custGeom>
            <a:avLst/>
            <a:gdLst>
              <a:gd name="T0" fmla="*/ 193 w 194"/>
              <a:gd name="T1" fmla="*/ 0 h 502"/>
              <a:gd name="T2" fmla="*/ 0 w 194"/>
              <a:gd name="T3" fmla="*/ 192 h 502"/>
              <a:gd name="T4" fmla="*/ 0 w 194"/>
              <a:gd name="T5" fmla="*/ 501 h 502"/>
              <a:gd name="T6" fmla="*/ 193 w 194"/>
              <a:gd name="T7" fmla="*/ 256 h 502"/>
              <a:gd name="T8" fmla="*/ 193 w 194"/>
              <a:gd name="T9" fmla="*/ 0 h 50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94"/>
              <a:gd name="T16" fmla="*/ 0 h 502"/>
              <a:gd name="T17" fmla="*/ 194 w 194"/>
              <a:gd name="T18" fmla="*/ 502 h 502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94" h="502">
                <a:moveTo>
                  <a:pt x="193" y="0"/>
                </a:moveTo>
                <a:lnTo>
                  <a:pt x="0" y="192"/>
                </a:lnTo>
                <a:lnTo>
                  <a:pt x="0" y="501"/>
                </a:lnTo>
                <a:lnTo>
                  <a:pt x="193" y="256"/>
                </a:lnTo>
                <a:lnTo>
                  <a:pt x="193" y="0"/>
                </a:lnTo>
              </a:path>
            </a:pathLst>
          </a:custGeom>
          <a:pattFill prst="pct70">
            <a:fgClr>
              <a:schemeClr val="tx2"/>
            </a:fgClr>
            <a:bgClr>
              <a:srgbClr val="FFFFFF"/>
            </a:bgClr>
          </a:pattFill>
          <a:ln w="25400" cap="rnd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pic>
        <p:nvPicPr>
          <p:cNvPr id="52235" name="Picture 80" descr="ULX2_58_klein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CFEFD"/>
              </a:clrFrom>
              <a:clrTo>
                <a:srgbClr val="FCFEFD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331913" y="4005263"/>
            <a:ext cx="396875" cy="160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pull dir="rd"/>
  </p:transition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de-DE" smtClean="0"/>
              <a:t>Empfangstechniken</a:t>
            </a:r>
          </a:p>
        </p:txBody>
      </p:sp>
      <p:sp>
        <p:nvSpPr>
          <p:cNvPr id="532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de-DE" smtClean="0"/>
              <a:t>Verschieden Empfangstechniken</a:t>
            </a:r>
          </a:p>
          <a:p>
            <a:pPr lvl="1" eaLnBrk="1" hangingPunct="1"/>
            <a:r>
              <a:rPr lang="de-DE" smtClean="0"/>
              <a:t>Non Diversity</a:t>
            </a:r>
          </a:p>
          <a:p>
            <a:pPr lvl="1" eaLnBrk="1" hangingPunct="1"/>
            <a:r>
              <a:rPr lang="de-DE" smtClean="0"/>
              <a:t>Passives Diversity</a:t>
            </a:r>
          </a:p>
          <a:p>
            <a:pPr lvl="1" eaLnBrk="1" hangingPunct="1"/>
            <a:r>
              <a:rPr lang="de-DE" smtClean="0"/>
              <a:t>Antenna Switching Diversity</a:t>
            </a:r>
          </a:p>
          <a:p>
            <a:pPr lvl="1" eaLnBrk="1" hangingPunct="1"/>
            <a:r>
              <a:rPr lang="de-DE" smtClean="0"/>
              <a:t>Antenna Phase Switching Diversity</a:t>
            </a:r>
          </a:p>
          <a:p>
            <a:pPr lvl="1" eaLnBrk="1" hangingPunct="1"/>
            <a:r>
              <a:rPr lang="de-DE" smtClean="0"/>
              <a:t>True Diversity </a:t>
            </a:r>
          </a:p>
          <a:p>
            <a:pPr lvl="1" eaLnBrk="1" hangingPunct="1"/>
            <a:r>
              <a:rPr lang="de-DE" smtClean="0"/>
              <a:t>MARCAD</a:t>
            </a:r>
            <a:r>
              <a:rPr lang="de-DE" baseline="30000" smtClean="0"/>
              <a:t>®</a:t>
            </a:r>
            <a:r>
              <a:rPr lang="de-DE" smtClean="0"/>
              <a:t> Diversity</a:t>
            </a:r>
          </a:p>
        </p:txBody>
      </p:sp>
    </p:spTree>
  </p:cSld>
  <p:clrMapOvr>
    <a:masterClrMapping/>
  </p:clrMapOvr>
  <p:transition>
    <p:pull dir="rd"/>
  </p:transition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de-DE" smtClean="0"/>
              <a:t>Non Diversity</a:t>
            </a:r>
          </a:p>
        </p:txBody>
      </p:sp>
      <p:sp>
        <p:nvSpPr>
          <p:cNvPr id="542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7013" y="1268413"/>
            <a:ext cx="7772400" cy="3146425"/>
          </a:xfrm>
        </p:spPr>
        <p:txBody>
          <a:bodyPr/>
          <a:lstStyle/>
          <a:p>
            <a:pPr eaLnBrk="1" hangingPunct="1"/>
            <a:r>
              <a:rPr lang="de-DE" smtClean="0"/>
              <a:t>Eine Antenne und eine Empfangseinheit</a:t>
            </a:r>
            <a:br>
              <a:rPr lang="de-DE" smtClean="0"/>
            </a:br>
            <a:endParaRPr lang="de-DE" smtClean="0"/>
          </a:p>
          <a:p>
            <a:pPr eaLnBrk="1" hangingPunct="1"/>
            <a:r>
              <a:rPr lang="de-DE" smtClean="0"/>
              <a:t>Gefahr, dass Signale durch Mehrfach-Reflexionen (Interferenz), Absorptionen und Abschattungen  am Aufstellort der Antenne nicht mehr verfügbar sind		</a:t>
            </a:r>
          </a:p>
        </p:txBody>
      </p:sp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2700338" y="5084763"/>
            <a:ext cx="2754312" cy="762000"/>
            <a:chOff x="1625" y="3435"/>
            <a:chExt cx="1735" cy="480"/>
          </a:xfrm>
        </p:grpSpPr>
        <p:sp>
          <p:nvSpPr>
            <p:cNvPr id="451589" name="Text Box 5"/>
            <p:cNvSpPr txBox="1">
              <a:spLocks noChangeArrowheads="1"/>
            </p:cNvSpPr>
            <p:nvPr/>
          </p:nvSpPr>
          <p:spPr bwMode="auto">
            <a:xfrm>
              <a:off x="1625" y="3435"/>
              <a:ext cx="428" cy="480"/>
            </a:xfrm>
            <a:prstGeom prst="rect">
              <a:avLst/>
            </a:prstGeom>
            <a:noFill/>
            <a:ln w="19050">
              <a:noFill/>
              <a:miter lim="800000"/>
              <a:headEnd type="none" w="sm" len="sm"/>
              <a:tailEnd type="none" w="sm" len="sm"/>
            </a:ln>
            <a:effectLst/>
          </p:spPr>
          <p:txBody>
            <a:bodyPr wrap="none" lIns="90000" tIns="46800" rIns="90000" bIns="46800">
              <a:spAutoFit/>
            </a:bodyPr>
            <a:lstStyle/>
            <a:p>
              <a:pPr eaLnBrk="0" hangingPunct="0">
                <a:defRPr/>
              </a:pPr>
              <a:r>
                <a:rPr lang="de-DE" sz="4400">
                  <a:solidFill>
                    <a:schemeClr val="tx1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Times New Roman" pitchFamily="18" charset="0"/>
                  <a:ea typeface="+mn-ea"/>
                  <a:sym typeface="Monotype Sorts" pitchFamily="2" charset="2"/>
                </a:rPr>
                <a:t></a:t>
              </a:r>
              <a:endParaRPr lang="de-DE" sz="2800">
                <a:solidFill>
                  <a:schemeClr val="accent2"/>
                </a:solidFill>
                <a:latin typeface="Times New Roman" pitchFamily="18" charset="0"/>
                <a:ea typeface="+mn-ea"/>
                <a:sym typeface="Monotype Sorts" pitchFamily="2" charset="2"/>
              </a:endParaRPr>
            </a:p>
          </p:txBody>
        </p:sp>
        <p:sp>
          <p:nvSpPr>
            <p:cNvPr id="54278" name="Text Box 6"/>
            <p:cNvSpPr txBox="1">
              <a:spLocks noChangeArrowheads="1"/>
            </p:cNvSpPr>
            <p:nvPr/>
          </p:nvSpPr>
          <p:spPr bwMode="auto">
            <a:xfrm>
              <a:off x="2064" y="3504"/>
              <a:ext cx="1296" cy="327"/>
            </a:xfrm>
            <a:prstGeom prst="rect">
              <a:avLst/>
            </a:prstGeom>
            <a:noFill/>
            <a:ln w="19050">
              <a:noFill/>
              <a:miter lim="800000"/>
              <a:headEnd type="none" w="sm" len="sm"/>
              <a:tailEnd type="none" w="sm" len="sm"/>
            </a:ln>
          </p:spPr>
          <p:txBody>
            <a:bodyPr wrap="none" lIns="90000" tIns="46800" rIns="90000" bIns="46800">
              <a:spAutoFit/>
            </a:bodyPr>
            <a:lstStyle/>
            <a:p>
              <a:pPr eaLnBrk="0" hangingPunct="0"/>
              <a:r>
                <a:rPr lang="de-DE" sz="2800">
                  <a:solidFill>
                    <a:schemeClr val="tx1"/>
                  </a:solidFill>
                  <a:latin typeface="Arial" charset="0"/>
                </a:rPr>
                <a:t>"Drop Outs"</a:t>
              </a:r>
            </a:p>
          </p:txBody>
        </p:sp>
      </p:grpSp>
    </p:spTree>
  </p:cSld>
  <p:clrMapOvr>
    <a:masterClrMapping/>
  </p:clrMapOvr>
  <p:transition>
    <p:pull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de-DE" smtClean="0"/>
              <a:t>Passives Diversity</a:t>
            </a:r>
          </a:p>
        </p:txBody>
      </p:sp>
      <p:sp>
        <p:nvSpPr>
          <p:cNvPr id="552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de-DE" smtClean="0"/>
              <a:t>Mehrere Antennen, aber nur eine Empfangseinheit</a:t>
            </a:r>
          </a:p>
          <a:p>
            <a:pPr lvl="1" eaLnBrk="1" hangingPunct="1"/>
            <a:endParaRPr lang="de-DE" smtClean="0"/>
          </a:p>
          <a:p>
            <a:pPr eaLnBrk="1" hangingPunct="1"/>
            <a:r>
              <a:rPr lang="de-DE" smtClean="0"/>
              <a:t>Hohe Wahrscheinlichkeit, dass eine der Antennen ein Signal empfängt</a:t>
            </a:r>
          </a:p>
          <a:p>
            <a:pPr lvl="1" eaLnBrk="1" hangingPunct="1"/>
            <a:endParaRPr lang="de-DE" smtClean="0"/>
          </a:p>
          <a:p>
            <a:pPr eaLnBrk="1" hangingPunct="1"/>
            <a:r>
              <a:rPr lang="de-DE" smtClean="0"/>
              <a:t>Jedoch kann das Signal an beiden Antennen phasenverschoben auftreten</a:t>
            </a:r>
          </a:p>
        </p:txBody>
      </p:sp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2268538" y="5734050"/>
            <a:ext cx="2754312" cy="762000"/>
            <a:chOff x="1625" y="3435"/>
            <a:chExt cx="1735" cy="480"/>
          </a:xfrm>
        </p:grpSpPr>
        <p:sp>
          <p:nvSpPr>
            <p:cNvPr id="454661" name="Text Box 5"/>
            <p:cNvSpPr txBox="1">
              <a:spLocks noChangeArrowheads="1"/>
            </p:cNvSpPr>
            <p:nvPr/>
          </p:nvSpPr>
          <p:spPr bwMode="auto">
            <a:xfrm>
              <a:off x="1625" y="3435"/>
              <a:ext cx="428" cy="480"/>
            </a:xfrm>
            <a:prstGeom prst="rect">
              <a:avLst/>
            </a:prstGeom>
            <a:noFill/>
            <a:ln w="19050">
              <a:noFill/>
              <a:miter lim="800000"/>
              <a:headEnd type="none" w="sm" len="sm"/>
              <a:tailEnd type="none" w="sm" len="sm"/>
            </a:ln>
            <a:effectLst/>
          </p:spPr>
          <p:txBody>
            <a:bodyPr wrap="none" lIns="90000" tIns="46800" rIns="90000" bIns="46800">
              <a:spAutoFit/>
            </a:bodyPr>
            <a:lstStyle/>
            <a:p>
              <a:pPr eaLnBrk="0" hangingPunct="0">
                <a:defRPr/>
              </a:pPr>
              <a:r>
                <a:rPr lang="de-DE" sz="4400">
                  <a:solidFill>
                    <a:schemeClr val="tx1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Times New Roman" pitchFamily="18" charset="0"/>
                  <a:ea typeface="+mn-ea"/>
                  <a:sym typeface="Monotype Sorts" pitchFamily="2" charset="2"/>
                </a:rPr>
                <a:t></a:t>
              </a:r>
              <a:endParaRPr lang="de-DE" sz="2800">
                <a:solidFill>
                  <a:schemeClr val="accent2"/>
                </a:solidFill>
                <a:latin typeface="Times New Roman" pitchFamily="18" charset="0"/>
                <a:ea typeface="+mn-ea"/>
                <a:sym typeface="Monotype Sorts" pitchFamily="2" charset="2"/>
              </a:endParaRPr>
            </a:p>
          </p:txBody>
        </p:sp>
        <p:sp>
          <p:nvSpPr>
            <p:cNvPr id="55302" name="Text Box 6"/>
            <p:cNvSpPr txBox="1">
              <a:spLocks noChangeArrowheads="1"/>
            </p:cNvSpPr>
            <p:nvPr/>
          </p:nvSpPr>
          <p:spPr bwMode="auto">
            <a:xfrm>
              <a:off x="2064" y="3504"/>
              <a:ext cx="1296" cy="327"/>
            </a:xfrm>
            <a:prstGeom prst="rect">
              <a:avLst/>
            </a:prstGeom>
            <a:noFill/>
            <a:ln w="19050">
              <a:noFill/>
              <a:miter lim="800000"/>
              <a:headEnd type="none" w="sm" len="sm"/>
              <a:tailEnd type="none" w="sm" len="sm"/>
            </a:ln>
          </p:spPr>
          <p:txBody>
            <a:bodyPr wrap="none" lIns="90000" tIns="46800" rIns="90000" bIns="46800">
              <a:spAutoFit/>
            </a:bodyPr>
            <a:lstStyle/>
            <a:p>
              <a:pPr eaLnBrk="0" hangingPunct="0"/>
              <a:r>
                <a:rPr lang="de-DE" sz="2800">
                  <a:solidFill>
                    <a:schemeClr val="tx1"/>
                  </a:solidFill>
                  <a:latin typeface="Arial" charset="0"/>
                </a:rPr>
                <a:t>"Drop Outs"</a:t>
              </a:r>
            </a:p>
          </p:txBody>
        </p:sp>
      </p:grpSp>
    </p:spTree>
  </p:cSld>
  <p:clrMapOvr>
    <a:masterClrMapping/>
  </p:clrMapOvr>
  <p:transition>
    <p:pull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1027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de-DE" smtClean="0"/>
              <a:t>Passives Diversity</a:t>
            </a:r>
          </a:p>
        </p:txBody>
      </p:sp>
      <p:pic>
        <p:nvPicPr>
          <p:cNvPr id="56323" name="Picture 1028" descr="antenna diversity"/>
          <p:cNvPicPr>
            <a:picLocks noChangeAspect="1" noChangeArrowheads="1"/>
          </p:cNvPicPr>
          <p:nvPr/>
        </p:nvPicPr>
        <p:blipFill>
          <a:blip r:embed="rId2">
            <a:lum bright="-100000"/>
          </a:blip>
          <a:srcRect/>
          <a:stretch>
            <a:fillRect/>
          </a:stretch>
        </p:blipFill>
        <p:spPr bwMode="auto">
          <a:xfrm>
            <a:off x="685800" y="2590800"/>
            <a:ext cx="7620000" cy="2792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6324" name="Rectangle 1029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de-DE" smtClean="0"/>
              <a:t>Mehrere Antennen und ein Empfänger</a:t>
            </a:r>
          </a:p>
        </p:txBody>
      </p:sp>
    </p:spTree>
  </p:cSld>
  <p:clrMapOvr>
    <a:masterClrMapping/>
  </p:clrMapOvr>
  <p:transition>
    <p:pull dir="rd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Rectangle 8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de-DE" smtClean="0"/>
              <a:t>Nichtlineares System</a:t>
            </a:r>
          </a:p>
        </p:txBody>
      </p:sp>
      <p:sp>
        <p:nvSpPr>
          <p:cNvPr id="1028" name="Rectangle 9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de-DE" smtClean="0"/>
              <a:t>Erzeugung von harmonischen Schwingungen</a:t>
            </a:r>
          </a:p>
        </p:txBody>
      </p:sp>
      <p:graphicFrame>
        <p:nvGraphicFramePr>
          <p:cNvPr id="1026" name="Object 5"/>
          <p:cNvGraphicFramePr>
            <a:graphicFrameLocks noChangeAspect="1"/>
          </p:cNvGraphicFramePr>
          <p:nvPr/>
        </p:nvGraphicFramePr>
        <p:xfrm>
          <a:off x="1828800" y="2057400"/>
          <a:ext cx="5257800" cy="3781425"/>
        </p:xfrm>
        <a:graphic>
          <a:graphicData uri="http://schemas.openxmlformats.org/presentationml/2006/ole">
            <p:oleObj spid="_x0000_s1026" name="Photo Editor Photo" r:id="rId3" imgW="6792273" imgH="4885714" progId="MSPhotoEd.3">
              <p:embed/>
            </p:oleObj>
          </a:graphicData>
        </a:graphic>
      </p:graphicFrame>
    </p:spTree>
  </p:cSld>
  <p:clrMapOvr>
    <a:masterClrMapping/>
  </p:clrMapOvr>
  <p:transition>
    <p:pull dir="rd"/>
  </p:transition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de-DE" smtClean="0"/>
              <a:t>Antenna Switching Diversity</a:t>
            </a:r>
          </a:p>
        </p:txBody>
      </p:sp>
      <p:sp>
        <p:nvSpPr>
          <p:cNvPr id="573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de-DE" smtClean="0"/>
              <a:t>Eine Empfangseinheit plus zwei Antennen</a:t>
            </a:r>
          </a:p>
          <a:p>
            <a:pPr lvl="1" eaLnBrk="1" hangingPunct="1"/>
            <a:endParaRPr lang="de-DE" smtClean="0"/>
          </a:p>
          <a:p>
            <a:pPr eaLnBrk="1" hangingPunct="1"/>
            <a:r>
              <a:rPr lang="de-DE" smtClean="0"/>
              <a:t>Schaltung wählt aufgrund der Feldstärke die jeweils bessere andere Antenne aus</a:t>
            </a:r>
          </a:p>
          <a:p>
            <a:pPr lvl="1" eaLnBrk="1" hangingPunct="1"/>
            <a:endParaRPr lang="de-DE" smtClean="0"/>
          </a:p>
          <a:p>
            <a:pPr eaLnBrk="1" hangingPunct="1"/>
            <a:r>
              <a:rPr lang="de-DE" smtClean="0"/>
              <a:t>Schaltgeräusch eventuell hörbar, das System muß nach dem umschalten erneut das Signal prüfen </a:t>
            </a:r>
          </a:p>
        </p:txBody>
      </p:sp>
    </p:spTree>
  </p:cSld>
  <p:clrMapOvr>
    <a:masterClrMapping/>
  </p:clrMapOvr>
  <p:transition>
    <p:pull dir="rd"/>
  </p:transition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de-DE" smtClean="0"/>
              <a:t>Antenna Switching Diversity</a:t>
            </a:r>
          </a:p>
        </p:txBody>
      </p:sp>
      <p:sp>
        <p:nvSpPr>
          <p:cNvPr id="583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de-DE" smtClean="0"/>
              <a:t>Phasenauslöschung zwischen den Antennen wird vermieden</a:t>
            </a:r>
          </a:p>
          <a:p>
            <a:pPr lvl="1" eaLnBrk="1" hangingPunct="1"/>
            <a:endParaRPr lang="de-DE" smtClean="0"/>
          </a:p>
          <a:p>
            <a:pPr eaLnBrk="1" hangingPunct="1"/>
            <a:r>
              <a:rPr lang="de-DE" smtClean="0"/>
              <a:t>Umschaltkriterium ist die Feldstärke, deshalb umschalten vom korrekten auf ein stärkeres oder gleich starkes Störsignal möglich</a:t>
            </a:r>
          </a:p>
        </p:txBody>
      </p:sp>
    </p:spTree>
  </p:cSld>
  <p:clrMapOvr>
    <a:masterClrMapping/>
  </p:clrMapOvr>
  <p:transition>
    <p:pull dir="rd"/>
  </p:transition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de-DE" smtClean="0"/>
              <a:t>Antenna Switching Diversity</a:t>
            </a:r>
          </a:p>
        </p:txBody>
      </p:sp>
      <p:pic>
        <p:nvPicPr>
          <p:cNvPr id="59395" name="Picture 4" descr="antenna switching"/>
          <p:cNvPicPr>
            <a:picLocks noChangeAspect="1" noChangeArrowheads="1"/>
          </p:cNvPicPr>
          <p:nvPr/>
        </p:nvPicPr>
        <p:blipFill>
          <a:blip r:embed="rId2">
            <a:lum bright="-100000"/>
          </a:blip>
          <a:srcRect/>
          <a:stretch>
            <a:fillRect/>
          </a:stretch>
        </p:blipFill>
        <p:spPr bwMode="auto">
          <a:xfrm>
            <a:off x="533400" y="1989138"/>
            <a:ext cx="8077200" cy="3540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9396" name="Rectangle 5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de-DE" smtClean="0"/>
              <a:t>Blockschaltbild:</a:t>
            </a:r>
          </a:p>
        </p:txBody>
      </p:sp>
    </p:spTree>
  </p:cSld>
  <p:clrMapOvr>
    <a:masterClrMapping/>
  </p:clrMapOvr>
  <p:transition>
    <p:pull dir="rd"/>
  </p:transition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de-DE" smtClean="0"/>
              <a:t>Antenna Phase Switching</a:t>
            </a:r>
          </a:p>
        </p:txBody>
      </p:sp>
      <p:sp>
        <p:nvSpPr>
          <p:cNvPr id="60419" name="Rectangle 5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de-DE" smtClean="0"/>
              <a:t>Eine Empfängereinheit und zwei Antennen mit Phasenumkehrschaltung</a:t>
            </a:r>
          </a:p>
          <a:p>
            <a:pPr eaLnBrk="1" hangingPunct="1"/>
            <a:r>
              <a:rPr lang="de-DE" smtClean="0"/>
              <a:t>Durch Phasenumkehr einer Antenne wird ein besserer Signal-Rauschabstand erzielt.</a:t>
            </a:r>
          </a:p>
          <a:p>
            <a:pPr eaLnBrk="1" hangingPunct="1"/>
            <a:r>
              <a:rPr lang="de-DE" smtClean="0"/>
              <a:t>System kann nur auf Fehler bzw. Drop Outs reagieren.</a:t>
            </a:r>
          </a:p>
          <a:p>
            <a:pPr eaLnBrk="1" hangingPunct="1"/>
            <a:r>
              <a:rPr lang="de-DE" smtClean="0"/>
              <a:t>Schaltgeräusch evtl. hörbar.</a:t>
            </a:r>
          </a:p>
        </p:txBody>
      </p:sp>
    </p:spTree>
  </p:cSld>
  <p:clrMapOvr>
    <a:masterClrMapping/>
  </p:clrMapOvr>
  <p:transition>
    <p:pull dir="rd"/>
  </p:transition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de-DE" smtClean="0"/>
              <a:t>Antenna Phase Switching</a:t>
            </a:r>
          </a:p>
        </p:txBody>
      </p:sp>
      <p:pic>
        <p:nvPicPr>
          <p:cNvPr id="61443" name="Picture 4" descr="antenna phase"/>
          <p:cNvPicPr>
            <a:picLocks noChangeAspect="1" noChangeArrowheads="1"/>
          </p:cNvPicPr>
          <p:nvPr/>
        </p:nvPicPr>
        <p:blipFill>
          <a:blip r:embed="rId2">
            <a:lum bright="-100000"/>
          </a:blip>
          <a:srcRect/>
          <a:stretch>
            <a:fillRect/>
          </a:stretch>
        </p:blipFill>
        <p:spPr bwMode="auto">
          <a:xfrm>
            <a:off x="533400" y="1844675"/>
            <a:ext cx="8153400" cy="3384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444" name="Rectangle 5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de-DE" smtClean="0"/>
              <a:t>Blockschaltbild</a:t>
            </a:r>
          </a:p>
        </p:txBody>
      </p:sp>
    </p:spTree>
  </p:cSld>
  <p:clrMapOvr>
    <a:masterClrMapping/>
  </p:clrMapOvr>
  <p:transition>
    <p:pull dir="rd"/>
  </p:transition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8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de-DE" smtClean="0"/>
              <a:t>Predictive Diversity</a:t>
            </a:r>
          </a:p>
        </p:txBody>
      </p:sp>
      <p:sp>
        <p:nvSpPr>
          <p:cNvPr id="62467" name="Rectangle 9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de-DE" smtClean="0"/>
              <a:t>Predictive Diversity ist ein verbessertes Antenna Switching System:</a:t>
            </a:r>
          </a:p>
          <a:p>
            <a:pPr lvl="1" eaLnBrk="1" hangingPunct="1"/>
            <a:r>
              <a:rPr lang="de-DE" smtClean="0"/>
              <a:t>Predictive Diversity speichert den Maximalwert des Empfangs und einem durchschnittlichen Wert der empfangenen Feldstärke.</a:t>
            </a:r>
          </a:p>
          <a:p>
            <a:pPr lvl="1" eaLnBrk="1" hangingPunct="1"/>
            <a:r>
              <a:rPr lang="de-DE" smtClean="0"/>
              <a:t>Fällt die aktuelle Feldstärke unter einen bestimmten Bruchteil des Maximalwertes, so wird zur anderen Antenne übergeblendet (nicht geschaltet) und der vorherige Durchschnittswert als neuer Maximalwert angenommen.</a:t>
            </a:r>
          </a:p>
          <a:p>
            <a:pPr eaLnBrk="1" hangingPunct="1"/>
            <a:endParaRPr lang="de-DE" smtClean="0"/>
          </a:p>
        </p:txBody>
      </p:sp>
    </p:spTree>
  </p:cSld>
  <p:clrMapOvr>
    <a:masterClrMapping/>
  </p:clrMapOvr>
  <p:transition>
    <p:pull dir="rd"/>
  </p:transition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de-DE" smtClean="0"/>
              <a:t>Audio Switching Diversity / True Diversity</a:t>
            </a:r>
          </a:p>
        </p:txBody>
      </p:sp>
      <p:sp>
        <p:nvSpPr>
          <p:cNvPr id="634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7013" y="1004888"/>
            <a:ext cx="8521700" cy="5664200"/>
          </a:xfrm>
        </p:spPr>
        <p:txBody>
          <a:bodyPr/>
          <a:lstStyle/>
          <a:p>
            <a:pPr eaLnBrk="1" hangingPunct="1"/>
            <a:r>
              <a:rPr lang="de-DE" sz="2400" smtClean="0"/>
              <a:t>Zwei Antennen und zwei Empfangseinheiten</a:t>
            </a:r>
          </a:p>
          <a:p>
            <a:pPr eaLnBrk="1" hangingPunct="1"/>
            <a:r>
              <a:rPr lang="de-DE" sz="2400" smtClean="0"/>
              <a:t>Zwischen den zwei Empfangseinheiten wird abhängig von der Signalqualität zwischen den Audio-Ausgängen hin und her geschaltet</a:t>
            </a:r>
            <a:br>
              <a:rPr lang="de-DE" sz="2400" smtClean="0"/>
            </a:br>
            <a:r>
              <a:rPr lang="de-DE" sz="2400" smtClean="0">
                <a:sym typeface="Symbol" pitchFamily="18" charset="2"/>
              </a:rPr>
              <a:t></a:t>
            </a:r>
            <a:r>
              <a:rPr lang="de-DE" sz="2400" smtClean="0"/>
              <a:t> Nur das bessere Audio-Signal gelangt an den Ausgang</a:t>
            </a:r>
          </a:p>
          <a:p>
            <a:pPr eaLnBrk="1" hangingPunct="1"/>
            <a:r>
              <a:rPr lang="de-DE" sz="2400" smtClean="0"/>
              <a:t>Nachteile:</a:t>
            </a:r>
          </a:p>
          <a:p>
            <a:pPr lvl="1" eaLnBrk="1" hangingPunct="1"/>
            <a:r>
              <a:rPr lang="de-DE" sz="2000" smtClean="0"/>
              <a:t>Umschaltung kann zu hörbaren Störungen führen</a:t>
            </a:r>
          </a:p>
          <a:p>
            <a:pPr lvl="1" eaLnBrk="1" hangingPunct="1"/>
            <a:r>
              <a:rPr lang="de-DE" sz="2000" smtClean="0"/>
              <a:t>Kann von starken HF-Störquellen irrtümlich ausgelöst werden</a:t>
            </a:r>
          </a:p>
        </p:txBody>
      </p:sp>
    </p:spTree>
  </p:cSld>
  <p:clrMapOvr>
    <a:masterClrMapping/>
  </p:clrMapOvr>
  <p:transition>
    <p:pull dir="rd"/>
  </p:transition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514" name="Picture 3" descr="audio switching"/>
          <p:cNvPicPr>
            <a:picLocks noChangeAspect="1" noChangeArrowheads="1"/>
          </p:cNvPicPr>
          <p:nvPr/>
        </p:nvPicPr>
        <p:blipFill>
          <a:blip r:embed="rId2">
            <a:lum bright="-100000"/>
          </a:blip>
          <a:srcRect/>
          <a:stretch>
            <a:fillRect/>
          </a:stretch>
        </p:blipFill>
        <p:spPr bwMode="auto">
          <a:xfrm>
            <a:off x="533400" y="2133600"/>
            <a:ext cx="7848600" cy="3695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4515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de-DE" smtClean="0"/>
              <a:t>Audio Switching Diversity / True Diversity</a:t>
            </a:r>
          </a:p>
        </p:txBody>
      </p:sp>
      <p:sp>
        <p:nvSpPr>
          <p:cNvPr id="64516" name="Rectangle 5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de-DE" smtClean="0"/>
              <a:t>Blockschaltbild Audio Switching Diversity</a:t>
            </a:r>
          </a:p>
        </p:txBody>
      </p:sp>
    </p:spTree>
  </p:cSld>
  <p:clrMapOvr>
    <a:masterClrMapping/>
  </p:clrMapOvr>
  <p:transition>
    <p:pull dir="rd"/>
  </p:transition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de-DE" smtClean="0"/>
              <a:t>“MARCAD</a:t>
            </a:r>
            <a:r>
              <a:rPr lang="de-DE" baseline="30000" smtClean="0"/>
              <a:t>®</a:t>
            </a:r>
            <a:r>
              <a:rPr lang="de-DE" smtClean="0"/>
              <a:t>“ Diversity</a:t>
            </a:r>
          </a:p>
        </p:txBody>
      </p:sp>
      <p:sp>
        <p:nvSpPr>
          <p:cNvPr id="65539" name="Rectangle 5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de-DE" smtClean="0">
                <a:solidFill>
                  <a:srgbClr val="E06666"/>
                </a:solidFill>
              </a:rPr>
              <a:t>MA</a:t>
            </a:r>
            <a:r>
              <a:rPr lang="de-DE" smtClean="0"/>
              <a:t>ximum </a:t>
            </a:r>
            <a:r>
              <a:rPr lang="de-DE" smtClean="0">
                <a:solidFill>
                  <a:srgbClr val="E06666"/>
                </a:solidFill>
              </a:rPr>
              <a:t>R</a:t>
            </a:r>
            <a:r>
              <a:rPr lang="de-DE" smtClean="0"/>
              <a:t>atio </a:t>
            </a:r>
            <a:r>
              <a:rPr lang="de-DE" smtClean="0">
                <a:solidFill>
                  <a:srgbClr val="E06666"/>
                </a:solidFill>
              </a:rPr>
              <a:t>C</a:t>
            </a:r>
            <a:r>
              <a:rPr lang="de-DE" smtClean="0"/>
              <a:t>ombining </a:t>
            </a:r>
            <a:r>
              <a:rPr lang="de-DE" smtClean="0">
                <a:solidFill>
                  <a:srgbClr val="E06666"/>
                </a:solidFill>
              </a:rPr>
              <a:t>A</a:t>
            </a:r>
            <a:r>
              <a:rPr lang="de-DE" smtClean="0"/>
              <a:t>udio </a:t>
            </a:r>
            <a:r>
              <a:rPr lang="de-DE" smtClean="0">
                <a:solidFill>
                  <a:srgbClr val="E06666"/>
                </a:solidFill>
              </a:rPr>
              <a:t>D</a:t>
            </a:r>
            <a:r>
              <a:rPr lang="de-DE" smtClean="0"/>
              <a:t>iversity</a:t>
            </a:r>
          </a:p>
          <a:p>
            <a:pPr lvl="1" eaLnBrk="1" hangingPunct="1"/>
            <a:endParaRPr lang="de-DE" smtClean="0"/>
          </a:p>
          <a:p>
            <a:pPr eaLnBrk="1" hangingPunct="1"/>
            <a:r>
              <a:rPr lang="de-DE" smtClean="0"/>
              <a:t>Zwei Antennen und zwei Empfangseinheiten</a:t>
            </a:r>
          </a:p>
          <a:p>
            <a:pPr lvl="1" eaLnBrk="1" hangingPunct="1"/>
            <a:endParaRPr lang="de-DE" smtClean="0"/>
          </a:p>
          <a:p>
            <a:pPr eaLnBrk="1" hangingPunct="1"/>
            <a:r>
              <a:rPr lang="de-DE" smtClean="0"/>
              <a:t>Kein Schalten zwischen den Audio-Signalen der Empfangskanäle, sondern “schnelles überblenden” oder „kombinieren“.</a:t>
            </a:r>
          </a:p>
        </p:txBody>
      </p:sp>
    </p:spTree>
  </p:cSld>
  <p:clrMapOvr>
    <a:masterClrMapping/>
  </p:clrMapOvr>
  <p:transition>
    <p:pull dir="rd"/>
  </p:transition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de-DE" smtClean="0"/>
              <a:t>“MARCAD</a:t>
            </a:r>
            <a:r>
              <a:rPr lang="de-DE" baseline="30000" smtClean="0"/>
              <a:t>®</a:t>
            </a:r>
            <a:r>
              <a:rPr lang="de-DE" smtClean="0"/>
              <a:t>“ Diversity</a:t>
            </a:r>
          </a:p>
        </p:txBody>
      </p:sp>
      <p:sp>
        <p:nvSpPr>
          <p:cNvPr id="66563" name="Rectangle 5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de-DE" smtClean="0"/>
              <a:t>Vorteile:</a:t>
            </a:r>
          </a:p>
          <a:p>
            <a:pPr lvl="1" eaLnBrk="1" hangingPunct="1"/>
            <a:r>
              <a:rPr lang="de-DE" smtClean="0"/>
              <a:t>Keine Schaltgeräusche</a:t>
            </a:r>
          </a:p>
          <a:p>
            <a:pPr lvl="1" eaLnBrk="1" hangingPunct="1"/>
            <a:r>
              <a:rPr lang="de-DE" smtClean="0"/>
              <a:t>Keine Empfänger-Irritation durch HF-Störungen</a:t>
            </a:r>
          </a:p>
          <a:p>
            <a:pPr lvl="1" eaLnBrk="1" hangingPunct="1"/>
            <a:r>
              <a:rPr lang="de-DE" smtClean="0"/>
              <a:t>Verbesserung des Rauschabstands um 3 dB bei gutem Empfang, da in diesem Fall beide Audio-Signale gleichwertig verwendet werden. Wird ein Signal schlechter, so wird zum Besseren übergeblendet.</a:t>
            </a:r>
          </a:p>
        </p:txBody>
      </p:sp>
    </p:spTree>
  </p:cSld>
  <p:clrMapOvr>
    <a:masterClrMapping/>
  </p:clrMapOvr>
  <p:transition>
    <p:pull dir="rd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8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de-DE" smtClean="0"/>
              <a:t>Intermodulationseffekte</a:t>
            </a:r>
          </a:p>
        </p:txBody>
      </p:sp>
      <p:sp>
        <p:nvSpPr>
          <p:cNvPr id="14339" name="Rectangle 9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de-DE" smtClean="0"/>
              <a:t>Intermodulationseffekte “2. Ordnung”:</a:t>
            </a:r>
            <a:br>
              <a:rPr lang="de-DE" smtClean="0"/>
            </a:br>
            <a:endParaRPr lang="de-DE" smtClean="0"/>
          </a:p>
          <a:p>
            <a:pPr lvl="1" eaLnBrk="1" hangingPunct="1"/>
            <a:r>
              <a:rPr lang="de-DE" smtClean="0"/>
              <a:t>werden durch zwei Signale produziert oder sie sind das zweifache (zweite Harmonische) der Grundfrequenz:</a:t>
            </a:r>
          </a:p>
          <a:p>
            <a:pPr lvl="1" eaLnBrk="1" hangingPunct="1">
              <a:buFontTx/>
              <a:buNone/>
            </a:pPr>
            <a:r>
              <a:rPr lang="de-DE" smtClean="0"/>
              <a:t>	</a:t>
            </a:r>
          </a:p>
          <a:p>
            <a:pPr lvl="1" eaLnBrk="1" hangingPunct="1">
              <a:buFontTx/>
              <a:buNone/>
            </a:pPr>
            <a:r>
              <a:rPr lang="de-DE" smtClean="0"/>
              <a:t>	</a:t>
            </a:r>
            <a:r>
              <a:rPr lang="en-US" sz="2800" i="1" smtClean="0">
                <a:latin typeface="Times New Roman" pitchFamily="18" charset="0"/>
              </a:rPr>
              <a:t>f</a:t>
            </a:r>
            <a:r>
              <a:rPr lang="en-US" sz="2800" i="1" baseline="-25000" smtClean="0">
                <a:latin typeface="Times New Roman" pitchFamily="18" charset="0"/>
              </a:rPr>
              <a:t>1</a:t>
            </a:r>
            <a:r>
              <a:rPr lang="en-US" sz="2800" i="1" smtClean="0">
                <a:latin typeface="Times New Roman" pitchFamily="18" charset="0"/>
              </a:rPr>
              <a:t> + f</a:t>
            </a:r>
            <a:r>
              <a:rPr lang="en-US" sz="2800" i="1" baseline="-25000" smtClean="0">
                <a:latin typeface="Times New Roman" pitchFamily="18" charset="0"/>
              </a:rPr>
              <a:t>2</a:t>
            </a:r>
            <a:r>
              <a:rPr lang="en-US" sz="2800" i="1" smtClean="0">
                <a:latin typeface="Times New Roman" pitchFamily="18" charset="0"/>
              </a:rPr>
              <a:t> = f</a:t>
            </a:r>
            <a:r>
              <a:rPr lang="en-US" sz="2800" i="1" baseline="-25000" smtClean="0">
                <a:latin typeface="Times New Roman" pitchFamily="18" charset="0"/>
              </a:rPr>
              <a:t>intermod</a:t>
            </a:r>
            <a:r>
              <a:rPr lang="en-US" sz="2800" i="1" smtClean="0">
                <a:latin typeface="Times New Roman" pitchFamily="18" charset="0"/>
              </a:rPr>
              <a:t> </a:t>
            </a:r>
          </a:p>
          <a:p>
            <a:pPr lvl="1" eaLnBrk="1" hangingPunct="1">
              <a:buFontTx/>
              <a:buNone/>
            </a:pPr>
            <a:r>
              <a:rPr lang="de-DE" sz="2800" i="1" smtClean="0">
                <a:latin typeface="Times New Roman" pitchFamily="18" charset="0"/>
              </a:rPr>
              <a:t>	f</a:t>
            </a:r>
            <a:r>
              <a:rPr lang="de-DE" sz="2800" i="1" baseline="-25000" smtClean="0">
                <a:latin typeface="Times New Roman" pitchFamily="18" charset="0"/>
              </a:rPr>
              <a:t>1</a:t>
            </a:r>
            <a:r>
              <a:rPr lang="de-DE" sz="2800" i="1" smtClean="0">
                <a:latin typeface="Times New Roman" pitchFamily="18" charset="0"/>
              </a:rPr>
              <a:t> + f</a:t>
            </a:r>
            <a:r>
              <a:rPr lang="de-DE" sz="2800" i="1" baseline="-25000" smtClean="0">
                <a:latin typeface="Times New Roman" pitchFamily="18" charset="0"/>
              </a:rPr>
              <a:t>1</a:t>
            </a:r>
            <a:r>
              <a:rPr lang="de-DE" sz="2800" i="1" smtClean="0">
                <a:latin typeface="Times New Roman" pitchFamily="18" charset="0"/>
              </a:rPr>
              <a:t> = 2 • f</a:t>
            </a:r>
            <a:r>
              <a:rPr lang="de-DE" sz="2800" i="1" baseline="-25000" smtClean="0">
                <a:latin typeface="Times New Roman" pitchFamily="18" charset="0"/>
              </a:rPr>
              <a:t>1</a:t>
            </a:r>
            <a:r>
              <a:rPr lang="de-DE" sz="2800" i="1" smtClean="0">
                <a:latin typeface="Times New Roman" pitchFamily="18" charset="0"/>
              </a:rPr>
              <a:t> = f</a:t>
            </a:r>
            <a:r>
              <a:rPr lang="de-DE" sz="2800" i="1" baseline="-25000" smtClean="0">
                <a:latin typeface="Times New Roman" pitchFamily="18" charset="0"/>
              </a:rPr>
              <a:t>intermod</a:t>
            </a:r>
            <a:endParaRPr lang="en-US" sz="2800" i="1" smtClean="0">
              <a:latin typeface="Times New Roman" pitchFamily="18" charset="0"/>
            </a:endParaRPr>
          </a:p>
          <a:p>
            <a:pPr lvl="1" eaLnBrk="1" hangingPunct="1">
              <a:buFontTx/>
              <a:buNone/>
            </a:pPr>
            <a:endParaRPr lang="de-DE" smtClean="0"/>
          </a:p>
        </p:txBody>
      </p:sp>
    </p:spTree>
  </p:cSld>
  <p:clrMapOvr>
    <a:masterClrMapping/>
  </p:clrMapOvr>
  <p:transition>
    <p:pull dir="rd"/>
  </p:transition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de-DE" smtClean="0"/>
              <a:t>“MARCAD</a:t>
            </a:r>
            <a:r>
              <a:rPr lang="de-DE" baseline="30000" smtClean="0"/>
              <a:t>®</a:t>
            </a:r>
            <a:r>
              <a:rPr lang="de-DE" smtClean="0"/>
              <a:t>“ Diversity</a:t>
            </a:r>
          </a:p>
        </p:txBody>
      </p:sp>
      <p:sp>
        <p:nvSpPr>
          <p:cNvPr id="67587" name="Rectangle 7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de-DE" smtClean="0"/>
              <a:t>Blockschaltbild eines MARCAD®-Empfängers</a:t>
            </a:r>
          </a:p>
        </p:txBody>
      </p:sp>
      <p:pic>
        <p:nvPicPr>
          <p:cNvPr id="67588" name="Picture 4" descr="MARCAD"/>
          <p:cNvPicPr>
            <a:picLocks noChangeAspect="1" noChangeArrowheads="1"/>
          </p:cNvPicPr>
          <p:nvPr/>
        </p:nvPicPr>
        <p:blipFill>
          <a:blip r:embed="rId2">
            <a:lum bright="-100000"/>
          </a:blip>
          <a:srcRect/>
          <a:stretch>
            <a:fillRect/>
          </a:stretch>
        </p:blipFill>
        <p:spPr bwMode="auto">
          <a:xfrm>
            <a:off x="533400" y="2298700"/>
            <a:ext cx="7924800" cy="3651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pull dir="rd"/>
  </p:transition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de-DE" smtClean="0"/>
              <a:t>Anzahl der Antennen</a:t>
            </a:r>
          </a:p>
        </p:txBody>
      </p:sp>
      <p:sp>
        <p:nvSpPr>
          <p:cNvPr id="68611" name="Rectangle 7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de-DE" smtClean="0"/>
              <a:t>Antennen absorbieren einen Teil der elektrischen Feldlinien</a:t>
            </a:r>
          </a:p>
          <a:p>
            <a:pPr eaLnBrk="1" hangingPunct="1">
              <a:buFontTx/>
              <a:buNone/>
            </a:pPr>
            <a:r>
              <a:rPr lang="de-DE" smtClean="0">
                <a:sym typeface="Symbol" pitchFamily="18" charset="2"/>
              </a:rPr>
              <a:t>	 Antennenanzahl minimieren</a:t>
            </a:r>
            <a:endParaRPr lang="de-DE" smtClean="0"/>
          </a:p>
        </p:txBody>
      </p:sp>
      <p:pic>
        <p:nvPicPr>
          <p:cNvPr id="68612" name="Picture 5" descr="Antenne im Feld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3759" t="12704"/>
          <a:stretch>
            <a:fillRect/>
          </a:stretch>
        </p:blipFill>
        <p:spPr bwMode="auto">
          <a:xfrm>
            <a:off x="1258888" y="2852738"/>
            <a:ext cx="3154362" cy="2967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pull dir="rd"/>
  </p:transition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2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de-DE" smtClean="0"/>
              <a:t>Aktiver Antennenspitter</a:t>
            </a:r>
          </a:p>
          <a:p>
            <a:pPr eaLnBrk="1" hangingPunct="1"/>
            <a:endParaRPr lang="de-DE" smtClean="0"/>
          </a:p>
          <a:p>
            <a:pPr eaLnBrk="1" hangingPunct="1"/>
            <a:endParaRPr lang="de-DE" smtClean="0"/>
          </a:p>
          <a:p>
            <a:pPr eaLnBrk="1" hangingPunct="1"/>
            <a:endParaRPr lang="de-DE" smtClean="0"/>
          </a:p>
          <a:p>
            <a:pPr eaLnBrk="1" hangingPunct="1"/>
            <a:endParaRPr lang="de-DE" smtClean="0"/>
          </a:p>
          <a:p>
            <a:pPr eaLnBrk="1" hangingPunct="1"/>
            <a:r>
              <a:rPr lang="de-DE" smtClean="0"/>
              <a:t>Passiver Antennensplitter </a:t>
            </a:r>
          </a:p>
        </p:txBody>
      </p:sp>
      <p:sp>
        <p:nvSpPr>
          <p:cNvPr id="69635" name="Rectangle 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de-DE" smtClean="0"/>
              <a:t>Antennen - Accessoires</a:t>
            </a:r>
          </a:p>
        </p:txBody>
      </p:sp>
      <p:pic>
        <p:nvPicPr>
          <p:cNvPr id="69636" name="Picture 15" descr="ua220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CFEFC"/>
              </a:clrFrom>
              <a:clrTo>
                <a:srgbClr val="FCFEFC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84213" y="4581525"/>
            <a:ext cx="2209800" cy="147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9637" name="Text Box 16"/>
          <p:cNvSpPr txBox="1">
            <a:spLocks noChangeArrowheads="1"/>
          </p:cNvSpPr>
          <p:nvPr/>
        </p:nvSpPr>
        <p:spPr bwMode="auto">
          <a:xfrm>
            <a:off x="7019925" y="2992438"/>
            <a:ext cx="1025525" cy="396875"/>
          </a:xfrm>
          <a:prstGeom prst="rect">
            <a:avLst/>
          </a:prstGeom>
          <a:noFill/>
          <a:ln w="19050">
            <a:noFill/>
            <a:miter lim="800000"/>
            <a:headEnd type="none" w="sm" len="sm"/>
            <a:tailEnd type="none" w="sm" len="sm"/>
          </a:ln>
        </p:spPr>
        <p:txBody>
          <a:bodyPr wrap="none" lIns="90000" tIns="46800" rIns="90000" bIns="46800">
            <a:spAutoFit/>
          </a:bodyPr>
          <a:lstStyle/>
          <a:p>
            <a:pPr eaLnBrk="0" hangingPunct="0"/>
            <a:r>
              <a:rPr lang="de-DE">
                <a:solidFill>
                  <a:schemeClr val="tx1"/>
                </a:solidFill>
                <a:latin typeface="Verdana" pitchFamily="34" charset="0"/>
              </a:rPr>
              <a:t>UA845</a:t>
            </a:r>
          </a:p>
        </p:txBody>
      </p:sp>
      <p:sp>
        <p:nvSpPr>
          <p:cNvPr id="69638" name="Text Box 17"/>
          <p:cNvSpPr txBox="1">
            <a:spLocks noChangeArrowheads="1"/>
          </p:cNvSpPr>
          <p:nvPr/>
        </p:nvSpPr>
        <p:spPr bwMode="auto">
          <a:xfrm>
            <a:off x="2124075" y="5584825"/>
            <a:ext cx="1025525" cy="396875"/>
          </a:xfrm>
          <a:prstGeom prst="rect">
            <a:avLst/>
          </a:prstGeom>
          <a:noFill/>
          <a:ln w="19050">
            <a:noFill/>
            <a:miter lim="800000"/>
            <a:headEnd type="none" w="sm" len="sm"/>
            <a:tailEnd type="none" w="sm" len="sm"/>
          </a:ln>
        </p:spPr>
        <p:txBody>
          <a:bodyPr wrap="none" lIns="90000" tIns="46800" rIns="90000" bIns="46800">
            <a:spAutoFit/>
          </a:bodyPr>
          <a:lstStyle/>
          <a:p>
            <a:pPr eaLnBrk="0" hangingPunct="0"/>
            <a:r>
              <a:rPr lang="de-DE">
                <a:solidFill>
                  <a:schemeClr val="tx1"/>
                </a:solidFill>
                <a:latin typeface="Verdana" pitchFamily="34" charset="0"/>
              </a:rPr>
              <a:t>UA221</a:t>
            </a:r>
          </a:p>
        </p:txBody>
      </p:sp>
      <p:pic>
        <p:nvPicPr>
          <p:cNvPr id="69639" name="Picture 19" descr="UA845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55650" y="1844675"/>
            <a:ext cx="6769100" cy="1589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pull dir="rd"/>
  </p:transition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de-DE" smtClean="0"/>
              <a:t>Absetzbare Antennen</a:t>
            </a:r>
          </a:p>
        </p:txBody>
      </p:sp>
      <p:sp>
        <p:nvSpPr>
          <p:cNvPr id="706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de-DE" smtClean="0"/>
              <a:t>Antennen brauchen immer einen Massebezug.</a:t>
            </a:r>
          </a:p>
          <a:p>
            <a:pPr eaLnBrk="1" hangingPunct="1"/>
            <a:endParaRPr lang="de-DE" smtClean="0"/>
          </a:p>
          <a:p>
            <a:pPr eaLnBrk="1" hangingPunct="1"/>
            <a:r>
              <a:rPr lang="de-DE" smtClean="0"/>
              <a:t>Deshalb können nur Antennen mit integriertem Massebezug abgesetzt werden.</a:t>
            </a:r>
          </a:p>
        </p:txBody>
      </p:sp>
    </p:spTree>
  </p:cSld>
  <p:clrMapOvr>
    <a:masterClrMapping/>
  </p:clrMapOvr>
  <p:transition>
    <p:pull dir="rd"/>
  </p:transition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7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de-DE" smtClean="0"/>
              <a:t>Richtcharakteristik von Antennen</a:t>
            </a:r>
          </a:p>
        </p:txBody>
      </p:sp>
      <p:sp>
        <p:nvSpPr>
          <p:cNvPr id="71683" name="Rectangle 8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de-DE" smtClean="0"/>
              <a:t>Wie Mikrofone haben auch Antennen unterschiedliche Richtcharakteristiken</a:t>
            </a:r>
          </a:p>
          <a:p>
            <a:pPr eaLnBrk="1" hangingPunct="1"/>
            <a:endParaRPr lang="de-DE" smtClean="0"/>
          </a:p>
        </p:txBody>
      </p:sp>
    </p:spTree>
  </p:cSld>
  <p:clrMapOvr>
    <a:masterClrMapping/>
  </p:clrMapOvr>
  <p:transition spd="med">
    <p:pull dir="rd"/>
  </p:transition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de-DE" smtClean="0"/>
              <a:t>Richtcharakterisik Typische Antenne</a:t>
            </a:r>
          </a:p>
        </p:txBody>
      </p:sp>
      <p:graphicFrame>
        <p:nvGraphicFramePr>
          <p:cNvPr id="4098" name="Object 3"/>
          <p:cNvGraphicFramePr>
            <a:graphicFrameLocks noChangeAspect="1"/>
          </p:cNvGraphicFramePr>
          <p:nvPr/>
        </p:nvGraphicFramePr>
        <p:xfrm>
          <a:off x="539750" y="1484313"/>
          <a:ext cx="6192838" cy="4219575"/>
        </p:xfrm>
        <a:graphic>
          <a:graphicData uri="http://schemas.openxmlformats.org/presentationml/2006/ole">
            <p:oleObj spid="_x0000_s4098" name="Photo Editor Photo" r:id="rId3" imgW="6190476" imgH="4219048" progId="MSPhotoEd.3">
              <p:embed/>
            </p:oleObj>
          </a:graphicData>
        </a:graphic>
      </p:graphicFrame>
    </p:spTree>
  </p:cSld>
  <p:clrMapOvr>
    <a:masterClrMapping/>
  </p:clrMapOvr>
  <p:transition spd="med">
    <p:pull dir="rd"/>
  </p:transition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de-DE" smtClean="0"/>
              <a:t>Richtantennen</a:t>
            </a:r>
          </a:p>
        </p:txBody>
      </p:sp>
      <p:sp>
        <p:nvSpPr>
          <p:cNvPr id="72707" name="Rectangle 3"/>
          <p:cNvSpPr>
            <a:spLocks noChangeArrowheads="1"/>
          </p:cNvSpPr>
          <p:nvPr/>
        </p:nvSpPr>
        <p:spPr bwMode="auto">
          <a:xfrm>
            <a:off x="381000" y="10668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de-DE" sz="2800">
                <a:solidFill>
                  <a:schemeClr val="tx1"/>
                </a:solidFill>
                <a:latin typeface="Verdana" pitchFamily="34" charset="0"/>
              </a:rPr>
              <a:t>Aktive Richtantenne</a:t>
            </a:r>
            <a:br>
              <a:rPr lang="de-DE" sz="2800">
                <a:solidFill>
                  <a:schemeClr val="tx1"/>
                </a:solidFill>
                <a:latin typeface="Verdana" pitchFamily="34" charset="0"/>
              </a:rPr>
            </a:br>
            <a:r>
              <a:rPr lang="de-DE" sz="2800">
                <a:solidFill>
                  <a:schemeClr val="tx1"/>
                </a:solidFill>
                <a:latin typeface="Verdana" pitchFamily="34" charset="0"/>
              </a:rPr>
              <a:t>UA870</a:t>
            </a:r>
          </a:p>
          <a:p>
            <a:pPr marL="742950" lvl="1" indent="-285750">
              <a:spcBef>
                <a:spcPct val="20000"/>
              </a:spcBef>
              <a:buFontTx/>
              <a:buChar char="–"/>
            </a:pPr>
            <a:r>
              <a:rPr lang="de-DE" sz="2400">
                <a:solidFill>
                  <a:schemeClr val="tx1"/>
                </a:solidFill>
                <a:latin typeface="Verdana" pitchFamily="34" charset="0"/>
              </a:rPr>
              <a:t>Logarithmisch-</a:t>
            </a:r>
            <a:br>
              <a:rPr lang="de-DE" sz="2400">
                <a:solidFill>
                  <a:schemeClr val="tx1"/>
                </a:solidFill>
                <a:latin typeface="Verdana" pitchFamily="34" charset="0"/>
              </a:rPr>
            </a:br>
            <a:r>
              <a:rPr lang="de-DE" sz="2400">
                <a:solidFill>
                  <a:schemeClr val="tx1"/>
                </a:solidFill>
                <a:latin typeface="Verdana" pitchFamily="34" charset="0"/>
              </a:rPr>
              <a:t>Periodische</a:t>
            </a:r>
            <a:br>
              <a:rPr lang="de-DE" sz="2400">
                <a:solidFill>
                  <a:schemeClr val="tx1"/>
                </a:solidFill>
                <a:latin typeface="Verdana" pitchFamily="34" charset="0"/>
              </a:rPr>
            </a:br>
            <a:r>
              <a:rPr lang="de-DE" sz="2400">
                <a:solidFill>
                  <a:schemeClr val="tx1"/>
                </a:solidFill>
                <a:latin typeface="Verdana" pitchFamily="34" charset="0"/>
              </a:rPr>
              <a:t>Dipolanordnung</a:t>
            </a:r>
          </a:p>
          <a:p>
            <a:pPr marL="742950" lvl="1" indent="-285750">
              <a:spcBef>
                <a:spcPct val="20000"/>
              </a:spcBef>
              <a:buFontTx/>
              <a:buChar char="–"/>
            </a:pPr>
            <a:r>
              <a:rPr lang="de-DE" sz="2400">
                <a:solidFill>
                  <a:schemeClr val="tx1"/>
                </a:solidFill>
                <a:latin typeface="Verdana" pitchFamily="34" charset="0"/>
              </a:rPr>
              <a:t>Gewinn etwa 7 dB</a:t>
            </a:r>
          </a:p>
          <a:p>
            <a:pPr marL="742950" lvl="1" indent="-285750">
              <a:spcBef>
                <a:spcPct val="20000"/>
              </a:spcBef>
              <a:buFontTx/>
              <a:buChar char="–"/>
            </a:pPr>
            <a:r>
              <a:rPr lang="de-DE" sz="2400">
                <a:solidFill>
                  <a:schemeClr val="tx1"/>
                </a:solidFill>
                <a:latin typeface="Verdana" pitchFamily="34" charset="0"/>
              </a:rPr>
              <a:t>3 dB Strahl-breite:</a:t>
            </a:r>
            <a:br>
              <a:rPr lang="de-DE" sz="2400">
                <a:solidFill>
                  <a:schemeClr val="tx1"/>
                </a:solidFill>
                <a:latin typeface="Verdana" pitchFamily="34" charset="0"/>
              </a:rPr>
            </a:br>
            <a:r>
              <a:rPr lang="de-DE" sz="2400">
                <a:solidFill>
                  <a:schemeClr val="tx1"/>
                </a:solidFill>
                <a:latin typeface="Verdana" pitchFamily="34" charset="0"/>
              </a:rPr>
              <a:t>100° (±50°)</a:t>
            </a:r>
          </a:p>
          <a:p>
            <a:pPr marL="1085850" lvl="2" indent="-228600">
              <a:spcBef>
                <a:spcPct val="20000"/>
              </a:spcBef>
              <a:buFontTx/>
              <a:buChar char="•"/>
            </a:pPr>
            <a:r>
              <a:rPr lang="de-DE">
                <a:solidFill>
                  <a:schemeClr val="tx1"/>
                </a:solidFill>
                <a:latin typeface="Verdana" pitchFamily="34" charset="0"/>
              </a:rPr>
              <a:t>Supernierencharakteristik</a:t>
            </a:r>
          </a:p>
          <a:p>
            <a:pPr marL="742950" lvl="1" indent="-285750">
              <a:spcBef>
                <a:spcPct val="20000"/>
              </a:spcBef>
              <a:buFontTx/>
              <a:buChar char="–"/>
            </a:pPr>
            <a:r>
              <a:rPr lang="de-DE" sz="2400">
                <a:solidFill>
                  <a:schemeClr val="tx1"/>
                </a:solidFill>
                <a:latin typeface="Verdana" pitchFamily="34" charset="0"/>
              </a:rPr>
              <a:t>Verstärkung einstellbar (3 oder 10 dB)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endParaRPr lang="de-DE" sz="2800">
              <a:solidFill>
                <a:schemeClr val="tx1"/>
              </a:solidFill>
              <a:latin typeface="Verdana" pitchFamily="34" charset="0"/>
            </a:endParaRPr>
          </a:p>
        </p:txBody>
      </p:sp>
      <p:pic>
        <p:nvPicPr>
          <p:cNvPr id="72708" name="Picture 4"/>
          <p:cNvPicPr>
            <a:picLocks noChangeArrowheads="1"/>
          </p:cNvPicPr>
          <p:nvPr/>
        </p:nvPicPr>
        <p:blipFill>
          <a:blip r:embed="rId2">
            <a:lum bright="6000" contrast="6000"/>
          </a:blip>
          <a:srcRect/>
          <a:stretch>
            <a:fillRect/>
          </a:stretch>
        </p:blipFill>
        <p:spPr bwMode="auto">
          <a:xfrm>
            <a:off x="5364163" y="1700213"/>
            <a:ext cx="3124200" cy="297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pull dir="rd"/>
  </p:transition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de-DE" smtClean="0"/>
              <a:t>Richtantennen</a:t>
            </a:r>
          </a:p>
        </p:txBody>
      </p:sp>
      <p:sp>
        <p:nvSpPr>
          <p:cNvPr id="73731" name="Rectangle 6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de-DE" smtClean="0"/>
              <a:t>Richtantenne</a:t>
            </a:r>
            <a:br>
              <a:rPr lang="de-DE" smtClean="0"/>
            </a:br>
            <a:r>
              <a:rPr lang="de-DE" smtClean="0"/>
              <a:t>PA705</a:t>
            </a:r>
            <a:br>
              <a:rPr lang="de-DE" smtClean="0"/>
            </a:br>
            <a:endParaRPr lang="de-DE" smtClean="0"/>
          </a:p>
          <a:p>
            <a:pPr lvl="1" eaLnBrk="1" hangingPunct="1"/>
            <a:r>
              <a:rPr lang="de-DE" smtClean="0"/>
              <a:t>620 - 870 MHz</a:t>
            </a:r>
          </a:p>
          <a:p>
            <a:pPr lvl="1" eaLnBrk="1" hangingPunct="1"/>
            <a:r>
              <a:rPr lang="de-DE" smtClean="0"/>
              <a:t>7 dB mehr</a:t>
            </a:r>
            <a:br>
              <a:rPr lang="de-DE" smtClean="0"/>
            </a:br>
            <a:r>
              <a:rPr lang="de-DE" smtClean="0"/>
              <a:t>Gewinn als</a:t>
            </a:r>
            <a:br>
              <a:rPr lang="de-DE" smtClean="0"/>
            </a:br>
            <a:r>
              <a:rPr lang="de-DE" smtClean="0"/>
              <a:t>λ /4 - Antenne</a:t>
            </a:r>
          </a:p>
          <a:p>
            <a:pPr lvl="1" eaLnBrk="1" hangingPunct="1"/>
            <a:r>
              <a:rPr lang="de-DE" smtClean="0"/>
              <a:t>Stativadapter</a:t>
            </a:r>
            <a:br>
              <a:rPr lang="de-DE" smtClean="0"/>
            </a:br>
            <a:r>
              <a:rPr lang="de-DE" smtClean="0"/>
              <a:t>( 5/8 in. ) im</a:t>
            </a:r>
            <a:br>
              <a:rPr lang="de-DE" smtClean="0"/>
            </a:br>
            <a:r>
              <a:rPr lang="de-DE" smtClean="0"/>
              <a:t>Lieferumfang</a:t>
            </a:r>
          </a:p>
        </p:txBody>
      </p:sp>
      <p:pic>
        <p:nvPicPr>
          <p:cNvPr id="618500" name="Picture 4"/>
          <p:cNvPicPr>
            <a:picLocks noChangeArrowheads="1"/>
          </p:cNvPicPr>
          <p:nvPr/>
        </p:nvPicPr>
        <p:blipFill>
          <a:blip r:embed="rId2"/>
          <a:srcRect l="3947" t="4347" r="5263" b="7246"/>
          <a:stretch>
            <a:fillRect/>
          </a:stretch>
        </p:blipFill>
        <p:spPr bwMode="auto">
          <a:xfrm>
            <a:off x="4284663" y="1412875"/>
            <a:ext cx="4524375" cy="398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</p:pic>
    </p:spTree>
  </p:cSld>
  <p:clrMapOvr>
    <a:masterClrMapping/>
  </p:clrMapOvr>
  <p:transition spd="med">
    <p:pull dir="rd"/>
  </p:transition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de-DE" smtClean="0"/>
              <a:t>Richtantenne</a:t>
            </a:r>
          </a:p>
        </p:txBody>
      </p:sp>
      <p:sp>
        <p:nvSpPr>
          <p:cNvPr id="5124" name="Rectangle 4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de-DE" smtClean="0"/>
              <a:t>Richtwirkung einer Richtantenne</a:t>
            </a:r>
          </a:p>
        </p:txBody>
      </p:sp>
      <p:graphicFrame>
        <p:nvGraphicFramePr>
          <p:cNvPr id="5122" name="Object 3"/>
          <p:cNvGraphicFramePr>
            <a:graphicFrameLocks noChangeAspect="1"/>
          </p:cNvGraphicFramePr>
          <p:nvPr/>
        </p:nvGraphicFramePr>
        <p:xfrm>
          <a:off x="1403350" y="2133600"/>
          <a:ext cx="5568950" cy="3095625"/>
        </p:xfrm>
        <a:graphic>
          <a:graphicData uri="http://schemas.openxmlformats.org/presentationml/2006/ole">
            <p:oleObj spid="_x0000_s5122" name="Photo Editor Photo" r:id="rId3" imgW="9085714" imgH="5687219" progId="MSPhotoEd.3">
              <p:embed/>
            </p:oleObj>
          </a:graphicData>
        </a:graphic>
      </p:graphicFrame>
    </p:spTree>
  </p:cSld>
  <p:clrMapOvr>
    <a:masterClrMapping/>
  </p:clrMapOvr>
  <p:transition spd="med">
    <p:pull dir="rd"/>
  </p:transition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de-DE" smtClean="0"/>
              <a:t>Aufstellung</a:t>
            </a:r>
          </a:p>
        </p:txBody>
      </p:sp>
      <p:pic>
        <p:nvPicPr>
          <p:cNvPr id="74755" name="Picture 3" descr="ua870"/>
          <p:cNvPicPr>
            <a:picLocks noChangeAspect="1" noChangeArrowheads="1"/>
          </p:cNvPicPr>
          <p:nvPr/>
        </p:nvPicPr>
        <p:blipFill>
          <a:blip r:embed="rId2"/>
          <a:srcRect b="8368"/>
          <a:stretch>
            <a:fillRect/>
          </a:stretch>
        </p:blipFill>
        <p:spPr bwMode="auto">
          <a:xfrm>
            <a:off x="900113" y="1557338"/>
            <a:ext cx="6705600" cy="3581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pull dir="rd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de-DE" smtClean="0"/>
              <a:t>Intermodulationseffekte</a:t>
            </a:r>
          </a:p>
        </p:txBody>
      </p:sp>
      <p:sp>
        <p:nvSpPr>
          <p:cNvPr id="15363" name="Rectangle 5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de-DE" smtClean="0"/>
              <a:t>Intermodulationseffekte “3. Ordnung”:</a:t>
            </a:r>
          </a:p>
          <a:p>
            <a:pPr lvl="1" eaLnBrk="1" hangingPunct="1"/>
            <a:r>
              <a:rPr lang="de-DE" smtClean="0"/>
              <a:t>werden entweder durch drei Signale hervorgerufen; z.B.:</a:t>
            </a:r>
          </a:p>
          <a:p>
            <a:pPr lvl="1" eaLnBrk="1" hangingPunct="1">
              <a:buFontTx/>
              <a:buNone/>
            </a:pPr>
            <a:r>
              <a:rPr lang="en-US" sz="2800" i="1" smtClean="0">
                <a:latin typeface="Times New Roman" pitchFamily="18" charset="0"/>
              </a:rPr>
              <a:t>	f</a:t>
            </a:r>
            <a:r>
              <a:rPr lang="en-US" sz="2800" i="1" baseline="-25000" smtClean="0">
                <a:latin typeface="Times New Roman" pitchFamily="18" charset="0"/>
              </a:rPr>
              <a:t>1</a:t>
            </a:r>
            <a:r>
              <a:rPr lang="en-US" sz="2800" i="1" smtClean="0">
                <a:latin typeface="Times New Roman" pitchFamily="18" charset="0"/>
              </a:rPr>
              <a:t> + f</a:t>
            </a:r>
            <a:r>
              <a:rPr lang="en-US" sz="2800" i="1" baseline="-25000" smtClean="0">
                <a:latin typeface="Times New Roman" pitchFamily="18" charset="0"/>
              </a:rPr>
              <a:t>2</a:t>
            </a:r>
            <a:r>
              <a:rPr lang="en-US" sz="2800" i="1" smtClean="0">
                <a:latin typeface="Times New Roman" pitchFamily="18" charset="0"/>
              </a:rPr>
              <a:t> - f</a:t>
            </a:r>
            <a:r>
              <a:rPr lang="en-US" sz="2800" i="1" baseline="-25000" smtClean="0">
                <a:latin typeface="Times New Roman" pitchFamily="18" charset="0"/>
              </a:rPr>
              <a:t>3</a:t>
            </a:r>
            <a:r>
              <a:rPr lang="en-US" sz="2800" i="1" smtClean="0">
                <a:latin typeface="Times New Roman" pitchFamily="18" charset="0"/>
              </a:rPr>
              <a:t> = f</a:t>
            </a:r>
            <a:r>
              <a:rPr lang="en-US" sz="2800" i="1" baseline="-25000" smtClean="0">
                <a:latin typeface="Times New Roman" pitchFamily="18" charset="0"/>
              </a:rPr>
              <a:t>intermod</a:t>
            </a:r>
            <a:r>
              <a:rPr lang="en-US" sz="2800" i="1" smtClean="0">
                <a:latin typeface="Times New Roman" pitchFamily="18" charset="0"/>
              </a:rPr>
              <a:t> </a:t>
            </a:r>
            <a:r>
              <a:rPr lang="de-DE" smtClean="0"/>
              <a:t/>
            </a:r>
            <a:br>
              <a:rPr lang="de-DE" smtClean="0"/>
            </a:br>
            <a:endParaRPr lang="de-DE" smtClean="0"/>
          </a:p>
          <a:p>
            <a:pPr lvl="1" eaLnBrk="1" hangingPunct="1"/>
            <a:r>
              <a:rPr lang="de-DE" smtClean="0"/>
              <a:t>oder durch Signale und Harmonische verursacht; z. B.:</a:t>
            </a:r>
            <a:br>
              <a:rPr lang="de-DE" smtClean="0"/>
            </a:br>
            <a:r>
              <a:rPr lang="en-US" sz="2800" i="1" smtClean="0">
                <a:latin typeface="Times New Roman" pitchFamily="18" charset="0"/>
              </a:rPr>
              <a:t>2 • f</a:t>
            </a:r>
            <a:r>
              <a:rPr lang="en-US" sz="2800" i="1" baseline="-25000" smtClean="0">
                <a:latin typeface="Times New Roman" pitchFamily="18" charset="0"/>
              </a:rPr>
              <a:t>1</a:t>
            </a:r>
            <a:r>
              <a:rPr lang="en-US" sz="2800" i="1" smtClean="0">
                <a:latin typeface="Times New Roman" pitchFamily="18" charset="0"/>
              </a:rPr>
              <a:t> - f</a:t>
            </a:r>
            <a:r>
              <a:rPr lang="en-US" sz="2800" i="1" baseline="-25000" smtClean="0">
                <a:latin typeface="Times New Roman" pitchFamily="18" charset="0"/>
              </a:rPr>
              <a:t>2</a:t>
            </a:r>
            <a:r>
              <a:rPr lang="en-US" sz="2800" i="1" smtClean="0">
                <a:latin typeface="Times New Roman" pitchFamily="18" charset="0"/>
              </a:rPr>
              <a:t> = f</a:t>
            </a:r>
            <a:r>
              <a:rPr lang="en-US" sz="2800" i="1" baseline="-25000" smtClean="0">
                <a:latin typeface="Times New Roman" pitchFamily="18" charset="0"/>
              </a:rPr>
              <a:t>intermod</a:t>
            </a:r>
            <a:r>
              <a:rPr lang="de-DE" smtClean="0"/>
              <a:t/>
            </a:r>
            <a:br>
              <a:rPr lang="de-DE" smtClean="0"/>
            </a:br>
            <a:endParaRPr lang="de-DE" smtClean="0"/>
          </a:p>
          <a:p>
            <a:pPr lvl="1" eaLnBrk="1" hangingPunct="1"/>
            <a:r>
              <a:rPr lang="de-DE" smtClean="0"/>
              <a:t>oder sie sind das dreifache (dritte Harmonische) der Grundfrequenz</a:t>
            </a:r>
          </a:p>
        </p:txBody>
      </p:sp>
    </p:spTree>
  </p:cSld>
  <p:clrMapOvr>
    <a:masterClrMapping/>
  </p:clrMapOvr>
  <p:transition>
    <p:pull dir="rd"/>
  </p:transition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de-DE" smtClean="0"/>
              <a:t>Tips für Antennen und Kabel</a:t>
            </a:r>
          </a:p>
        </p:txBody>
      </p:sp>
      <p:sp>
        <p:nvSpPr>
          <p:cNvPr id="75779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227013" y="1268413"/>
            <a:ext cx="8089900" cy="4752975"/>
          </a:xfrm>
        </p:spPr>
        <p:txBody>
          <a:bodyPr/>
          <a:lstStyle/>
          <a:p>
            <a:pPr eaLnBrk="1" hangingPunct="1"/>
            <a:r>
              <a:rPr lang="de-DE" smtClean="0"/>
              <a:t>Immer die richtigen Antennenkabel verwenden:</a:t>
            </a:r>
          </a:p>
          <a:p>
            <a:pPr eaLnBrk="1" hangingPunct="1"/>
            <a:endParaRPr lang="de-DE" smtClean="0"/>
          </a:p>
          <a:p>
            <a:pPr lvl="1" eaLnBrk="1" hangingPunct="1"/>
            <a:r>
              <a:rPr lang="de-DE" smtClean="0"/>
              <a:t>Die Impedanz des Antennenkabels sollte immer der Impedanz des Antenneneingangs-/Ausgangs entsprechen.</a:t>
            </a:r>
            <a:br>
              <a:rPr lang="de-DE" smtClean="0"/>
            </a:br>
            <a:r>
              <a:rPr lang="de-DE" smtClean="0"/>
              <a:t>Alle Shure Antennen und Geräte sind auf 50 </a:t>
            </a:r>
            <a:r>
              <a:rPr lang="de-DE" smtClean="0">
                <a:sym typeface="Symbol" pitchFamily="18" charset="2"/>
              </a:rPr>
              <a:t> ausgelegt</a:t>
            </a:r>
          </a:p>
        </p:txBody>
      </p:sp>
    </p:spTree>
  </p:cSld>
  <p:clrMapOvr>
    <a:masterClrMapping/>
  </p:clrMapOvr>
  <p:transition>
    <p:pull dir="rd"/>
  </p:transition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de-DE" smtClean="0"/>
              <a:t>Tips für Antennen und Kabel</a:t>
            </a:r>
          </a:p>
        </p:txBody>
      </p:sp>
      <p:sp>
        <p:nvSpPr>
          <p:cNvPr id="76803" name="Rectangle 5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de-DE" smtClean="0"/>
              <a:t>Immer die richtigen Antennenkabel verwenden:</a:t>
            </a:r>
          </a:p>
          <a:p>
            <a:pPr lvl="1" eaLnBrk="1" hangingPunct="1"/>
            <a:r>
              <a:rPr lang="de-DE" smtClean="0"/>
              <a:t>Falsche Impedanz verursacht Reflexionen im Kabel und führt zu Verlusten</a:t>
            </a:r>
          </a:p>
          <a:p>
            <a:pPr lvl="1" eaLnBrk="1" hangingPunct="1"/>
            <a:endParaRPr lang="de-DE" smtClean="0"/>
          </a:p>
          <a:p>
            <a:pPr lvl="1" eaLnBrk="1" hangingPunct="1"/>
            <a:r>
              <a:rPr lang="de-DE" smtClean="0"/>
              <a:t>RG-59 Kabel (75 </a:t>
            </a:r>
            <a:r>
              <a:rPr lang="de-DE" smtClean="0">
                <a:sym typeface="Symbol" pitchFamily="18" charset="2"/>
              </a:rPr>
              <a:t></a:t>
            </a:r>
            <a:r>
              <a:rPr lang="de-DE" smtClean="0"/>
              <a:t>, Fernsehkabel) verursacht zusätzliche Verluste im Kabel</a:t>
            </a:r>
          </a:p>
        </p:txBody>
      </p:sp>
    </p:spTree>
  </p:cSld>
  <p:clrMapOvr>
    <a:masterClrMapping/>
  </p:clrMapOvr>
  <p:transition>
    <p:pull dir="rd"/>
  </p:transition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de-DE" smtClean="0"/>
              <a:t>Antennenkabel</a:t>
            </a:r>
          </a:p>
        </p:txBody>
      </p:sp>
      <p:sp>
        <p:nvSpPr>
          <p:cNvPr id="778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de-DE" smtClean="0"/>
              <a:t>Kabelverluste werden in dB pro 100m für VHF und UHF angegeben.</a:t>
            </a:r>
            <a:br>
              <a:rPr lang="de-DE" smtClean="0"/>
            </a:br>
            <a:r>
              <a:rPr lang="de-DE" smtClean="0"/>
              <a:t>Die Verluste bei UHF sind deutlich größer.</a:t>
            </a:r>
          </a:p>
          <a:p>
            <a:pPr eaLnBrk="1" hangingPunct="1"/>
            <a:r>
              <a:rPr lang="de-DE" smtClean="0"/>
              <a:t>Bei 3dB Verlust im Kabel kommt nur noch das 0,7 Fache der Eingangsspannung am Ausgang des Kabels an.</a:t>
            </a:r>
          </a:p>
          <a:p>
            <a:pPr eaLnBrk="1" hangingPunct="1"/>
            <a:r>
              <a:rPr lang="de-DE" smtClean="0"/>
              <a:t>Mehr als 3dB Verlust sollte vermieden werden.</a:t>
            </a:r>
          </a:p>
        </p:txBody>
      </p:sp>
    </p:spTree>
  </p:cSld>
  <p:clrMapOvr>
    <a:masterClrMapping/>
  </p:clrMapOvr>
  <p:transition>
    <p:pull dir="rd"/>
  </p:transition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de-DE" smtClean="0"/>
              <a:t>Antennenkabel</a:t>
            </a:r>
          </a:p>
        </p:txBody>
      </p:sp>
      <p:sp>
        <p:nvSpPr>
          <p:cNvPr id="78851" name="Rectangle 7"/>
          <p:cNvSpPr>
            <a:spLocks noGrp="1" noChangeArrowheads="1"/>
          </p:cNvSpPr>
          <p:nvPr>
            <p:ph type="body" idx="1"/>
          </p:nvPr>
        </p:nvSpPr>
        <p:spPr>
          <a:xfrm>
            <a:off x="323850" y="981075"/>
            <a:ext cx="8424863" cy="5184775"/>
          </a:xfrm>
        </p:spPr>
        <p:txBody>
          <a:bodyPr/>
          <a:lstStyle/>
          <a:p>
            <a:pPr eaLnBrk="1" hangingPunct="1">
              <a:lnSpc>
                <a:spcPct val="110000"/>
              </a:lnSpc>
            </a:pPr>
            <a:r>
              <a:rPr lang="de-DE" sz="1800" smtClean="0"/>
              <a:t>RG58 (Belden 9201):		200 MHz	900 MHz </a:t>
            </a:r>
            <a:br>
              <a:rPr lang="de-DE" sz="1800" smtClean="0"/>
            </a:br>
            <a:r>
              <a:rPr lang="de-DE" sz="1800" smtClean="0"/>
              <a:t>Verlust dB / 100 m			19.7		 50.9		</a:t>
            </a:r>
            <a:br>
              <a:rPr lang="de-DE" sz="1800" smtClean="0"/>
            </a:br>
            <a:endParaRPr lang="de-DE" sz="1800" smtClean="0"/>
          </a:p>
          <a:p>
            <a:pPr eaLnBrk="1" hangingPunct="1">
              <a:lnSpc>
                <a:spcPct val="110000"/>
              </a:lnSpc>
            </a:pPr>
            <a:r>
              <a:rPr lang="de-DE" sz="1800" smtClean="0"/>
              <a:t>RG8 (Belden  8237)	</a:t>
            </a:r>
          </a:p>
          <a:p>
            <a:pPr eaLnBrk="1" hangingPunct="1">
              <a:lnSpc>
                <a:spcPct val="110000"/>
              </a:lnSpc>
              <a:buFontTx/>
              <a:buNone/>
            </a:pPr>
            <a:r>
              <a:rPr lang="de-DE" sz="1800" smtClean="0"/>
              <a:t>	Verlust dB / 100 m			8.9	  	 24.9		</a:t>
            </a:r>
            <a:br>
              <a:rPr lang="de-DE" sz="1800" smtClean="0"/>
            </a:br>
            <a:endParaRPr lang="de-DE" sz="1800" smtClean="0"/>
          </a:p>
          <a:p>
            <a:pPr eaLnBrk="1" hangingPunct="1">
              <a:lnSpc>
                <a:spcPct val="110000"/>
              </a:lnSpc>
            </a:pPr>
            <a:r>
              <a:rPr lang="de-DE" sz="1800" smtClean="0"/>
              <a:t>RG8x (Belden 9258)	</a:t>
            </a:r>
          </a:p>
          <a:p>
            <a:pPr eaLnBrk="1" hangingPunct="1">
              <a:lnSpc>
                <a:spcPct val="110000"/>
              </a:lnSpc>
              <a:buFontTx/>
              <a:buNone/>
            </a:pPr>
            <a:r>
              <a:rPr lang="de-DE" sz="1800" smtClean="0"/>
              <a:t>	Verlust dB / 100 m			17.7		 42.0	</a:t>
            </a:r>
            <a:br>
              <a:rPr lang="de-DE" sz="1800" smtClean="0"/>
            </a:br>
            <a:endParaRPr lang="de-DE" sz="1800" smtClean="0"/>
          </a:p>
          <a:p>
            <a:pPr eaLnBrk="1" hangingPunct="1">
              <a:lnSpc>
                <a:spcPct val="110000"/>
              </a:lnSpc>
            </a:pPr>
            <a:r>
              <a:rPr lang="de-DE" sz="1800" smtClean="0"/>
              <a:t>Verlustarmes  RG8 (Belden 9913)</a:t>
            </a:r>
          </a:p>
          <a:p>
            <a:pPr eaLnBrk="1" hangingPunct="1">
              <a:lnSpc>
                <a:spcPct val="110000"/>
              </a:lnSpc>
              <a:buFontTx/>
              <a:buNone/>
            </a:pPr>
            <a:r>
              <a:rPr lang="de-DE" sz="1800" smtClean="0"/>
              <a:t>	Verlust dB / 100 m			5.9		13.8</a:t>
            </a:r>
          </a:p>
          <a:p>
            <a:pPr eaLnBrk="1" hangingPunct="1">
              <a:lnSpc>
                <a:spcPct val="110000"/>
              </a:lnSpc>
              <a:buFontTx/>
              <a:buNone/>
            </a:pPr>
            <a:r>
              <a:rPr lang="de-DE" sz="1800" smtClean="0"/>
              <a:t>	( UG 959/U Stecker verwenden )</a:t>
            </a:r>
          </a:p>
          <a:p>
            <a:pPr eaLnBrk="1" hangingPunct="1">
              <a:lnSpc>
                <a:spcPct val="110000"/>
              </a:lnSpc>
            </a:pPr>
            <a:r>
              <a:rPr lang="en-US" sz="1800" smtClean="0"/>
              <a:t>Aircell7				9		21,5</a:t>
            </a:r>
          </a:p>
          <a:p>
            <a:pPr eaLnBrk="1" hangingPunct="1">
              <a:lnSpc>
                <a:spcPct val="110000"/>
              </a:lnSpc>
            </a:pPr>
            <a:r>
              <a:rPr lang="en-US" sz="1800" smtClean="0"/>
              <a:t>Aircom plus				5,5		13,4</a:t>
            </a:r>
          </a:p>
        </p:txBody>
      </p:sp>
    </p:spTree>
  </p:cSld>
  <p:clrMapOvr>
    <a:masterClrMapping/>
  </p:clrMapOvr>
  <p:transition>
    <p:pull dir="rd"/>
  </p:transition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de-DE" smtClean="0"/>
              <a:t>Antennenpolarisation</a:t>
            </a:r>
          </a:p>
        </p:txBody>
      </p:sp>
      <p:sp>
        <p:nvSpPr>
          <p:cNvPr id="79875" name="Rectangle 6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de-DE" smtClean="0"/>
              <a:t>Ähnlich wie bei Lautsprecher Arrays, gibt es auch bei Antennen Polarisationseffekte</a:t>
            </a:r>
          </a:p>
          <a:p>
            <a:pPr eaLnBrk="1" hangingPunct="1"/>
            <a:r>
              <a:rPr lang="de-DE" smtClean="0"/>
              <a:t>Für uns interessant:</a:t>
            </a:r>
          </a:p>
          <a:p>
            <a:pPr lvl="1" eaLnBrk="1" hangingPunct="1"/>
            <a:r>
              <a:rPr lang="de-DE" smtClean="0"/>
              <a:t>Horizontale Polarisation</a:t>
            </a:r>
          </a:p>
          <a:p>
            <a:pPr lvl="1" eaLnBrk="1" hangingPunct="1"/>
            <a:r>
              <a:rPr lang="de-DE" smtClean="0"/>
              <a:t>Vertikale Polarisation </a:t>
            </a:r>
          </a:p>
        </p:txBody>
      </p:sp>
    </p:spTree>
  </p:cSld>
  <p:clrMapOvr>
    <a:masterClrMapping/>
  </p:clrMapOvr>
  <p:transition spd="med">
    <p:pull dir="rd"/>
  </p:transition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de-DE" smtClean="0"/>
              <a:t>Abgestrahlte Leistung</a:t>
            </a:r>
          </a:p>
        </p:txBody>
      </p:sp>
      <p:sp>
        <p:nvSpPr>
          <p:cNvPr id="80899" name="Rectangle 6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de-DE" smtClean="0"/>
              <a:t>Die im Datenblatt angegebene abgestrahlte Leistung ist kein oder nur ein sehr bedingtes Maß für die Reichweite</a:t>
            </a:r>
          </a:p>
          <a:p>
            <a:pPr eaLnBrk="1" hangingPunct="1"/>
            <a:r>
              <a:rPr lang="de-DE" smtClean="0"/>
              <a:t>Angaben meist in mW, im HF Bereich sind aber Angaben in dB sinnvoller.</a:t>
            </a:r>
          </a:p>
        </p:txBody>
      </p:sp>
    </p:spTree>
  </p:cSld>
  <p:clrMapOvr>
    <a:masterClrMapping/>
  </p:clrMapOvr>
  <p:transition spd="med">
    <p:pull dir="rd"/>
  </p:transition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de-DE" smtClean="0"/>
              <a:t>Leistung in dB</a:t>
            </a:r>
          </a:p>
        </p:txBody>
      </p:sp>
      <p:graphicFrame>
        <p:nvGraphicFramePr>
          <p:cNvPr id="6146" name="Object 3"/>
          <p:cNvGraphicFramePr>
            <a:graphicFrameLocks noChangeAspect="1"/>
          </p:cNvGraphicFramePr>
          <p:nvPr/>
        </p:nvGraphicFramePr>
        <p:xfrm>
          <a:off x="2916238" y="908050"/>
          <a:ext cx="3476625" cy="5257800"/>
        </p:xfrm>
        <a:graphic>
          <a:graphicData uri="http://schemas.openxmlformats.org/presentationml/2006/ole">
            <p:oleObj spid="_x0000_s6146" name="Photo Editor Photo" r:id="rId3" imgW="9542857" imgH="14438095" progId="MSPhotoEd.3">
              <p:embed/>
            </p:oleObj>
          </a:graphicData>
        </a:graphic>
      </p:graphicFrame>
    </p:spTree>
  </p:cSld>
  <p:clrMapOvr>
    <a:masterClrMapping/>
  </p:clrMapOvr>
  <p:transition spd="med">
    <p:pull dir="rd"/>
  </p:transition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2"/>
          <p:cNvSpPr>
            <a:spLocks noChangeArrowheads="1"/>
          </p:cNvSpPr>
          <p:nvPr>
            <p:ph type="ctrTitle" idx="4294967295"/>
          </p:nvPr>
        </p:nvSpPr>
        <p:spPr>
          <a:xfrm>
            <a:off x="685800" y="2130425"/>
            <a:ext cx="7772400" cy="1470025"/>
          </a:xfrm>
          <a:noFill/>
        </p:spPr>
        <p:txBody>
          <a:bodyPr/>
          <a:lstStyle/>
          <a:p>
            <a:pPr algn="ctr" eaLnBrk="1" hangingPunct="1"/>
            <a:r>
              <a:rPr lang="en-US" smtClean="0">
                <a:solidFill>
                  <a:schemeClr val="bg1"/>
                </a:solidFill>
              </a:rPr>
              <a:t>Häufige Fehler beim Betrieb</a:t>
            </a:r>
          </a:p>
        </p:txBody>
      </p:sp>
      <p:sp>
        <p:nvSpPr>
          <p:cNvPr id="81923" name="Rectangle 3"/>
          <p:cNvSpPr>
            <a:spLocks noGrp="1" noChangeArrowheads="1"/>
          </p:cNvSpPr>
          <p:nvPr>
            <p:ph type="subTitle" idx="4294967295"/>
          </p:nvPr>
        </p:nvSpPr>
        <p:spPr>
          <a:xfrm>
            <a:off x="1371600" y="3886200"/>
            <a:ext cx="6400800" cy="1752600"/>
          </a:xfrm>
        </p:spPr>
        <p:txBody>
          <a:bodyPr/>
          <a:lstStyle/>
          <a:p>
            <a:pPr marL="0" indent="0" algn="ctr" eaLnBrk="1" hangingPunct="1">
              <a:buFontTx/>
              <a:buNone/>
            </a:pPr>
            <a:endParaRPr lang="de-DE" smtClean="0"/>
          </a:p>
        </p:txBody>
      </p:sp>
    </p:spTree>
  </p:cSld>
  <p:clrMapOvr>
    <a:masterClrMapping/>
  </p:clrMapOvr>
  <p:transition spd="med">
    <p:pull dir="rd"/>
  </p:transition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Freeform 81"/>
          <p:cNvSpPr>
            <a:spLocks/>
          </p:cNvSpPr>
          <p:nvPr/>
        </p:nvSpPr>
        <p:spPr bwMode="auto">
          <a:xfrm>
            <a:off x="3733800" y="1712913"/>
            <a:ext cx="841375" cy="1454150"/>
          </a:xfrm>
          <a:custGeom>
            <a:avLst/>
            <a:gdLst>
              <a:gd name="T0" fmla="*/ 0 w 530"/>
              <a:gd name="T1" fmla="*/ 884 h 916"/>
              <a:gd name="T2" fmla="*/ 0 w 530"/>
              <a:gd name="T3" fmla="*/ 901 h 916"/>
              <a:gd name="T4" fmla="*/ 3 w 530"/>
              <a:gd name="T5" fmla="*/ 904 h 916"/>
              <a:gd name="T6" fmla="*/ 6 w 530"/>
              <a:gd name="T7" fmla="*/ 910 h 916"/>
              <a:gd name="T8" fmla="*/ 9 w 530"/>
              <a:gd name="T9" fmla="*/ 913 h 916"/>
              <a:gd name="T10" fmla="*/ 15 w 530"/>
              <a:gd name="T11" fmla="*/ 913 h 916"/>
              <a:gd name="T12" fmla="*/ 21 w 530"/>
              <a:gd name="T13" fmla="*/ 916 h 916"/>
              <a:gd name="T14" fmla="*/ 27 w 530"/>
              <a:gd name="T15" fmla="*/ 913 h 916"/>
              <a:gd name="T16" fmla="*/ 30 w 530"/>
              <a:gd name="T17" fmla="*/ 913 h 916"/>
              <a:gd name="T18" fmla="*/ 39 w 530"/>
              <a:gd name="T19" fmla="*/ 904 h 916"/>
              <a:gd name="T20" fmla="*/ 527 w 530"/>
              <a:gd name="T21" fmla="*/ 29 h 916"/>
              <a:gd name="T22" fmla="*/ 527 w 530"/>
              <a:gd name="T23" fmla="*/ 24 h 916"/>
              <a:gd name="T24" fmla="*/ 530 w 530"/>
              <a:gd name="T25" fmla="*/ 18 h 916"/>
              <a:gd name="T26" fmla="*/ 527 w 530"/>
              <a:gd name="T27" fmla="*/ 15 h 916"/>
              <a:gd name="T28" fmla="*/ 527 w 530"/>
              <a:gd name="T29" fmla="*/ 9 h 916"/>
              <a:gd name="T30" fmla="*/ 522 w 530"/>
              <a:gd name="T31" fmla="*/ 6 h 916"/>
              <a:gd name="T32" fmla="*/ 519 w 530"/>
              <a:gd name="T33" fmla="*/ 0 h 916"/>
              <a:gd name="T34" fmla="*/ 504 w 530"/>
              <a:gd name="T35" fmla="*/ 0 h 916"/>
              <a:gd name="T36" fmla="*/ 498 w 530"/>
              <a:gd name="T37" fmla="*/ 3 h 916"/>
              <a:gd name="T38" fmla="*/ 495 w 530"/>
              <a:gd name="T39" fmla="*/ 6 h 916"/>
              <a:gd name="T40" fmla="*/ 489 w 530"/>
              <a:gd name="T41" fmla="*/ 9 h 916"/>
              <a:gd name="T42" fmla="*/ 0 w 530"/>
              <a:gd name="T43" fmla="*/ 884 h 91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w 530"/>
              <a:gd name="T67" fmla="*/ 0 h 916"/>
              <a:gd name="T68" fmla="*/ 530 w 530"/>
              <a:gd name="T69" fmla="*/ 916 h 916"/>
            </a:gdLst>
            <a:ahLst/>
            <a:cxnLst>
              <a:cxn ang="T44">
                <a:pos x="T0" y="T1"/>
              </a:cxn>
              <a:cxn ang="T45">
                <a:pos x="T2" y="T3"/>
              </a:cxn>
              <a:cxn ang="T46">
                <a:pos x="T4" y="T5"/>
              </a:cxn>
              <a:cxn ang="T47">
                <a:pos x="T6" y="T7"/>
              </a:cxn>
              <a:cxn ang="T48">
                <a:pos x="T8" y="T9"/>
              </a:cxn>
              <a:cxn ang="T49">
                <a:pos x="T10" y="T11"/>
              </a:cxn>
              <a:cxn ang="T50">
                <a:pos x="T12" y="T13"/>
              </a:cxn>
              <a:cxn ang="T51">
                <a:pos x="T14" y="T15"/>
              </a:cxn>
              <a:cxn ang="T52">
                <a:pos x="T16" y="T17"/>
              </a:cxn>
              <a:cxn ang="T53">
                <a:pos x="T18" y="T19"/>
              </a:cxn>
              <a:cxn ang="T54">
                <a:pos x="T20" y="T21"/>
              </a:cxn>
              <a:cxn ang="T55">
                <a:pos x="T22" y="T23"/>
              </a:cxn>
              <a:cxn ang="T56">
                <a:pos x="T24" y="T25"/>
              </a:cxn>
              <a:cxn ang="T57">
                <a:pos x="T26" y="T27"/>
              </a:cxn>
              <a:cxn ang="T58">
                <a:pos x="T28" y="T29"/>
              </a:cxn>
              <a:cxn ang="T59">
                <a:pos x="T30" y="T31"/>
              </a:cxn>
              <a:cxn ang="T60">
                <a:pos x="T32" y="T33"/>
              </a:cxn>
              <a:cxn ang="T61">
                <a:pos x="T34" y="T35"/>
              </a:cxn>
              <a:cxn ang="T62">
                <a:pos x="T36" y="T37"/>
              </a:cxn>
              <a:cxn ang="T63">
                <a:pos x="T38" y="T39"/>
              </a:cxn>
              <a:cxn ang="T64">
                <a:pos x="T40" y="T41"/>
              </a:cxn>
              <a:cxn ang="T65">
                <a:pos x="T42" y="T43"/>
              </a:cxn>
            </a:cxnLst>
            <a:rect l="T66" t="T67" r="T68" b="T69"/>
            <a:pathLst>
              <a:path w="530" h="916">
                <a:moveTo>
                  <a:pt x="0" y="884"/>
                </a:moveTo>
                <a:lnTo>
                  <a:pt x="0" y="901"/>
                </a:lnTo>
                <a:lnTo>
                  <a:pt x="3" y="904"/>
                </a:lnTo>
                <a:lnTo>
                  <a:pt x="6" y="910"/>
                </a:lnTo>
                <a:lnTo>
                  <a:pt x="9" y="913"/>
                </a:lnTo>
                <a:lnTo>
                  <a:pt x="15" y="913"/>
                </a:lnTo>
                <a:lnTo>
                  <a:pt x="21" y="916"/>
                </a:lnTo>
                <a:lnTo>
                  <a:pt x="27" y="913"/>
                </a:lnTo>
                <a:lnTo>
                  <a:pt x="30" y="913"/>
                </a:lnTo>
                <a:lnTo>
                  <a:pt x="39" y="904"/>
                </a:lnTo>
                <a:lnTo>
                  <a:pt x="527" y="29"/>
                </a:lnTo>
                <a:lnTo>
                  <a:pt x="527" y="24"/>
                </a:lnTo>
                <a:lnTo>
                  <a:pt x="530" y="18"/>
                </a:lnTo>
                <a:lnTo>
                  <a:pt x="527" y="15"/>
                </a:lnTo>
                <a:lnTo>
                  <a:pt x="527" y="9"/>
                </a:lnTo>
                <a:lnTo>
                  <a:pt x="522" y="6"/>
                </a:lnTo>
                <a:lnTo>
                  <a:pt x="519" y="0"/>
                </a:lnTo>
                <a:lnTo>
                  <a:pt x="504" y="0"/>
                </a:lnTo>
                <a:lnTo>
                  <a:pt x="498" y="3"/>
                </a:lnTo>
                <a:lnTo>
                  <a:pt x="495" y="6"/>
                </a:lnTo>
                <a:lnTo>
                  <a:pt x="489" y="9"/>
                </a:lnTo>
                <a:lnTo>
                  <a:pt x="0" y="884"/>
                </a:lnTo>
                <a:close/>
              </a:path>
            </a:pathLst>
          </a:custGeom>
          <a:solidFill>
            <a:schemeClr val="tx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82947" name="Freeform 82"/>
          <p:cNvSpPr>
            <a:spLocks/>
          </p:cNvSpPr>
          <p:nvPr/>
        </p:nvSpPr>
        <p:spPr bwMode="auto">
          <a:xfrm>
            <a:off x="990600" y="1712913"/>
            <a:ext cx="771525" cy="1439862"/>
          </a:xfrm>
          <a:custGeom>
            <a:avLst/>
            <a:gdLst>
              <a:gd name="T0" fmla="*/ 444 w 486"/>
              <a:gd name="T1" fmla="*/ 895 h 907"/>
              <a:gd name="T2" fmla="*/ 447 w 486"/>
              <a:gd name="T3" fmla="*/ 898 h 907"/>
              <a:gd name="T4" fmla="*/ 453 w 486"/>
              <a:gd name="T5" fmla="*/ 901 h 907"/>
              <a:gd name="T6" fmla="*/ 456 w 486"/>
              <a:gd name="T7" fmla="*/ 904 h 907"/>
              <a:gd name="T8" fmla="*/ 462 w 486"/>
              <a:gd name="T9" fmla="*/ 907 h 907"/>
              <a:gd name="T10" fmla="*/ 468 w 486"/>
              <a:gd name="T11" fmla="*/ 904 h 907"/>
              <a:gd name="T12" fmla="*/ 474 w 486"/>
              <a:gd name="T13" fmla="*/ 904 h 907"/>
              <a:gd name="T14" fmla="*/ 477 w 486"/>
              <a:gd name="T15" fmla="*/ 901 h 907"/>
              <a:gd name="T16" fmla="*/ 480 w 486"/>
              <a:gd name="T17" fmla="*/ 895 h 907"/>
              <a:gd name="T18" fmla="*/ 483 w 486"/>
              <a:gd name="T19" fmla="*/ 892 h 907"/>
              <a:gd name="T20" fmla="*/ 486 w 486"/>
              <a:gd name="T21" fmla="*/ 886 h 907"/>
              <a:gd name="T22" fmla="*/ 483 w 486"/>
              <a:gd name="T23" fmla="*/ 881 h 907"/>
              <a:gd name="T24" fmla="*/ 483 w 486"/>
              <a:gd name="T25" fmla="*/ 875 h 907"/>
              <a:gd name="T26" fmla="*/ 39 w 486"/>
              <a:gd name="T27" fmla="*/ 9 h 907"/>
              <a:gd name="T28" fmla="*/ 36 w 486"/>
              <a:gd name="T29" fmla="*/ 6 h 907"/>
              <a:gd name="T30" fmla="*/ 30 w 486"/>
              <a:gd name="T31" fmla="*/ 3 h 907"/>
              <a:gd name="T32" fmla="*/ 27 w 486"/>
              <a:gd name="T33" fmla="*/ 0 h 907"/>
              <a:gd name="T34" fmla="*/ 9 w 486"/>
              <a:gd name="T35" fmla="*/ 0 h 907"/>
              <a:gd name="T36" fmla="*/ 6 w 486"/>
              <a:gd name="T37" fmla="*/ 3 h 907"/>
              <a:gd name="T38" fmla="*/ 3 w 486"/>
              <a:gd name="T39" fmla="*/ 9 h 907"/>
              <a:gd name="T40" fmla="*/ 0 w 486"/>
              <a:gd name="T41" fmla="*/ 12 h 907"/>
              <a:gd name="T42" fmla="*/ 0 w 486"/>
              <a:gd name="T43" fmla="*/ 29 h 907"/>
              <a:gd name="T44" fmla="*/ 444 w 486"/>
              <a:gd name="T45" fmla="*/ 895 h 907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w 486"/>
              <a:gd name="T70" fmla="*/ 0 h 907"/>
              <a:gd name="T71" fmla="*/ 486 w 486"/>
              <a:gd name="T72" fmla="*/ 907 h 907"/>
            </a:gdLst>
            <a:ahLst/>
            <a:cxnLst>
              <a:cxn ang="T46">
                <a:pos x="T0" y="T1"/>
              </a:cxn>
              <a:cxn ang="T47">
                <a:pos x="T2" y="T3"/>
              </a:cxn>
              <a:cxn ang="T48">
                <a:pos x="T4" y="T5"/>
              </a:cxn>
              <a:cxn ang="T49">
                <a:pos x="T6" y="T7"/>
              </a:cxn>
              <a:cxn ang="T50">
                <a:pos x="T8" y="T9"/>
              </a:cxn>
              <a:cxn ang="T51">
                <a:pos x="T10" y="T11"/>
              </a:cxn>
              <a:cxn ang="T52">
                <a:pos x="T12" y="T13"/>
              </a:cxn>
              <a:cxn ang="T53">
                <a:pos x="T14" y="T15"/>
              </a:cxn>
              <a:cxn ang="T54">
                <a:pos x="T16" y="T17"/>
              </a:cxn>
              <a:cxn ang="T55">
                <a:pos x="T18" y="T19"/>
              </a:cxn>
              <a:cxn ang="T56">
                <a:pos x="T20" y="T21"/>
              </a:cxn>
              <a:cxn ang="T57">
                <a:pos x="T22" y="T23"/>
              </a:cxn>
              <a:cxn ang="T58">
                <a:pos x="T24" y="T25"/>
              </a:cxn>
              <a:cxn ang="T59">
                <a:pos x="T26" y="T27"/>
              </a:cxn>
              <a:cxn ang="T60">
                <a:pos x="T28" y="T29"/>
              </a:cxn>
              <a:cxn ang="T61">
                <a:pos x="T30" y="T31"/>
              </a:cxn>
              <a:cxn ang="T62">
                <a:pos x="T32" y="T33"/>
              </a:cxn>
              <a:cxn ang="T63">
                <a:pos x="T34" y="T35"/>
              </a:cxn>
              <a:cxn ang="T64">
                <a:pos x="T36" y="T37"/>
              </a:cxn>
              <a:cxn ang="T65">
                <a:pos x="T38" y="T39"/>
              </a:cxn>
              <a:cxn ang="T66">
                <a:pos x="T40" y="T41"/>
              </a:cxn>
              <a:cxn ang="T67">
                <a:pos x="T42" y="T43"/>
              </a:cxn>
              <a:cxn ang="T68">
                <a:pos x="T44" y="T45"/>
              </a:cxn>
            </a:cxnLst>
            <a:rect l="T69" t="T70" r="T71" b="T72"/>
            <a:pathLst>
              <a:path w="486" h="907">
                <a:moveTo>
                  <a:pt x="444" y="895"/>
                </a:moveTo>
                <a:lnTo>
                  <a:pt x="447" y="898"/>
                </a:lnTo>
                <a:lnTo>
                  <a:pt x="453" y="901"/>
                </a:lnTo>
                <a:lnTo>
                  <a:pt x="456" y="904"/>
                </a:lnTo>
                <a:lnTo>
                  <a:pt x="462" y="907"/>
                </a:lnTo>
                <a:lnTo>
                  <a:pt x="468" y="904"/>
                </a:lnTo>
                <a:lnTo>
                  <a:pt x="474" y="904"/>
                </a:lnTo>
                <a:lnTo>
                  <a:pt x="477" y="901"/>
                </a:lnTo>
                <a:lnTo>
                  <a:pt x="480" y="895"/>
                </a:lnTo>
                <a:lnTo>
                  <a:pt x="483" y="892"/>
                </a:lnTo>
                <a:lnTo>
                  <a:pt x="486" y="886"/>
                </a:lnTo>
                <a:lnTo>
                  <a:pt x="483" y="881"/>
                </a:lnTo>
                <a:lnTo>
                  <a:pt x="483" y="875"/>
                </a:lnTo>
                <a:lnTo>
                  <a:pt x="39" y="9"/>
                </a:lnTo>
                <a:lnTo>
                  <a:pt x="36" y="6"/>
                </a:lnTo>
                <a:lnTo>
                  <a:pt x="30" y="3"/>
                </a:lnTo>
                <a:lnTo>
                  <a:pt x="27" y="0"/>
                </a:lnTo>
                <a:lnTo>
                  <a:pt x="9" y="0"/>
                </a:lnTo>
                <a:lnTo>
                  <a:pt x="6" y="3"/>
                </a:lnTo>
                <a:lnTo>
                  <a:pt x="3" y="9"/>
                </a:lnTo>
                <a:lnTo>
                  <a:pt x="0" y="12"/>
                </a:lnTo>
                <a:lnTo>
                  <a:pt x="0" y="29"/>
                </a:lnTo>
                <a:lnTo>
                  <a:pt x="444" y="895"/>
                </a:lnTo>
                <a:close/>
              </a:path>
            </a:pathLst>
          </a:custGeom>
          <a:solidFill>
            <a:schemeClr val="tx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82948" name="Rectangle 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de-DE" smtClean="0"/>
              <a:t>Häufige Fehler beim Betrieb</a:t>
            </a:r>
          </a:p>
        </p:txBody>
      </p:sp>
      <p:sp>
        <p:nvSpPr>
          <p:cNvPr id="82949" name="Rectangle 120"/>
          <p:cNvSpPr>
            <a:spLocks noChangeArrowheads="1"/>
          </p:cNvSpPr>
          <p:nvPr/>
        </p:nvSpPr>
        <p:spPr bwMode="auto">
          <a:xfrm>
            <a:off x="1524000" y="2895600"/>
            <a:ext cx="2438400" cy="434975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lIns="90000" tIns="46800" rIns="90000" bIns="46800" anchor="ctr">
            <a:spAutoFit/>
          </a:bodyPr>
          <a:lstStyle/>
          <a:p>
            <a:pPr algn="ctr" eaLnBrk="0" hangingPunct="0"/>
            <a:r>
              <a:rPr lang="de-DE">
                <a:solidFill>
                  <a:schemeClr val="tx1"/>
                </a:solidFill>
                <a:latin typeface="Arial" charset="0"/>
              </a:rPr>
              <a:t>RECEIVER</a:t>
            </a:r>
            <a:endParaRPr lang="de-DE" sz="2800">
              <a:solidFill>
                <a:schemeClr val="accent2"/>
              </a:solidFill>
              <a:latin typeface="Times New Roman" pitchFamily="18" charset="0"/>
            </a:endParaRPr>
          </a:p>
        </p:txBody>
      </p:sp>
      <p:sp>
        <p:nvSpPr>
          <p:cNvPr id="82950" name="Freeform 126"/>
          <p:cNvSpPr>
            <a:spLocks/>
          </p:cNvSpPr>
          <p:nvPr/>
        </p:nvSpPr>
        <p:spPr bwMode="auto">
          <a:xfrm rot="5266886">
            <a:off x="6125369" y="2028031"/>
            <a:ext cx="771525" cy="1439863"/>
          </a:xfrm>
          <a:custGeom>
            <a:avLst/>
            <a:gdLst>
              <a:gd name="T0" fmla="*/ 444 w 486"/>
              <a:gd name="T1" fmla="*/ 895 h 907"/>
              <a:gd name="T2" fmla="*/ 447 w 486"/>
              <a:gd name="T3" fmla="*/ 898 h 907"/>
              <a:gd name="T4" fmla="*/ 453 w 486"/>
              <a:gd name="T5" fmla="*/ 901 h 907"/>
              <a:gd name="T6" fmla="*/ 456 w 486"/>
              <a:gd name="T7" fmla="*/ 904 h 907"/>
              <a:gd name="T8" fmla="*/ 462 w 486"/>
              <a:gd name="T9" fmla="*/ 907 h 907"/>
              <a:gd name="T10" fmla="*/ 468 w 486"/>
              <a:gd name="T11" fmla="*/ 904 h 907"/>
              <a:gd name="T12" fmla="*/ 474 w 486"/>
              <a:gd name="T13" fmla="*/ 904 h 907"/>
              <a:gd name="T14" fmla="*/ 477 w 486"/>
              <a:gd name="T15" fmla="*/ 901 h 907"/>
              <a:gd name="T16" fmla="*/ 480 w 486"/>
              <a:gd name="T17" fmla="*/ 895 h 907"/>
              <a:gd name="T18" fmla="*/ 483 w 486"/>
              <a:gd name="T19" fmla="*/ 892 h 907"/>
              <a:gd name="T20" fmla="*/ 486 w 486"/>
              <a:gd name="T21" fmla="*/ 886 h 907"/>
              <a:gd name="T22" fmla="*/ 483 w 486"/>
              <a:gd name="T23" fmla="*/ 881 h 907"/>
              <a:gd name="T24" fmla="*/ 483 w 486"/>
              <a:gd name="T25" fmla="*/ 875 h 907"/>
              <a:gd name="T26" fmla="*/ 39 w 486"/>
              <a:gd name="T27" fmla="*/ 9 h 907"/>
              <a:gd name="T28" fmla="*/ 36 w 486"/>
              <a:gd name="T29" fmla="*/ 6 h 907"/>
              <a:gd name="T30" fmla="*/ 30 w 486"/>
              <a:gd name="T31" fmla="*/ 3 h 907"/>
              <a:gd name="T32" fmla="*/ 27 w 486"/>
              <a:gd name="T33" fmla="*/ 0 h 907"/>
              <a:gd name="T34" fmla="*/ 9 w 486"/>
              <a:gd name="T35" fmla="*/ 0 h 907"/>
              <a:gd name="T36" fmla="*/ 6 w 486"/>
              <a:gd name="T37" fmla="*/ 3 h 907"/>
              <a:gd name="T38" fmla="*/ 3 w 486"/>
              <a:gd name="T39" fmla="*/ 9 h 907"/>
              <a:gd name="T40" fmla="*/ 0 w 486"/>
              <a:gd name="T41" fmla="*/ 12 h 907"/>
              <a:gd name="T42" fmla="*/ 0 w 486"/>
              <a:gd name="T43" fmla="*/ 29 h 907"/>
              <a:gd name="T44" fmla="*/ 444 w 486"/>
              <a:gd name="T45" fmla="*/ 895 h 907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w 486"/>
              <a:gd name="T70" fmla="*/ 0 h 907"/>
              <a:gd name="T71" fmla="*/ 486 w 486"/>
              <a:gd name="T72" fmla="*/ 907 h 907"/>
            </a:gdLst>
            <a:ahLst/>
            <a:cxnLst>
              <a:cxn ang="T46">
                <a:pos x="T0" y="T1"/>
              </a:cxn>
              <a:cxn ang="T47">
                <a:pos x="T2" y="T3"/>
              </a:cxn>
              <a:cxn ang="T48">
                <a:pos x="T4" y="T5"/>
              </a:cxn>
              <a:cxn ang="T49">
                <a:pos x="T6" y="T7"/>
              </a:cxn>
              <a:cxn ang="T50">
                <a:pos x="T8" y="T9"/>
              </a:cxn>
              <a:cxn ang="T51">
                <a:pos x="T10" y="T11"/>
              </a:cxn>
              <a:cxn ang="T52">
                <a:pos x="T12" y="T13"/>
              </a:cxn>
              <a:cxn ang="T53">
                <a:pos x="T14" y="T15"/>
              </a:cxn>
              <a:cxn ang="T54">
                <a:pos x="T16" y="T17"/>
              </a:cxn>
              <a:cxn ang="T55">
                <a:pos x="T18" y="T19"/>
              </a:cxn>
              <a:cxn ang="T56">
                <a:pos x="T20" y="T21"/>
              </a:cxn>
              <a:cxn ang="T57">
                <a:pos x="T22" y="T23"/>
              </a:cxn>
              <a:cxn ang="T58">
                <a:pos x="T24" y="T25"/>
              </a:cxn>
              <a:cxn ang="T59">
                <a:pos x="T26" y="T27"/>
              </a:cxn>
              <a:cxn ang="T60">
                <a:pos x="T28" y="T29"/>
              </a:cxn>
              <a:cxn ang="T61">
                <a:pos x="T30" y="T31"/>
              </a:cxn>
              <a:cxn ang="T62">
                <a:pos x="T32" y="T33"/>
              </a:cxn>
              <a:cxn ang="T63">
                <a:pos x="T34" y="T35"/>
              </a:cxn>
              <a:cxn ang="T64">
                <a:pos x="T36" y="T37"/>
              </a:cxn>
              <a:cxn ang="T65">
                <a:pos x="T38" y="T39"/>
              </a:cxn>
              <a:cxn ang="T66">
                <a:pos x="T40" y="T41"/>
              </a:cxn>
              <a:cxn ang="T67">
                <a:pos x="T42" y="T43"/>
              </a:cxn>
              <a:cxn ang="T68">
                <a:pos x="T44" y="T45"/>
              </a:cxn>
            </a:cxnLst>
            <a:rect l="T69" t="T70" r="T71" b="T72"/>
            <a:pathLst>
              <a:path w="486" h="907">
                <a:moveTo>
                  <a:pt x="444" y="895"/>
                </a:moveTo>
                <a:lnTo>
                  <a:pt x="447" y="898"/>
                </a:lnTo>
                <a:lnTo>
                  <a:pt x="453" y="901"/>
                </a:lnTo>
                <a:lnTo>
                  <a:pt x="456" y="904"/>
                </a:lnTo>
                <a:lnTo>
                  <a:pt x="462" y="907"/>
                </a:lnTo>
                <a:lnTo>
                  <a:pt x="468" y="904"/>
                </a:lnTo>
                <a:lnTo>
                  <a:pt x="474" y="904"/>
                </a:lnTo>
                <a:lnTo>
                  <a:pt x="477" y="901"/>
                </a:lnTo>
                <a:lnTo>
                  <a:pt x="480" y="895"/>
                </a:lnTo>
                <a:lnTo>
                  <a:pt x="483" y="892"/>
                </a:lnTo>
                <a:lnTo>
                  <a:pt x="486" y="886"/>
                </a:lnTo>
                <a:lnTo>
                  <a:pt x="483" y="881"/>
                </a:lnTo>
                <a:lnTo>
                  <a:pt x="483" y="875"/>
                </a:lnTo>
                <a:lnTo>
                  <a:pt x="39" y="9"/>
                </a:lnTo>
                <a:lnTo>
                  <a:pt x="36" y="6"/>
                </a:lnTo>
                <a:lnTo>
                  <a:pt x="30" y="3"/>
                </a:lnTo>
                <a:lnTo>
                  <a:pt x="27" y="0"/>
                </a:lnTo>
                <a:lnTo>
                  <a:pt x="9" y="0"/>
                </a:lnTo>
                <a:lnTo>
                  <a:pt x="6" y="3"/>
                </a:lnTo>
                <a:lnTo>
                  <a:pt x="3" y="9"/>
                </a:lnTo>
                <a:lnTo>
                  <a:pt x="0" y="12"/>
                </a:lnTo>
                <a:lnTo>
                  <a:pt x="0" y="29"/>
                </a:lnTo>
                <a:lnTo>
                  <a:pt x="444" y="895"/>
                </a:lnTo>
                <a:close/>
              </a:path>
            </a:pathLst>
          </a:custGeom>
          <a:solidFill>
            <a:schemeClr val="tx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82951" name="Rectangle 127"/>
          <p:cNvSpPr>
            <a:spLocks noChangeArrowheads="1"/>
          </p:cNvSpPr>
          <p:nvPr/>
        </p:nvSpPr>
        <p:spPr bwMode="auto">
          <a:xfrm>
            <a:off x="5638800" y="2895600"/>
            <a:ext cx="2438400" cy="434975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lIns="90000" tIns="46800" rIns="90000" bIns="46800" anchor="ctr">
            <a:spAutoFit/>
          </a:bodyPr>
          <a:lstStyle/>
          <a:p>
            <a:pPr algn="ctr" eaLnBrk="0" hangingPunct="0"/>
            <a:r>
              <a:rPr lang="de-DE">
                <a:solidFill>
                  <a:schemeClr val="tx1"/>
                </a:solidFill>
                <a:latin typeface="Arial" charset="0"/>
              </a:rPr>
              <a:t>RECEIVER</a:t>
            </a:r>
            <a:endParaRPr lang="de-DE" sz="2800">
              <a:solidFill>
                <a:schemeClr val="accent2"/>
              </a:solidFill>
              <a:latin typeface="Times New Roman" pitchFamily="18" charset="0"/>
            </a:endParaRPr>
          </a:p>
        </p:txBody>
      </p:sp>
      <p:sp>
        <p:nvSpPr>
          <p:cNvPr id="82952" name="Freeform 128"/>
          <p:cNvSpPr>
            <a:spLocks/>
          </p:cNvSpPr>
          <p:nvPr/>
        </p:nvSpPr>
        <p:spPr bwMode="auto">
          <a:xfrm rot="16333114" flipH="1">
            <a:off x="6811169" y="2028031"/>
            <a:ext cx="771525" cy="1439863"/>
          </a:xfrm>
          <a:custGeom>
            <a:avLst/>
            <a:gdLst>
              <a:gd name="T0" fmla="*/ 444 w 486"/>
              <a:gd name="T1" fmla="*/ 895 h 907"/>
              <a:gd name="T2" fmla="*/ 447 w 486"/>
              <a:gd name="T3" fmla="*/ 898 h 907"/>
              <a:gd name="T4" fmla="*/ 453 w 486"/>
              <a:gd name="T5" fmla="*/ 901 h 907"/>
              <a:gd name="T6" fmla="*/ 456 w 486"/>
              <a:gd name="T7" fmla="*/ 904 h 907"/>
              <a:gd name="T8" fmla="*/ 462 w 486"/>
              <a:gd name="T9" fmla="*/ 907 h 907"/>
              <a:gd name="T10" fmla="*/ 468 w 486"/>
              <a:gd name="T11" fmla="*/ 904 h 907"/>
              <a:gd name="T12" fmla="*/ 474 w 486"/>
              <a:gd name="T13" fmla="*/ 904 h 907"/>
              <a:gd name="T14" fmla="*/ 477 w 486"/>
              <a:gd name="T15" fmla="*/ 901 h 907"/>
              <a:gd name="T16" fmla="*/ 480 w 486"/>
              <a:gd name="T17" fmla="*/ 895 h 907"/>
              <a:gd name="T18" fmla="*/ 483 w 486"/>
              <a:gd name="T19" fmla="*/ 892 h 907"/>
              <a:gd name="T20" fmla="*/ 486 w 486"/>
              <a:gd name="T21" fmla="*/ 886 h 907"/>
              <a:gd name="T22" fmla="*/ 483 w 486"/>
              <a:gd name="T23" fmla="*/ 881 h 907"/>
              <a:gd name="T24" fmla="*/ 483 w 486"/>
              <a:gd name="T25" fmla="*/ 875 h 907"/>
              <a:gd name="T26" fmla="*/ 39 w 486"/>
              <a:gd name="T27" fmla="*/ 9 h 907"/>
              <a:gd name="T28" fmla="*/ 36 w 486"/>
              <a:gd name="T29" fmla="*/ 6 h 907"/>
              <a:gd name="T30" fmla="*/ 30 w 486"/>
              <a:gd name="T31" fmla="*/ 3 h 907"/>
              <a:gd name="T32" fmla="*/ 27 w 486"/>
              <a:gd name="T33" fmla="*/ 0 h 907"/>
              <a:gd name="T34" fmla="*/ 9 w 486"/>
              <a:gd name="T35" fmla="*/ 0 h 907"/>
              <a:gd name="T36" fmla="*/ 6 w 486"/>
              <a:gd name="T37" fmla="*/ 3 h 907"/>
              <a:gd name="T38" fmla="*/ 3 w 486"/>
              <a:gd name="T39" fmla="*/ 9 h 907"/>
              <a:gd name="T40" fmla="*/ 0 w 486"/>
              <a:gd name="T41" fmla="*/ 12 h 907"/>
              <a:gd name="T42" fmla="*/ 0 w 486"/>
              <a:gd name="T43" fmla="*/ 29 h 907"/>
              <a:gd name="T44" fmla="*/ 444 w 486"/>
              <a:gd name="T45" fmla="*/ 895 h 907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w 486"/>
              <a:gd name="T70" fmla="*/ 0 h 907"/>
              <a:gd name="T71" fmla="*/ 486 w 486"/>
              <a:gd name="T72" fmla="*/ 907 h 907"/>
            </a:gdLst>
            <a:ahLst/>
            <a:cxnLst>
              <a:cxn ang="T46">
                <a:pos x="T0" y="T1"/>
              </a:cxn>
              <a:cxn ang="T47">
                <a:pos x="T2" y="T3"/>
              </a:cxn>
              <a:cxn ang="T48">
                <a:pos x="T4" y="T5"/>
              </a:cxn>
              <a:cxn ang="T49">
                <a:pos x="T6" y="T7"/>
              </a:cxn>
              <a:cxn ang="T50">
                <a:pos x="T8" y="T9"/>
              </a:cxn>
              <a:cxn ang="T51">
                <a:pos x="T10" y="T11"/>
              </a:cxn>
              <a:cxn ang="T52">
                <a:pos x="T12" y="T13"/>
              </a:cxn>
              <a:cxn ang="T53">
                <a:pos x="T14" y="T15"/>
              </a:cxn>
              <a:cxn ang="T54">
                <a:pos x="T16" y="T17"/>
              </a:cxn>
              <a:cxn ang="T55">
                <a:pos x="T18" y="T19"/>
              </a:cxn>
              <a:cxn ang="T56">
                <a:pos x="T20" y="T21"/>
              </a:cxn>
              <a:cxn ang="T57">
                <a:pos x="T22" y="T23"/>
              </a:cxn>
              <a:cxn ang="T58">
                <a:pos x="T24" y="T25"/>
              </a:cxn>
              <a:cxn ang="T59">
                <a:pos x="T26" y="T27"/>
              </a:cxn>
              <a:cxn ang="T60">
                <a:pos x="T28" y="T29"/>
              </a:cxn>
              <a:cxn ang="T61">
                <a:pos x="T30" y="T31"/>
              </a:cxn>
              <a:cxn ang="T62">
                <a:pos x="T32" y="T33"/>
              </a:cxn>
              <a:cxn ang="T63">
                <a:pos x="T34" y="T35"/>
              </a:cxn>
              <a:cxn ang="T64">
                <a:pos x="T36" y="T37"/>
              </a:cxn>
              <a:cxn ang="T65">
                <a:pos x="T38" y="T39"/>
              </a:cxn>
              <a:cxn ang="T66">
                <a:pos x="T40" y="T41"/>
              </a:cxn>
              <a:cxn ang="T67">
                <a:pos x="T42" y="T43"/>
              </a:cxn>
              <a:cxn ang="T68">
                <a:pos x="T44" y="T45"/>
              </a:cxn>
            </a:cxnLst>
            <a:rect l="T69" t="T70" r="T71" b="T72"/>
            <a:pathLst>
              <a:path w="486" h="907">
                <a:moveTo>
                  <a:pt x="444" y="895"/>
                </a:moveTo>
                <a:lnTo>
                  <a:pt x="447" y="898"/>
                </a:lnTo>
                <a:lnTo>
                  <a:pt x="453" y="901"/>
                </a:lnTo>
                <a:lnTo>
                  <a:pt x="456" y="904"/>
                </a:lnTo>
                <a:lnTo>
                  <a:pt x="462" y="907"/>
                </a:lnTo>
                <a:lnTo>
                  <a:pt x="468" y="904"/>
                </a:lnTo>
                <a:lnTo>
                  <a:pt x="474" y="904"/>
                </a:lnTo>
                <a:lnTo>
                  <a:pt x="477" y="901"/>
                </a:lnTo>
                <a:lnTo>
                  <a:pt x="480" y="895"/>
                </a:lnTo>
                <a:lnTo>
                  <a:pt x="483" y="892"/>
                </a:lnTo>
                <a:lnTo>
                  <a:pt x="486" y="886"/>
                </a:lnTo>
                <a:lnTo>
                  <a:pt x="483" y="881"/>
                </a:lnTo>
                <a:lnTo>
                  <a:pt x="483" y="875"/>
                </a:lnTo>
                <a:lnTo>
                  <a:pt x="39" y="9"/>
                </a:lnTo>
                <a:lnTo>
                  <a:pt x="36" y="6"/>
                </a:lnTo>
                <a:lnTo>
                  <a:pt x="30" y="3"/>
                </a:lnTo>
                <a:lnTo>
                  <a:pt x="27" y="0"/>
                </a:lnTo>
                <a:lnTo>
                  <a:pt x="9" y="0"/>
                </a:lnTo>
                <a:lnTo>
                  <a:pt x="6" y="3"/>
                </a:lnTo>
                <a:lnTo>
                  <a:pt x="3" y="9"/>
                </a:lnTo>
                <a:lnTo>
                  <a:pt x="0" y="12"/>
                </a:lnTo>
                <a:lnTo>
                  <a:pt x="0" y="29"/>
                </a:lnTo>
                <a:lnTo>
                  <a:pt x="444" y="895"/>
                </a:lnTo>
                <a:close/>
              </a:path>
            </a:pathLst>
          </a:custGeom>
          <a:solidFill>
            <a:schemeClr val="tx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grpSp>
        <p:nvGrpSpPr>
          <p:cNvPr id="2" name="Group 129"/>
          <p:cNvGrpSpPr>
            <a:grpSpLocks/>
          </p:cNvGrpSpPr>
          <p:nvPr/>
        </p:nvGrpSpPr>
        <p:grpSpPr bwMode="auto">
          <a:xfrm>
            <a:off x="1981200" y="1295400"/>
            <a:ext cx="6151563" cy="5029200"/>
            <a:chOff x="1248" y="816"/>
            <a:chExt cx="3875" cy="3168"/>
          </a:xfrm>
        </p:grpSpPr>
        <p:grpSp>
          <p:nvGrpSpPr>
            <p:cNvPr id="82954" name="Group 7"/>
            <p:cNvGrpSpPr>
              <a:grpSpLocks/>
            </p:cNvGrpSpPr>
            <p:nvPr/>
          </p:nvGrpSpPr>
          <p:grpSpPr bwMode="auto">
            <a:xfrm>
              <a:off x="1248" y="3312"/>
              <a:ext cx="3216" cy="672"/>
              <a:chOff x="1248" y="3312"/>
              <a:chExt cx="3216" cy="672"/>
            </a:xfrm>
          </p:grpSpPr>
          <p:sp>
            <p:nvSpPr>
              <p:cNvPr id="82956" name="Rectangle 4"/>
              <p:cNvSpPr>
                <a:spLocks noChangeArrowheads="1"/>
              </p:cNvSpPr>
              <p:nvPr/>
            </p:nvSpPr>
            <p:spPr bwMode="auto">
              <a:xfrm>
                <a:off x="1536" y="3312"/>
                <a:ext cx="2928" cy="67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lIns="92075" tIns="46038" rIns="92075" bIns="46038"/>
              <a:lstStyle/>
              <a:p>
                <a:pPr algn="ctr" eaLnBrk="0" hangingPunct="0">
                  <a:buFont typeface="Wingdings" pitchFamily="2" charset="2"/>
                  <a:buNone/>
                </a:pPr>
                <a:r>
                  <a:rPr lang="de-DE" sz="2400">
                    <a:solidFill>
                      <a:schemeClr val="tx1"/>
                    </a:solidFill>
                    <a:latin typeface="Verdana" pitchFamily="34" charset="0"/>
                  </a:rPr>
                  <a:t>Antennen in  Vertikale </a:t>
                </a:r>
                <a:br>
                  <a:rPr lang="de-DE" sz="2400">
                    <a:solidFill>
                      <a:schemeClr val="tx1"/>
                    </a:solidFill>
                    <a:latin typeface="Verdana" pitchFamily="34" charset="0"/>
                  </a:rPr>
                </a:br>
                <a:r>
                  <a:rPr lang="de-DE" sz="2400">
                    <a:solidFill>
                      <a:schemeClr val="tx1"/>
                    </a:solidFill>
                    <a:latin typeface="Verdana" pitchFamily="34" charset="0"/>
                  </a:rPr>
                  <a:t>oder 45° Position bringen</a:t>
                </a:r>
              </a:p>
            </p:txBody>
          </p:sp>
          <p:sp>
            <p:nvSpPr>
              <p:cNvPr id="178181" name="Text Box 5"/>
              <p:cNvSpPr txBox="1">
                <a:spLocks noChangeArrowheads="1"/>
              </p:cNvSpPr>
              <p:nvPr/>
            </p:nvSpPr>
            <p:spPr bwMode="auto">
              <a:xfrm>
                <a:off x="1248" y="3353"/>
                <a:ext cx="461" cy="480"/>
              </a:xfrm>
              <a:prstGeom prst="rect">
                <a:avLst/>
              </a:prstGeom>
              <a:noFill/>
              <a:ln w="19050">
                <a:noFill/>
                <a:miter lim="800000"/>
                <a:headEnd type="none" w="sm" len="sm"/>
                <a:tailEnd type="none" w="sm" len="sm"/>
              </a:ln>
              <a:effectLst/>
            </p:spPr>
            <p:txBody>
              <a:bodyPr wrap="none" lIns="90000" tIns="46800" rIns="90000" bIns="46800">
                <a:spAutoFit/>
              </a:bodyPr>
              <a:lstStyle/>
              <a:p>
                <a:pPr eaLnBrk="0" hangingPunct="0">
                  <a:defRPr/>
                </a:pPr>
                <a:r>
                  <a:rPr lang="de-DE" sz="44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Times New Roman" pitchFamily="18" charset="0"/>
                    <a:ea typeface="+mn-ea"/>
                    <a:sym typeface="Symbol" pitchFamily="18" charset="2"/>
                  </a:rPr>
                  <a:t></a:t>
                </a:r>
              </a:p>
            </p:txBody>
          </p:sp>
        </p:grpSp>
        <p:sp>
          <p:nvSpPr>
            <p:cNvPr id="82955" name="Text Box 117"/>
            <p:cNvSpPr txBox="1">
              <a:spLocks noChangeArrowheads="1"/>
            </p:cNvSpPr>
            <p:nvPr/>
          </p:nvSpPr>
          <p:spPr bwMode="auto">
            <a:xfrm>
              <a:off x="3504" y="816"/>
              <a:ext cx="1619" cy="1863"/>
            </a:xfrm>
            <a:prstGeom prst="rect">
              <a:avLst/>
            </a:prstGeom>
            <a:noFill/>
            <a:ln w="19050">
              <a:noFill/>
              <a:miter lim="800000"/>
              <a:headEnd type="none" w="sm" len="sm"/>
              <a:tailEnd type="none" w="sm" len="sm"/>
            </a:ln>
          </p:spPr>
          <p:txBody>
            <a:bodyPr wrap="none" lIns="90000" tIns="46800" rIns="90000" bIns="46800">
              <a:spAutoFit/>
            </a:bodyPr>
            <a:lstStyle/>
            <a:p>
              <a:pPr eaLnBrk="0" hangingPunct="0"/>
              <a:r>
                <a:rPr lang="de-DE" sz="18800" b="1">
                  <a:solidFill>
                    <a:srgbClr val="C00000"/>
                  </a:solidFill>
                  <a:latin typeface="Times New Roman" pitchFamily="18" charset="0"/>
                  <a:sym typeface="Webdings" pitchFamily="18" charset="2"/>
                </a:rPr>
                <a:t></a:t>
              </a:r>
              <a:endParaRPr lang="de-DE" sz="2800">
                <a:solidFill>
                  <a:srgbClr val="C00000"/>
                </a:solidFill>
                <a:latin typeface="Times New Roman" pitchFamily="18" charset="0"/>
              </a:endParaRPr>
            </a:p>
          </p:txBody>
        </p:sp>
      </p:grpSp>
    </p:spTree>
  </p:cSld>
  <p:clrMapOvr>
    <a:masterClrMapping/>
  </p:clrMapOvr>
  <p:transition>
    <p:pull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10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de-DE" smtClean="0"/>
              <a:t>Häufige Fehler beim Betrieb</a:t>
            </a:r>
          </a:p>
        </p:txBody>
      </p:sp>
      <p:grpSp>
        <p:nvGrpSpPr>
          <p:cNvPr id="83971" name="Group 117"/>
          <p:cNvGrpSpPr>
            <a:grpSpLocks/>
          </p:cNvGrpSpPr>
          <p:nvPr/>
        </p:nvGrpSpPr>
        <p:grpSpPr bwMode="auto">
          <a:xfrm>
            <a:off x="5257800" y="1143000"/>
            <a:ext cx="3349625" cy="2178050"/>
            <a:chOff x="291" y="627"/>
            <a:chExt cx="2110" cy="1372"/>
          </a:xfrm>
        </p:grpSpPr>
        <p:sp>
          <p:nvSpPr>
            <p:cNvPr id="83986" name="Freeform 18"/>
            <p:cNvSpPr>
              <a:spLocks/>
            </p:cNvSpPr>
            <p:nvPr/>
          </p:nvSpPr>
          <p:spPr bwMode="auto">
            <a:xfrm>
              <a:off x="651" y="1546"/>
              <a:ext cx="1395" cy="224"/>
            </a:xfrm>
            <a:custGeom>
              <a:avLst/>
              <a:gdLst>
                <a:gd name="T0" fmla="*/ 18 w 1395"/>
                <a:gd name="T1" fmla="*/ 0 h 224"/>
                <a:gd name="T2" fmla="*/ 13 w 1395"/>
                <a:gd name="T3" fmla="*/ 0 h 224"/>
                <a:gd name="T4" fmla="*/ 8 w 1395"/>
                <a:gd name="T5" fmla="*/ 2 h 224"/>
                <a:gd name="T6" fmla="*/ 3 w 1395"/>
                <a:gd name="T7" fmla="*/ 8 h 224"/>
                <a:gd name="T8" fmla="*/ 0 w 1395"/>
                <a:gd name="T9" fmla="*/ 13 h 224"/>
                <a:gd name="T10" fmla="*/ 0 w 1395"/>
                <a:gd name="T11" fmla="*/ 209 h 224"/>
                <a:gd name="T12" fmla="*/ 3 w 1395"/>
                <a:gd name="T13" fmla="*/ 214 h 224"/>
                <a:gd name="T14" fmla="*/ 5 w 1395"/>
                <a:gd name="T15" fmla="*/ 219 h 224"/>
                <a:gd name="T16" fmla="*/ 8 w 1395"/>
                <a:gd name="T17" fmla="*/ 221 h 224"/>
                <a:gd name="T18" fmla="*/ 13 w 1395"/>
                <a:gd name="T19" fmla="*/ 221 h 224"/>
                <a:gd name="T20" fmla="*/ 18 w 1395"/>
                <a:gd name="T21" fmla="*/ 224 h 224"/>
                <a:gd name="T22" fmla="*/ 1376 w 1395"/>
                <a:gd name="T23" fmla="*/ 224 h 224"/>
                <a:gd name="T24" fmla="*/ 1379 w 1395"/>
                <a:gd name="T25" fmla="*/ 221 h 224"/>
                <a:gd name="T26" fmla="*/ 1384 w 1395"/>
                <a:gd name="T27" fmla="*/ 221 h 224"/>
                <a:gd name="T28" fmla="*/ 1389 w 1395"/>
                <a:gd name="T29" fmla="*/ 219 h 224"/>
                <a:gd name="T30" fmla="*/ 1392 w 1395"/>
                <a:gd name="T31" fmla="*/ 214 h 224"/>
                <a:gd name="T32" fmla="*/ 1392 w 1395"/>
                <a:gd name="T33" fmla="*/ 209 h 224"/>
                <a:gd name="T34" fmla="*/ 1395 w 1395"/>
                <a:gd name="T35" fmla="*/ 206 h 224"/>
                <a:gd name="T36" fmla="*/ 1395 w 1395"/>
                <a:gd name="T37" fmla="*/ 18 h 224"/>
                <a:gd name="T38" fmla="*/ 1392 w 1395"/>
                <a:gd name="T39" fmla="*/ 13 h 224"/>
                <a:gd name="T40" fmla="*/ 1392 w 1395"/>
                <a:gd name="T41" fmla="*/ 8 h 224"/>
                <a:gd name="T42" fmla="*/ 1389 w 1395"/>
                <a:gd name="T43" fmla="*/ 5 h 224"/>
                <a:gd name="T44" fmla="*/ 1384 w 1395"/>
                <a:gd name="T45" fmla="*/ 2 h 224"/>
                <a:gd name="T46" fmla="*/ 1379 w 1395"/>
                <a:gd name="T47" fmla="*/ 0 h 224"/>
                <a:gd name="T48" fmla="*/ 1376 w 1395"/>
                <a:gd name="T49" fmla="*/ 0 h 224"/>
                <a:gd name="T50" fmla="*/ 18 w 1395"/>
                <a:gd name="T51" fmla="*/ 0 h 224"/>
                <a:gd name="T52" fmla="*/ 18 w 1395"/>
                <a:gd name="T53" fmla="*/ 36 h 224"/>
                <a:gd name="T54" fmla="*/ 1376 w 1395"/>
                <a:gd name="T55" fmla="*/ 36 h 224"/>
                <a:gd name="T56" fmla="*/ 1358 w 1395"/>
                <a:gd name="T57" fmla="*/ 18 h 224"/>
                <a:gd name="T58" fmla="*/ 1358 w 1395"/>
                <a:gd name="T59" fmla="*/ 206 h 224"/>
                <a:gd name="T60" fmla="*/ 1376 w 1395"/>
                <a:gd name="T61" fmla="*/ 188 h 224"/>
                <a:gd name="T62" fmla="*/ 18 w 1395"/>
                <a:gd name="T63" fmla="*/ 188 h 224"/>
                <a:gd name="T64" fmla="*/ 37 w 1395"/>
                <a:gd name="T65" fmla="*/ 206 h 224"/>
                <a:gd name="T66" fmla="*/ 37 w 1395"/>
                <a:gd name="T67" fmla="*/ 18 h 224"/>
                <a:gd name="T68" fmla="*/ 18 w 1395"/>
                <a:gd name="T69" fmla="*/ 36 h 224"/>
                <a:gd name="T70" fmla="*/ 18 w 1395"/>
                <a:gd name="T71" fmla="*/ 0 h 224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1395"/>
                <a:gd name="T109" fmla="*/ 0 h 224"/>
                <a:gd name="T110" fmla="*/ 1395 w 1395"/>
                <a:gd name="T111" fmla="*/ 224 h 224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1395" h="224">
                  <a:moveTo>
                    <a:pt x="18" y="0"/>
                  </a:moveTo>
                  <a:lnTo>
                    <a:pt x="13" y="0"/>
                  </a:lnTo>
                  <a:lnTo>
                    <a:pt x="8" y="2"/>
                  </a:lnTo>
                  <a:lnTo>
                    <a:pt x="3" y="8"/>
                  </a:lnTo>
                  <a:lnTo>
                    <a:pt x="0" y="13"/>
                  </a:lnTo>
                  <a:lnTo>
                    <a:pt x="0" y="209"/>
                  </a:lnTo>
                  <a:lnTo>
                    <a:pt x="3" y="214"/>
                  </a:lnTo>
                  <a:lnTo>
                    <a:pt x="5" y="219"/>
                  </a:lnTo>
                  <a:lnTo>
                    <a:pt x="8" y="221"/>
                  </a:lnTo>
                  <a:lnTo>
                    <a:pt x="13" y="221"/>
                  </a:lnTo>
                  <a:lnTo>
                    <a:pt x="18" y="224"/>
                  </a:lnTo>
                  <a:lnTo>
                    <a:pt x="1376" y="224"/>
                  </a:lnTo>
                  <a:lnTo>
                    <a:pt x="1379" y="221"/>
                  </a:lnTo>
                  <a:lnTo>
                    <a:pt x="1384" y="221"/>
                  </a:lnTo>
                  <a:lnTo>
                    <a:pt x="1389" y="219"/>
                  </a:lnTo>
                  <a:lnTo>
                    <a:pt x="1392" y="214"/>
                  </a:lnTo>
                  <a:lnTo>
                    <a:pt x="1392" y="209"/>
                  </a:lnTo>
                  <a:lnTo>
                    <a:pt x="1395" y="206"/>
                  </a:lnTo>
                  <a:lnTo>
                    <a:pt x="1395" y="18"/>
                  </a:lnTo>
                  <a:lnTo>
                    <a:pt x="1392" y="13"/>
                  </a:lnTo>
                  <a:lnTo>
                    <a:pt x="1392" y="8"/>
                  </a:lnTo>
                  <a:lnTo>
                    <a:pt x="1389" y="5"/>
                  </a:lnTo>
                  <a:lnTo>
                    <a:pt x="1384" y="2"/>
                  </a:lnTo>
                  <a:lnTo>
                    <a:pt x="1379" y="0"/>
                  </a:lnTo>
                  <a:lnTo>
                    <a:pt x="1376" y="0"/>
                  </a:lnTo>
                  <a:lnTo>
                    <a:pt x="18" y="0"/>
                  </a:lnTo>
                  <a:lnTo>
                    <a:pt x="18" y="36"/>
                  </a:lnTo>
                  <a:lnTo>
                    <a:pt x="1376" y="36"/>
                  </a:lnTo>
                  <a:lnTo>
                    <a:pt x="1358" y="18"/>
                  </a:lnTo>
                  <a:lnTo>
                    <a:pt x="1358" y="206"/>
                  </a:lnTo>
                  <a:lnTo>
                    <a:pt x="1376" y="188"/>
                  </a:lnTo>
                  <a:lnTo>
                    <a:pt x="18" y="188"/>
                  </a:lnTo>
                  <a:lnTo>
                    <a:pt x="37" y="206"/>
                  </a:lnTo>
                  <a:lnTo>
                    <a:pt x="37" y="18"/>
                  </a:lnTo>
                  <a:lnTo>
                    <a:pt x="18" y="36"/>
                  </a:lnTo>
                  <a:lnTo>
                    <a:pt x="18" y="0"/>
                  </a:lnTo>
                  <a:close/>
                </a:path>
              </a:pathLst>
            </a:custGeom>
            <a:solidFill>
              <a:schemeClr val="tx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83987" name="Freeform 33"/>
            <p:cNvSpPr>
              <a:spLocks/>
            </p:cNvSpPr>
            <p:nvPr/>
          </p:nvSpPr>
          <p:spPr bwMode="auto">
            <a:xfrm>
              <a:off x="651" y="1773"/>
              <a:ext cx="1395" cy="226"/>
            </a:xfrm>
            <a:custGeom>
              <a:avLst/>
              <a:gdLst>
                <a:gd name="T0" fmla="*/ 18 w 1395"/>
                <a:gd name="T1" fmla="*/ 0 h 226"/>
                <a:gd name="T2" fmla="*/ 13 w 1395"/>
                <a:gd name="T3" fmla="*/ 0 h 226"/>
                <a:gd name="T4" fmla="*/ 8 w 1395"/>
                <a:gd name="T5" fmla="*/ 2 h 226"/>
                <a:gd name="T6" fmla="*/ 3 w 1395"/>
                <a:gd name="T7" fmla="*/ 7 h 226"/>
                <a:gd name="T8" fmla="*/ 0 w 1395"/>
                <a:gd name="T9" fmla="*/ 12 h 226"/>
                <a:gd name="T10" fmla="*/ 0 w 1395"/>
                <a:gd name="T11" fmla="*/ 211 h 226"/>
                <a:gd name="T12" fmla="*/ 3 w 1395"/>
                <a:gd name="T13" fmla="*/ 216 h 226"/>
                <a:gd name="T14" fmla="*/ 5 w 1395"/>
                <a:gd name="T15" fmla="*/ 221 h 226"/>
                <a:gd name="T16" fmla="*/ 8 w 1395"/>
                <a:gd name="T17" fmla="*/ 224 h 226"/>
                <a:gd name="T18" fmla="*/ 13 w 1395"/>
                <a:gd name="T19" fmla="*/ 224 h 226"/>
                <a:gd name="T20" fmla="*/ 18 w 1395"/>
                <a:gd name="T21" fmla="*/ 226 h 226"/>
                <a:gd name="T22" fmla="*/ 1376 w 1395"/>
                <a:gd name="T23" fmla="*/ 226 h 226"/>
                <a:gd name="T24" fmla="*/ 1379 w 1395"/>
                <a:gd name="T25" fmla="*/ 224 h 226"/>
                <a:gd name="T26" fmla="*/ 1384 w 1395"/>
                <a:gd name="T27" fmla="*/ 224 h 226"/>
                <a:gd name="T28" fmla="*/ 1389 w 1395"/>
                <a:gd name="T29" fmla="*/ 221 h 226"/>
                <a:gd name="T30" fmla="*/ 1392 w 1395"/>
                <a:gd name="T31" fmla="*/ 216 h 226"/>
                <a:gd name="T32" fmla="*/ 1392 w 1395"/>
                <a:gd name="T33" fmla="*/ 211 h 226"/>
                <a:gd name="T34" fmla="*/ 1395 w 1395"/>
                <a:gd name="T35" fmla="*/ 208 h 226"/>
                <a:gd name="T36" fmla="*/ 1395 w 1395"/>
                <a:gd name="T37" fmla="*/ 17 h 226"/>
                <a:gd name="T38" fmla="*/ 1392 w 1395"/>
                <a:gd name="T39" fmla="*/ 12 h 226"/>
                <a:gd name="T40" fmla="*/ 1392 w 1395"/>
                <a:gd name="T41" fmla="*/ 7 h 226"/>
                <a:gd name="T42" fmla="*/ 1389 w 1395"/>
                <a:gd name="T43" fmla="*/ 5 h 226"/>
                <a:gd name="T44" fmla="*/ 1384 w 1395"/>
                <a:gd name="T45" fmla="*/ 2 h 226"/>
                <a:gd name="T46" fmla="*/ 1379 w 1395"/>
                <a:gd name="T47" fmla="*/ 0 h 226"/>
                <a:gd name="T48" fmla="*/ 1376 w 1395"/>
                <a:gd name="T49" fmla="*/ 0 h 226"/>
                <a:gd name="T50" fmla="*/ 18 w 1395"/>
                <a:gd name="T51" fmla="*/ 0 h 226"/>
                <a:gd name="T52" fmla="*/ 18 w 1395"/>
                <a:gd name="T53" fmla="*/ 35 h 226"/>
                <a:gd name="T54" fmla="*/ 1376 w 1395"/>
                <a:gd name="T55" fmla="*/ 35 h 226"/>
                <a:gd name="T56" fmla="*/ 1358 w 1395"/>
                <a:gd name="T57" fmla="*/ 17 h 226"/>
                <a:gd name="T58" fmla="*/ 1358 w 1395"/>
                <a:gd name="T59" fmla="*/ 208 h 226"/>
                <a:gd name="T60" fmla="*/ 1376 w 1395"/>
                <a:gd name="T61" fmla="*/ 191 h 226"/>
                <a:gd name="T62" fmla="*/ 18 w 1395"/>
                <a:gd name="T63" fmla="*/ 191 h 226"/>
                <a:gd name="T64" fmla="*/ 37 w 1395"/>
                <a:gd name="T65" fmla="*/ 208 h 226"/>
                <a:gd name="T66" fmla="*/ 37 w 1395"/>
                <a:gd name="T67" fmla="*/ 17 h 226"/>
                <a:gd name="T68" fmla="*/ 18 w 1395"/>
                <a:gd name="T69" fmla="*/ 35 h 226"/>
                <a:gd name="T70" fmla="*/ 18 w 1395"/>
                <a:gd name="T71" fmla="*/ 0 h 22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1395"/>
                <a:gd name="T109" fmla="*/ 0 h 226"/>
                <a:gd name="T110" fmla="*/ 1395 w 1395"/>
                <a:gd name="T111" fmla="*/ 226 h 22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1395" h="226">
                  <a:moveTo>
                    <a:pt x="18" y="0"/>
                  </a:moveTo>
                  <a:lnTo>
                    <a:pt x="13" y="0"/>
                  </a:lnTo>
                  <a:lnTo>
                    <a:pt x="8" y="2"/>
                  </a:lnTo>
                  <a:lnTo>
                    <a:pt x="3" y="7"/>
                  </a:lnTo>
                  <a:lnTo>
                    <a:pt x="0" y="12"/>
                  </a:lnTo>
                  <a:lnTo>
                    <a:pt x="0" y="211"/>
                  </a:lnTo>
                  <a:lnTo>
                    <a:pt x="3" y="216"/>
                  </a:lnTo>
                  <a:lnTo>
                    <a:pt x="5" y="221"/>
                  </a:lnTo>
                  <a:lnTo>
                    <a:pt x="8" y="224"/>
                  </a:lnTo>
                  <a:lnTo>
                    <a:pt x="13" y="224"/>
                  </a:lnTo>
                  <a:lnTo>
                    <a:pt x="18" y="226"/>
                  </a:lnTo>
                  <a:lnTo>
                    <a:pt x="1376" y="226"/>
                  </a:lnTo>
                  <a:lnTo>
                    <a:pt x="1379" y="224"/>
                  </a:lnTo>
                  <a:lnTo>
                    <a:pt x="1384" y="224"/>
                  </a:lnTo>
                  <a:lnTo>
                    <a:pt x="1389" y="221"/>
                  </a:lnTo>
                  <a:lnTo>
                    <a:pt x="1392" y="216"/>
                  </a:lnTo>
                  <a:lnTo>
                    <a:pt x="1392" y="211"/>
                  </a:lnTo>
                  <a:lnTo>
                    <a:pt x="1395" y="208"/>
                  </a:lnTo>
                  <a:lnTo>
                    <a:pt x="1395" y="17"/>
                  </a:lnTo>
                  <a:lnTo>
                    <a:pt x="1392" y="12"/>
                  </a:lnTo>
                  <a:lnTo>
                    <a:pt x="1392" y="7"/>
                  </a:lnTo>
                  <a:lnTo>
                    <a:pt x="1389" y="5"/>
                  </a:lnTo>
                  <a:lnTo>
                    <a:pt x="1384" y="2"/>
                  </a:lnTo>
                  <a:lnTo>
                    <a:pt x="1379" y="0"/>
                  </a:lnTo>
                  <a:lnTo>
                    <a:pt x="1376" y="0"/>
                  </a:lnTo>
                  <a:lnTo>
                    <a:pt x="18" y="0"/>
                  </a:lnTo>
                  <a:lnTo>
                    <a:pt x="18" y="35"/>
                  </a:lnTo>
                  <a:lnTo>
                    <a:pt x="1376" y="35"/>
                  </a:lnTo>
                  <a:lnTo>
                    <a:pt x="1358" y="17"/>
                  </a:lnTo>
                  <a:lnTo>
                    <a:pt x="1358" y="208"/>
                  </a:lnTo>
                  <a:lnTo>
                    <a:pt x="1376" y="191"/>
                  </a:lnTo>
                  <a:lnTo>
                    <a:pt x="18" y="191"/>
                  </a:lnTo>
                  <a:lnTo>
                    <a:pt x="37" y="208"/>
                  </a:lnTo>
                  <a:lnTo>
                    <a:pt x="37" y="17"/>
                  </a:lnTo>
                  <a:lnTo>
                    <a:pt x="18" y="35"/>
                  </a:lnTo>
                  <a:lnTo>
                    <a:pt x="18" y="0"/>
                  </a:lnTo>
                  <a:close/>
                </a:path>
              </a:pathLst>
            </a:custGeom>
            <a:solidFill>
              <a:schemeClr val="tx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83988" name="Freeform 48"/>
            <p:cNvSpPr>
              <a:spLocks/>
            </p:cNvSpPr>
            <p:nvPr/>
          </p:nvSpPr>
          <p:spPr bwMode="auto">
            <a:xfrm>
              <a:off x="661" y="1347"/>
              <a:ext cx="1377" cy="214"/>
            </a:xfrm>
            <a:custGeom>
              <a:avLst/>
              <a:gdLst>
                <a:gd name="T0" fmla="*/ 19 w 1377"/>
                <a:gd name="T1" fmla="*/ 0 h 214"/>
                <a:gd name="T2" fmla="*/ 14 w 1377"/>
                <a:gd name="T3" fmla="*/ 0 h 214"/>
                <a:gd name="T4" fmla="*/ 8 w 1377"/>
                <a:gd name="T5" fmla="*/ 3 h 214"/>
                <a:gd name="T6" fmla="*/ 3 w 1377"/>
                <a:gd name="T7" fmla="*/ 8 h 214"/>
                <a:gd name="T8" fmla="*/ 0 w 1377"/>
                <a:gd name="T9" fmla="*/ 13 h 214"/>
                <a:gd name="T10" fmla="*/ 0 w 1377"/>
                <a:gd name="T11" fmla="*/ 199 h 214"/>
                <a:gd name="T12" fmla="*/ 3 w 1377"/>
                <a:gd name="T13" fmla="*/ 204 h 214"/>
                <a:gd name="T14" fmla="*/ 6 w 1377"/>
                <a:gd name="T15" fmla="*/ 209 h 214"/>
                <a:gd name="T16" fmla="*/ 8 w 1377"/>
                <a:gd name="T17" fmla="*/ 212 h 214"/>
                <a:gd name="T18" fmla="*/ 14 w 1377"/>
                <a:gd name="T19" fmla="*/ 212 h 214"/>
                <a:gd name="T20" fmla="*/ 19 w 1377"/>
                <a:gd name="T21" fmla="*/ 214 h 214"/>
                <a:gd name="T22" fmla="*/ 1358 w 1377"/>
                <a:gd name="T23" fmla="*/ 214 h 214"/>
                <a:gd name="T24" fmla="*/ 1361 w 1377"/>
                <a:gd name="T25" fmla="*/ 212 h 214"/>
                <a:gd name="T26" fmla="*/ 1366 w 1377"/>
                <a:gd name="T27" fmla="*/ 212 h 214"/>
                <a:gd name="T28" fmla="*/ 1372 w 1377"/>
                <a:gd name="T29" fmla="*/ 209 h 214"/>
                <a:gd name="T30" fmla="*/ 1374 w 1377"/>
                <a:gd name="T31" fmla="*/ 204 h 214"/>
                <a:gd name="T32" fmla="*/ 1374 w 1377"/>
                <a:gd name="T33" fmla="*/ 199 h 214"/>
                <a:gd name="T34" fmla="*/ 1377 w 1377"/>
                <a:gd name="T35" fmla="*/ 196 h 214"/>
                <a:gd name="T36" fmla="*/ 1377 w 1377"/>
                <a:gd name="T37" fmla="*/ 18 h 214"/>
                <a:gd name="T38" fmla="*/ 1374 w 1377"/>
                <a:gd name="T39" fmla="*/ 13 h 214"/>
                <a:gd name="T40" fmla="*/ 1374 w 1377"/>
                <a:gd name="T41" fmla="*/ 8 h 214"/>
                <a:gd name="T42" fmla="*/ 1372 w 1377"/>
                <a:gd name="T43" fmla="*/ 5 h 214"/>
                <a:gd name="T44" fmla="*/ 1366 w 1377"/>
                <a:gd name="T45" fmla="*/ 3 h 214"/>
                <a:gd name="T46" fmla="*/ 1361 w 1377"/>
                <a:gd name="T47" fmla="*/ 0 h 214"/>
                <a:gd name="T48" fmla="*/ 1358 w 1377"/>
                <a:gd name="T49" fmla="*/ 0 h 214"/>
                <a:gd name="T50" fmla="*/ 19 w 1377"/>
                <a:gd name="T51" fmla="*/ 0 h 214"/>
                <a:gd name="T52" fmla="*/ 19 w 1377"/>
                <a:gd name="T53" fmla="*/ 36 h 214"/>
                <a:gd name="T54" fmla="*/ 1358 w 1377"/>
                <a:gd name="T55" fmla="*/ 36 h 214"/>
                <a:gd name="T56" fmla="*/ 1340 w 1377"/>
                <a:gd name="T57" fmla="*/ 18 h 214"/>
                <a:gd name="T58" fmla="*/ 1340 w 1377"/>
                <a:gd name="T59" fmla="*/ 196 h 214"/>
                <a:gd name="T60" fmla="*/ 1358 w 1377"/>
                <a:gd name="T61" fmla="*/ 179 h 214"/>
                <a:gd name="T62" fmla="*/ 19 w 1377"/>
                <a:gd name="T63" fmla="*/ 179 h 214"/>
                <a:gd name="T64" fmla="*/ 37 w 1377"/>
                <a:gd name="T65" fmla="*/ 196 h 214"/>
                <a:gd name="T66" fmla="*/ 37 w 1377"/>
                <a:gd name="T67" fmla="*/ 18 h 214"/>
                <a:gd name="T68" fmla="*/ 19 w 1377"/>
                <a:gd name="T69" fmla="*/ 36 h 214"/>
                <a:gd name="T70" fmla="*/ 19 w 1377"/>
                <a:gd name="T71" fmla="*/ 0 h 214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1377"/>
                <a:gd name="T109" fmla="*/ 0 h 214"/>
                <a:gd name="T110" fmla="*/ 1377 w 1377"/>
                <a:gd name="T111" fmla="*/ 214 h 214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1377" h="214">
                  <a:moveTo>
                    <a:pt x="19" y="0"/>
                  </a:moveTo>
                  <a:lnTo>
                    <a:pt x="14" y="0"/>
                  </a:lnTo>
                  <a:lnTo>
                    <a:pt x="8" y="3"/>
                  </a:lnTo>
                  <a:lnTo>
                    <a:pt x="3" y="8"/>
                  </a:lnTo>
                  <a:lnTo>
                    <a:pt x="0" y="13"/>
                  </a:lnTo>
                  <a:lnTo>
                    <a:pt x="0" y="199"/>
                  </a:lnTo>
                  <a:lnTo>
                    <a:pt x="3" y="204"/>
                  </a:lnTo>
                  <a:lnTo>
                    <a:pt x="6" y="209"/>
                  </a:lnTo>
                  <a:lnTo>
                    <a:pt x="8" y="212"/>
                  </a:lnTo>
                  <a:lnTo>
                    <a:pt x="14" y="212"/>
                  </a:lnTo>
                  <a:lnTo>
                    <a:pt x="19" y="214"/>
                  </a:lnTo>
                  <a:lnTo>
                    <a:pt x="1358" y="214"/>
                  </a:lnTo>
                  <a:lnTo>
                    <a:pt x="1361" y="212"/>
                  </a:lnTo>
                  <a:lnTo>
                    <a:pt x="1366" y="212"/>
                  </a:lnTo>
                  <a:lnTo>
                    <a:pt x="1372" y="209"/>
                  </a:lnTo>
                  <a:lnTo>
                    <a:pt x="1374" y="204"/>
                  </a:lnTo>
                  <a:lnTo>
                    <a:pt x="1374" y="199"/>
                  </a:lnTo>
                  <a:lnTo>
                    <a:pt x="1377" y="196"/>
                  </a:lnTo>
                  <a:lnTo>
                    <a:pt x="1377" y="18"/>
                  </a:lnTo>
                  <a:lnTo>
                    <a:pt x="1374" y="13"/>
                  </a:lnTo>
                  <a:lnTo>
                    <a:pt x="1374" y="8"/>
                  </a:lnTo>
                  <a:lnTo>
                    <a:pt x="1372" y="5"/>
                  </a:lnTo>
                  <a:lnTo>
                    <a:pt x="1366" y="3"/>
                  </a:lnTo>
                  <a:lnTo>
                    <a:pt x="1361" y="0"/>
                  </a:lnTo>
                  <a:lnTo>
                    <a:pt x="1358" y="0"/>
                  </a:lnTo>
                  <a:lnTo>
                    <a:pt x="19" y="0"/>
                  </a:lnTo>
                  <a:lnTo>
                    <a:pt x="19" y="36"/>
                  </a:lnTo>
                  <a:lnTo>
                    <a:pt x="1358" y="36"/>
                  </a:lnTo>
                  <a:lnTo>
                    <a:pt x="1340" y="18"/>
                  </a:lnTo>
                  <a:lnTo>
                    <a:pt x="1340" y="196"/>
                  </a:lnTo>
                  <a:lnTo>
                    <a:pt x="1358" y="179"/>
                  </a:lnTo>
                  <a:lnTo>
                    <a:pt x="19" y="179"/>
                  </a:lnTo>
                  <a:lnTo>
                    <a:pt x="37" y="196"/>
                  </a:lnTo>
                  <a:lnTo>
                    <a:pt x="37" y="18"/>
                  </a:lnTo>
                  <a:lnTo>
                    <a:pt x="19" y="36"/>
                  </a:lnTo>
                  <a:lnTo>
                    <a:pt x="19" y="0"/>
                  </a:lnTo>
                  <a:close/>
                </a:path>
              </a:pathLst>
            </a:custGeom>
            <a:solidFill>
              <a:schemeClr val="tx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83989" name="Freeform 61"/>
            <p:cNvSpPr>
              <a:spLocks/>
            </p:cNvSpPr>
            <p:nvPr/>
          </p:nvSpPr>
          <p:spPr bwMode="auto">
            <a:xfrm>
              <a:off x="1897" y="632"/>
              <a:ext cx="504" cy="830"/>
            </a:xfrm>
            <a:custGeom>
              <a:avLst/>
              <a:gdLst>
                <a:gd name="T0" fmla="*/ 2 w 504"/>
                <a:gd name="T1" fmla="*/ 802 h 830"/>
                <a:gd name="T2" fmla="*/ 0 w 504"/>
                <a:gd name="T3" fmla="*/ 807 h 830"/>
                <a:gd name="T4" fmla="*/ 0 w 504"/>
                <a:gd name="T5" fmla="*/ 815 h 830"/>
                <a:gd name="T6" fmla="*/ 2 w 504"/>
                <a:gd name="T7" fmla="*/ 820 h 830"/>
                <a:gd name="T8" fmla="*/ 5 w 504"/>
                <a:gd name="T9" fmla="*/ 825 h 830"/>
                <a:gd name="T10" fmla="*/ 8 w 504"/>
                <a:gd name="T11" fmla="*/ 827 h 830"/>
                <a:gd name="T12" fmla="*/ 13 w 504"/>
                <a:gd name="T13" fmla="*/ 827 h 830"/>
                <a:gd name="T14" fmla="*/ 18 w 504"/>
                <a:gd name="T15" fmla="*/ 830 h 830"/>
                <a:gd name="T16" fmla="*/ 21 w 504"/>
                <a:gd name="T17" fmla="*/ 827 h 830"/>
                <a:gd name="T18" fmla="*/ 26 w 504"/>
                <a:gd name="T19" fmla="*/ 827 h 830"/>
                <a:gd name="T20" fmla="*/ 31 w 504"/>
                <a:gd name="T21" fmla="*/ 825 h 830"/>
                <a:gd name="T22" fmla="*/ 34 w 504"/>
                <a:gd name="T23" fmla="*/ 820 h 830"/>
                <a:gd name="T24" fmla="*/ 501 w 504"/>
                <a:gd name="T25" fmla="*/ 25 h 830"/>
                <a:gd name="T26" fmla="*/ 501 w 504"/>
                <a:gd name="T27" fmla="*/ 20 h 830"/>
                <a:gd name="T28" fmla="*/ 504 w 504"/>
                <a:gd name="T29" fmla="*/ 17 h 830"/>
                <a:gd name="T30" fmla="*/ 501 w 504"/>
                <a:gd name="T31" fmla="*/ 12 h 830"/>
                <a:gd name="T32" fmla="*/ 501 w 504"/>
                <a:gd name="T33" fmla="*/ 7 h 830"/>
                <a:gd name="T34" fmla="*/ 499 w 504"/>
                <a:gd name="T35" fmla="*/ 5 h 830"/>
                <a:gd name="T36" fmla="*/ 493 w 504"/>
                <a:gd name="T37" fmla="*/ 2 h 830"/>
                <a:gd name="T38" fmla="*/ 488 w 504"/>
                <a:gd name="T39" fmla="*/ 0 h 830"/>
                <a:gd name="T40" fmla="*/ 480 w 504"/>
                <a:gd name="T41" fmla="*/ 0 h 830"/>
                <a:gd name="T42" fmla="*/ 475 w 504"/>
                <a:gd name="T43" fmla="*/ 2 h 830"/>
                <a:gd name="T44" fmla="*/ 470 w 504"/>
                <a:gd name="T45" fmla="*/ 7 h 830"/>
                <a:gd name="T46" fmla="*/ 2 w 504"/>
                <a:gd name="T47" fmla="*/ 802 h 830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504"/>
                <a:gd name="T73" fmla="*/ 0 h 830"/>
                <a:gd name="T74" fmla="*/ 504 w 504"/>
                <a:gd name="T75" fmla="*/ 830 h 830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504" h="830">
                  <a:moveTo>
                    <a:pt x="2" y="802"/>
                  </a:moveTo>
                  <a:lnTo>
                    <a:pt x="0" y="807"/>
                  </a:lnTo>
                  <a:lnTo>
                    <a:pt x="0" y="815"/>
                  </a:lnTo>
                  <a:lnTo>
                    <a:pt x="2" y="820"/>
                  </a:lnTo>
                  <a:lnTo>
                    <a:pt x="5" y="825"/>
                  </a:lnTo>
                  <a:lnTo>
                    <a:pt x="8" y="827"/>
                  </a:lnTo>
                  <a:lnTo>
                    <a:pt x="13" y="827"/>
                  </a:lnTo>
                  <a:lnTo>
                    <a:pt x="18" y="830"/>
                  </a:lnTo>
                  <a:lnTo>
                    <a:pt x="21" y="827"/>
                  </a:lnTo>
                  <a:lnTo>
                    <a:pt x="26" y="827"/>
                  </a:lnTo>
                  <a:lnTo>
                    <a:pt x="31" y="825"/>
                  </a:lnTo>
                  <a:lnTo>
                    <a:pt x="34" y="820"/>
                  </a:lnTo>
                  <a:lnTo>
                    <a:pt x="501" y="25"/>
                  </a:lnTo>
                  <a:lnTo>
                    <a:pt x="501" y="20"/>
                  </a:lnTo>
                  <a:lnTo>
                    <a:pt x="504" y="17"/>
                  </a:lnTo>
                  <a:lnTo>
                    <a:pt x="501" y="12"/>
                  </a:lnTo>
                  <a:lnTo>
                    <a:pt x="501" y="7"/>
                  </a:lnTo>
                  <a:lnTo>
                    <a:pt x="499" y="5"/>
                  </a:lnTo>
                  <a:lnTo>
                    <a:pt x="493" y="2"/>
                  </a:lnTo>
                  <a:lnTo>
                    <a:pt x="488" y="0"/>
                  </a:lnTo>
                  <a:lnTo>
                    <a:pt x="480" y="0"/>
                  </a:lnTo>
                  <a:lnTo>
                    <a:pt x="475" y="2"/>
                  </a:lnTo>
                  <a:lnTo>
                    <a:pt x="470" y="7"/>
                  </a:lnTo>
                  <a:lnTo>
                    <a:pt x="2" y="802"/>
                  </a:lnTo>
                  <a:close/>
                </a:path>
              </a:pathLst>
            </a:custGeom>
            <a:solidFill>
              <a:schemeClr val="tx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83990" name="Freeform 62"/>
            <p:cNvSpPr>
              <a:spLocks/>
            </p:cNvSpPr>
            <p:nvPr/>
          </p:nvSpPr>
          <p:spPr bwMode="auto">
            <a:xfrm>
              <a:off x="291" y="627"/>
              <a:ext cx="501" cy="832"/>
            </a:xfrm>
            <a:custGeom>
              <a:avLst/>
              <a:gdLst>
                <a:gd name="T0" fmla="*/ 34 w 501"/>
                <a:gd name="T1" fmla="*/ 7 h 832"/>
                <a:gd name="T2" fmla="*/ 31 w 501"/>
                <a:gd name="T3" fmla="*/ 5 h 832"/>
                <a:gd name="T4" fmla="*/ 26 w 501"/>
                <a:gd name="T5" fmla="*/ 2 h 832"/>
                <a:gd name="T6" fmla="*/ 21 w 501"/>
                <a:gd name="T7" fmla="*/ 0 h 832"/>
                <a:gd name="T8" fmla="*/ 13 w 501"/>
                <a:gd name="T9" fmla="*/ 0 h 832"/>
                <a:gd name="T10" fmla="*/ 7 w 501"/>
                <a:gd name="T11" fmla="*/ 2 h 832"/>
                <a:gd name="T12" fmla="*/ 2 w 501"/>
                <a:gd name="T13" fmla="*/ 7 h 832"/>
                <a:gd name="T14" fmla="*/ 0 w 501"/>
                <a:gd name="T15" fmla="*/ 12 h 832"/>
                <a:gd name="T16" fmla="*/ 0 w 501"/>
                <a:gd name="T17" fmla="*/ 20 h 832"/>
                <a:gd name="T18" fmla="*/ 2 w 501"/>
                <a:gd name="T19" fmla="*/ 25 h 832"/>
                <a:gd name="T20" fmla="*/ 467 w 501"/>
                <a:gd name="T21" fmla="*/ 822 h 832"/>
                <a:gd name="T22" fmla="*/ 470 w 501"/>
                <a:gd name="T23" fmla="*/ 827 h 832"/>
                <a:gd name="T24" fmla="*/ 472 w 501"/>
                <a:gd name="T25" fmla="*/ 830 h 832"/>
                <a:gd name="T26" fmla="*/ 478 w 501"/>
                <a:gd name="T27" fmla="*/ 830 h 832"/>
                <a:gd name="T28" fmla="*/ 483 w 501"/>
                <a:gd name="T29" fmla="*/ 832 h 832"/>
                <a:gd name="T30" fmla="*/ 485 w 501"/>
                <a:gd name="T31" fmla="*/ 830 h 832"/>
                <a:gd name="T32" fmla="*/ 491 w 501"/>
                <a:gd name="T33" fmla="*/ 830 h 832"/>
                <a:gd name="T34" fmla="*/ 496 w 501"/>
                <a:gd name="T35" fmla="*/ 827 h 832"/>
                <a:gd name="T36" fmla="*/ 498 w 501"/>
                <a:gd name="T37" fmla="*/ 822 h 832"/>
                <a:gd name="T38" fmla="*/ 498 w 501"/>
                <a:gd name="T39" fmla="*/ 817 h 832"/>
                <a:gd name="T40" fmla="*/ 501 w 501"/>
                <a:gd name="T41" fmla="*/ 814 h 832"/>
                <a:gd name="T42" fmla="*/ 498 w 501"/>
                <a:gd name="T43" fmla="*/ 809 h 832"/>
                <a:gd name="T44" fmla="*/ 498 w 501"/>
                <a:gd name="T45" fmla="*/ 804 h 832"/>
                <a:gd name="T46" fmla="*/ 34 w 501"/>
                <a:gd name="T47" fmla="*/ 7 h 832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501"/>
                <a:gd name="T73" fmla="*/ 0 h 832"/>
                <a:gd name="T74" fmla="*/ 501 w 501"/>
                <a:gd name="T75" fmla="*/ 832 h 832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501" h="832">
                  <a:moveTo>
                    <a:pt x="34" y="7"/>
                  </a:moveTo>
                  <a:lnTo>
                    <a:pt x="31" y="5"/>
                  </a:lnTo>
                  <a:lnTo>
                    <a:pt x="26" y="2"/>
                  </a:lnTo>
                  <a:lnTo>
                    <a:pt x="21" y="0"/>
                  </a:lnTo>
                  <a:lnTo>
                    <a:pt x="13" y="0"/>
                  </a:lnTo>
                  <a:lnTo>
                    <a:pt x="7" y="2"/>
                  </a:lnTo>
                  <a:lnTo>
                    <a:pt x="2" y="7"/>
                  </a:lnTo>
                  <a:lnTo>
                    <a:pt x="0" y="12"/>
                  </a:lnTo>
                  <a:lnTo>
                    <a:pt x="0" y="20"/>
                  </a:lnTo>
                  <a:lnTo>
                    <a:pt x="2" y="25"/>
                  </a:lnTo>
                  <a:lnTo>
                    <a:pt x="467" y="822"/>
                  </a:lnTo>
                  <a:lnTo>
                    <a:pt x="470" y="827"/>
                  </a:lnTo>
                  <a:lnTo>
                    <a:pt x="472" y="830"/>
                  </a:lnTo>
                  <a:lnTo>
                    <a:pt x="478" y="830"/>
                  </a:lnTo>
                  <a:lnTo>
                    <a:pt x="483" y="832"/>
                  </a:lnTo>
                  <a:lnTo>
                    <a:pt x="485" y="830"/>
                  </a:lnTo>
                  <a:lnTo>
                    <a:pt x="491" y="830"/>
                  </a:lnTo>
                  <a:lnTo>
                    <a:pt x="496" y="827"/>
                  </a:lnTo>
                  <a:lnTo>
                    <a:pt x="498" y="822"/>
                  </a:lnTo>
                  <a:lnTo>
                    <a:pt x="498" y="817"/>
                  </a:lnTo>
                  <a:lnTo>
                    <a:pt x="501" y="814"/>
                  </a:lnTo>
                  <a:lnTo>
                    <a:pt x="498" y="809"/>
                  </a:lnTo>
                  <a:lnTo>
                    <a:pt x="498" y="804"/>
                  </a:lnTo>
                  <a:lnTo>
                    <a:pt x="34" y="7"/>
                  </a:lnTo>
                  <a:close/>
                </a:path>
              </a:pathLst>
            </a:custGeom>
            <a:solidFill>
              <a:schemeClr val="tx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83991" name="Freeform 63"/>
            <p:cNvSpPr>
              <a:spLocks/>
            </p:cNvSpPr>
            <p:nvPr/>
          </p:nvSpPr>
          <p:spPr bwMode="auto">
            <a:xfrm>
              <a:off x="729" y="1622"/>
              <a:ext cx="60" cy="61"/>
            </a:xfrm>
            <a:custGeom>
              <a:avLst/>
              <a:gdLst>
                <a:gd name="T0" fmla="*/ 60 w 60"/>
                <a:gd name="T1" fmla="*/ 21 h 61"/>
                <a:gd name="T2" fmla="*/ 58 w 60"/>
                <a:gd name="T3" fmla="*/ 16 h 61"/>
                <a:gd name="T4" fmla="*/ 55 w 60"/>
                <a:gd name="T5" fmla="*/ 10 h 61"/>
                <a:gd name="T6" fmla="*/ 53 w 60"/>
                <a:gd name="T7" fmla="*/ 8 h 61"/>
                <a:gd name="T8" fmla="*/ 50 w 60"/>
                <a:gd name="T9" fmla="*/ 5 h 61"/>
                <a:gd name="T10" fmla="*/ 45 w 60"/>
                <a:gd name="T11" fmla="*/ 3 h 61"/>
                <a:gd name="T12" fmla="*/ 40 w 60"/>
                <a:gd name="T13" fmla="*/ 0 h 61"/>
                <a:gd name="T14" fmla="*/ 21 w 60"/>
                <a:gd name="T15" fmla="*/ 3 h 61"/>
                <a:gd name="T16" fmla="*/ 16 w 60"/>
                <a:gd name="T17" fmla="*/ 5 h 61"/>
                <a:gd name="T18" fmla="*/ 11 w 60"/>
                <a:gd name="T19" fmla="*/ 8 h 61"/>
                <a:gd name="T20" fmla="*/ 8 w 60"/>
                <a:gd name="T21" fmla="*/ 10 h 61"/>
                <a:gd name="T22" fmla="*/ 6 w 60"/>
                <a:gd name="T23" fmla="*/ 16 h 61"/>
                <a:gd name="T24" fmla="*/ 3 w 60"/>
                <a:gd name="T25" fmla="*/ 21 h 61"/>
                <a:gd name="T26" fmla="*/ 0 w 60"/>
                <a:gd name="T27" fmla="*/ 41 h 61"/>
                <a:gd name="T28" fmla="*/ 3 w 60"/>
                <a:gd name="T29" fmla="*/ 46 h 61"/>
                <a:gd name="T30" fmla="*/ 6 w 60"/>
                <a:gd name="T31" fmla="*/ 51 h 61"/>
                <a:gd name="T32" fmla="*/ 8 w 60"/>
                <a:gd name="T33" fmla="*/ 54 h 61"/>
                <a:gd name="T34" fmla="*/ 11 w 60"/>
                <a:gd name="T35" fmla="*/ 56 h 61"/>
                <a:gd name="T36" fmla="*/ 16 w 60"/>
                <a:gd name="T37" fmla="*/ 59 h 61"/>
                <a:gd name="T38" fmla="*/ 21 w 60"/>
                <a:gd name="T39" fmla="*/ 61 h 61"/>
                <a:gd name="T40" fmla="*/ 40 w 60"/>
                <a:gd name="T41" fmla="*/ 59 h 61"/>
                <a:gd name="T42" fmla="*/ 45 w 60"/>
                <a:gd name="T43" fmla="*/ 56 h 61"/>
                <a:gd name="T44" fmla="*/ 50 w 60"/>
                <a:gd name="T45" fmla="*/ 54 h 61"/>
                <a:gd name="T46" fmla="*/ 53 w 60"/>
                <a:gd name="T47" fmla="*/ 51 h 61"/>
                <a:gd name="T48" fmla="*/ 55 w 60"/>
                <a:gd name="T49" fmla="*/ 46 h 61"/>
                <a:gd name="T50" fmla="*/ 58 w 60"/>
                <a:gd name="T51" fmla="*/ 41 h 61"/>
                <a:gd name="T52" fmla="*/ 60 w 60"/>
                <a:gd name="T53" fmla="*/ 31 h 61"/>
                <a:gd name="T54" fmla="*/ 40 w 60"/>
                <a:gd name="T55" fmla="*/ 26 h 61"/>
                <a:gd name="T56" fmla="*/ 37 w 60"/>
                <a:gd name="T57" fmla="*/ 23 h 61"/>
                <a:gd name="T58" fmla="*/ 34 w 60"/>
                <a:gd name="T59" fmla="*/ 21 h 61"/>
                <a:gd name="T60" fmla="*/ 26 w 60"/>
                <a:gd name="T61" fmla="*/ 23 h 61"/>
                <a:gd name="T62" fmla="*/ 24 w 60"/>
                <a:gd name="T63" fmla="*/ 26 h 61"/>
                <a:gd name="T64" fmla="*/ 21 w 60"/>
                <a:gd name="T65" fmla="*/ 36 h 61"/>
                <a:gd name="T66" fmla="*/ 24 w 60"/>
                <a:gd name="T67" fmla="*/ 39 h 61"/>
                <a:gd name="T68" fmla="*/ 26 w 60"/>
                <a:gd name="T69" fmla="*/ 41 h 61"/>
                <a:gd name="T70" fmla="*/ 34 w 60"/>
                <a:gd name="T71" fmla="*/ 39 h 61"/>
                <a:gd name="T72" fmla="*/ 37 w 60"/>
                <a:gd name="T73" fmla="*/ 36 h 61"/>
                <a:gd name="T74" fmla="*/ 40 w 60"/>
                <a:gd name="T75" fmla="*/ 31 h 61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60"/>
                <a:gd name="T115" fmla="*/ 0 h 61"/>
                <a:gd name="T116" fmla="*/ 60 w 60"/>
                <a:gd name="T117" fmla="*/ 61 h 61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60" h="61">
                  <a:moveTo>
                    <a:pt x="60" y="31"/>
                  </a:moveTo>
                  <a:lnTo>
                    <a:pt x="60" y="21"/>
                  </a:lnTo>
                  <a:lnTo>
                    <a:pt x="58" y="21"/>
                  </a:lnTo>
                  <a:lnTo>
                    <a:pt x="58" y="16"/>
                  </a:lnTo>
                  <a:lnTo>
                    <a:pt x="55" y="16"/>
                  </a:lnTo>
                  <a:lnTo>
                    <a:pt x="55" y="10"/>
                  </a:lnTo>
                  <a:lnTo>
                    <a:pt x="53" y="10"/>
                  </a:lnTo>
                  <a:lnTo>
                    <a:pt x="53" y="8"/>
                  </a:lnTo>
                  <a:lnTo>
                    <a:pt x="50" y="8"/>
                  </a:lnTo>
                  <a:lnTo>
                    <a:pt x="50" y="5"/>
                  </a:lnTo>
                  <a:lnTo>
                    <a:pt x="45" y="5"/>
                  </a:lnTo>
                  <a:lnTo>
                    <a:pt x="45" y="3"/>
                  </a:lnTo>
                  <a:lnTo>
                    <a:pt x="40" y="3"/>
                  </a:lnTo>
                  <a:lnTo>
                    <a:pt x="40" y="0"/>
                  </a:lnTo>
                  <a:lnTo>
                    <a:pt x="21" y="0"/>
                  </a:lnTo>
                  <a:lnTo>
                    <a:pt x="21" y="3"/>
                  </a:lnTo>
                  <a:lnTo>
                    <a:pt x="16" y="3"/>
                  </a:lnTo>
                  <a:lnTo>
                    <a:pt x="16" y="5"/>
                  </a:lnTo>
                  <a:lnTo>
                    <a:pt x="11" y="5"/>
                  </a:lnTo>
                  <a:lnTo>
                    <a:pt x="11" y="8"/>
                  </a:lnTo>
                  <a:lnTo>
                    <a:pt x="8" y="8"/>
                  </a:lnTo>
                  <a:lnTo>
                    <a:pt x="8" y="10"/>
                  </a:lnTo>
                  <a:lnTo>
                    <a:pt x="6" y="10"/>
                  </a:lnTo>
                  <a:lnTo>
                    <a:pt x="6" y="16"/>
                  </a:lnTo>
                  <a:lnTo>
                    <a:pt x="3" y="16"/>
                  </a:lnTo>
                  <a:lnTo>
                    <a:pt x="3" y="21"/>
                  </a:lnTo>
                  <a:lnTo>
                    <a:pt x="0" y="21"/>
                  </a:lnTo>
                  <a:lnTo>
                    <a:pt x="0" y="41"/>
                  </a:lnTo>
                  <a:lnTo>
                    <a:pt x="3" y="41"/>
                  </a:lnTo>
                  <a:lnTo>
                    <a:pt x="3" y="46"/>
                  </a:lnTo>
                  <a:lnTo>
                    <a:pt x="6" y="46"/>
                  </a:lnTo>
                  <a:lnTo>
                    <a:pt x="6" y="51"/>
                  </a:lnTo>
                  <a:lnTo>
                    <a:pt x="8" y="51"/>
                  </a:lnTo>
                  <a:lnTo>
                    <a:pt x="8" y="54"/>
                  </a:lnTo>
                  <a:lnTo>
                    <a:pt x="11" y="54"/>
                  </a:lnTo>
                  <a:lnTo>
                    <a:pt x="11" y="56"/>
                  </a:lnTo>
                  <a:lnTo>
                    <a:pt x="16" y="56"/>
                  </a:lnTo>
                  <a:lnTo>
                    <a:pt x="16" y="59"/>
                  </a:lnTo>
                  <a:lnTo>
                    <a:pt x="21" y="59"/>
                  </a:lnTo>
                  <a:lnTo>
                    <a:pt x="21" y="61"/>
                  </a:lnTo>
                  <a:lnTo>
                    <a:pt x="40" y="61"/>
                  </a:lnTo>
                  <a:lnTo>
                    <a:pt x="40" y="59"/>
                  </a:lnTo>
                  <a:lnTo>
                    <a:pt x="45" y="59"/>
                  </a:lnTo>
                  <a:lnTo>
                    <a:pt x="45" y="56"/>
                  </a:lnTo>
                  <a:lnTo>
                    <a:pt x="50" y="56"/>
                  </a:lnTo>
                  <a:lnTo>
                    <a:pt x="50" y="54"/>
                  </a:lnTo>
                  <a:lnTo>
                    <a:pt x="53" y="54"/>
                  </a:lnTo>
                  <a:lnTo>
                    <a:pt x="53" y="51"/>
                  </a:lnTo>
                  <a:lnTo>
                    <a:pt x="55" y="51"/>
                  </a:lnTo>
                  <a:lnTo>
                    <a:pt x="55" y="46"/>
                  </a:lnTo>
                  <a:lnTo>
                    <a:pt x="58" y="46"/>
                  </a:lnTo>
                  <a:lnTo>
                    <a:pt x="58" y="41"/>
                  </a:lnTo>
                  <a:lnTo>
                    <a:pt x="60" y="41"/>
                  </a:lnTo>
                  <a:lnTo>
                    <a:pt x="60" y="31"/>
                  </a:lnTo>
                  <a:lnTo>
                    <a:pt x="40" y="31"/>
                  </a:lnTo>
                  <a:lnTo>
                    <a:pt x="40" y="26"/>
                  </a:lnTo>
                  <a:lnTo>
                    <a:pt x="37" y="26"/>
                  </a:lnTo>
                  <a:lnTo>
                    <a:pt x="37" y="23"/>
                  </a:lnTo>
                  <a:lnTo>
                    <a:pt x="34" y="23"/>
                  </a:lnTo>
                  <a:lnTo>
                    <a:pt x="34" y="21"/>
                  </a:lnTo>
                  <a:lnTo>
                    <a:pt x="26" y="21"/>
                  </a:lnTo>
                  <a:lnTo>
                    <a:pt x="26" y="23"/>
                  </a:lnTo>
                  <a:lnTo>
                    <a:pt x="24" y="23"/>
                  </a:lnTo>
                  <a:lnTo>
                    <a:pt x="24" y="26"/>
                  </a:lnTo>
                  <a:lnTo>
                    <a:pt x="21" y="26"/>
                  </a:lnTo>
                  <a:lnTo>
                    <a:pt x="21" y="36"/>
                  </a:lnTo>
                  <a:lnTo>
                    <a:pt x="24" y="36"/>
                  </a:lnTo>
                  <a:lnTo>
                    <a:pt x="24" y="39"/>
                  </a:lnTo>
                  <a:lnTo>
                    <a:pt x="26" y="39"/>
                  </a:lnTo>
                  <a:lnTo>
                    <a:pt x="26" y="41"/>
                  </a:lnTo>
                  <a:lnTo>
                    <a:pt x="34" y="41"/>
                  </a:lnTo>
                  <a:lnTo>
                    <a:pt x="34" y="39"/>
                  </a:lnTo>
                  <a:lnTo>
                    <a:pt x="37" y="39"/>
                  </a:lnTo>
                  <a:lnTo>
                    <a:pt x="37" y="36"/>
                  </a:lnTo>
                  <a:lnTo>
                    <a:pt x="40" y="36"/>
                  </a:lnTo>
                  <a:lnTo>
                    <a:pt x="40" y="31"/>
                  </a:lnTo>
                  <a:lnTo>
                    <a:pt x="60" y="31"/>
                  </a:lnTo>
                  <a:close/>
                </a:path>
              </a:pathLst>
            </a:custGeom>
            <a:solidFill>
              <a:schemeClr val="tx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83992" name="Freeform 64"/>
            <p:cNvSpPr>
              <a:spLocks/>
            </p:cNvSpPr>
            <p:nvPr/>
          </p:nvSpPr>
          <p:spPr bwMode="auto">
            <a:xfrm>
              <a:off x="729" y="1852"/>
              <a:ext cx="60" cy="58"/>
            </a:xfrm>
            <a:custGeom>
              <a:avLst/>
              <a:gdLst>
                <a:gd name="T0" fmla="*/ 60 w 60"/>
                <a:gd name="T1" fmla="*/ 20 h 58"/>
                <a:gd name="T2" fmla="*/ 58 w 60"/>
                <a:gd name="T3" fmla="*/ 15 h 58"/>
                <a:gd name="T4" fmla="*/ 55 w 60"/>
                <a:gd name="T5" fmla="*/ 10 h 58"/>
                <a:gd name="T6" fmla="*/ 53 w 60"/>
                <a:gd name="T7" fmla="*/ 7 h 58"/>
                <a:gd name="T8" fmla="*/ 50 w 60"/>
                <a:gd name="T9" fmla="*/ 5 h 58"/>
                <a:gd name="T10" fmla="*/ 47 w 60"/>
                <a:gd name="T11" fmla="*/ 2 h 58"/>
                <a:gd name="T12" fmla="*/ 40 w 60"/>
                <a:gd name="T13" fmla="*/ 0 h 58"/>
                <a:gd name="T14" fmla="*/ 21 w 60"/>
                <a:gd name="T15" fmla="*/ 2 h 58"/>
                <a:gd name="T16" fmla="*/ 13 w 60"/>
                <a:gd name="T17" fmla="*/ 5 h 58"/>
                <a:gd name="T18" fmla="*/ 11 w 60"/>
                <a:gd name="T19" fmla="*/ 7 h 58"/>
                <a:gd name="T20" fmla="*/ 8 w 60"/>
                <a:gd name="T21" fmla="*/ 10 h 58"/>
                <a:gd name="T22" fmla="*/ 6 w 60"/>
                <a:gd name="T23" fmla="*/ 12 h 58"/>
                <a:gd name="T24" fmla="*/ 3 w 60"/>
                <a:gd name="T25" fmla="*/ 20 h 58"/>
                <a:gd name="T26" fmla="*/ 0 w 60"/>
                <a:gd name="T27" fmla="*/ 38 h 58"/>
                <a:gd name="T28" fmla="*/ 3 w 60"/>
                <a:gd name="T29" fmla="*/ 45 h 58"/>
                <a:gd name="T30" fmla="*/ 6 w 60"/>
                <a:gd name="T31" fmla="*/ 48 h 58"/>
                <a:gd name="T32" fmla="*/ 8 w 60"/>
                <a:gd name="T33" fmla="*/ 50 h 58"/>
                <a:gd name="T34" fmla="*/ 11 w 60"/>
                <a:gd name="T35" fmla="*/ 53 h 58"/>
                <a:gd name="T36" fmla="*/ 16 w 60"/>
                <a:gd name="T37" fmla="*/ 56 h 58"/>
                <a:gd name="T38" fmla="*/ 21 w 60"/>
                <a:gd name="T39" fmla="*/ 58 h 58"/>
                <a:gd name="T40" fmla="*/ 40 w 60"/>
                <a:gd name="T41" fmla="*/ 56 h 58"/>
                <a:gd name="T42" fmla="*/ 47 w 60"/>
                <a:gd name="T43" fmla="*/ 53 h 58"/>
                <a:gd name="T44" fmla="*/ 50 w 60"/>
                <a:gd name="T45" fmla="*/ 50 h 58"/>
                <a:gd name="T46" fmla="*/ 53 w 60"/>
                <a:gd name="T47" fmla="*/ 48 h 58"/>
                <a:gd name="T48" fmla="*/ 55 w 60"/>
                <a:gd name="T49" fmla="*/ 45 h 58"/>
                <a:gd name="T50" fmla="*/ 58 w 60"/>
                <a:gd name="T51" fmla="*/ 38 h 58"/>
                <a:gd name="T52" fmla="*/ 60 w 60"/>
                <a:gd name="T53" fmla="*/ 30 h 58"/>
                <a:gd name="T54" fmla="*/ 40 w 60"/>
                <a:gd name="T55" fmla="*/ 22 h 58"/>
                <a:gd name="T56" fmla="*/ 37 w 60"/>
                <a:gd name="T57" fmla="*/ 20 h 58"/>
                <a:gd name="T58" fmla="*/ 24 w 60"/>
                <a:gd name="T59" fmla="*/ 22 h 58"/>
                <a:gd name="T60" fmla="*/ 21 w 60"/>
                <a:gd name="T61" fmla="*/ 35 h 58"/>
                <a:gd name="T62" fmla="*/ 24 w 60"/>
                <a:gd name="T63" fmla="*/ 38 h 58"/>
                <a:gd name="T64" fmla="*/ 37 w 60"/>
                <a:gd name="T65" fmla="*/ 35 h 58"/>
                <a:gd name="T66" fmla="*/ 40 w 60"/>
                <a:gd name="T67" fmla="*/ 30 h 58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60"/>
                <a:gd name="T103" fmla="*/ 0 h 58"/>
                <a:gd name="T104" fmla="*/ 60 w 60"/>
                <a:gd name="T105" fmla="*/ 58 h 58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60" h="58">
                  <a:moveTo>
                    <a:pt x="60" y="30"/>
                  </a:moveTo>
                  <a:lnTo>
                    <a:pt x="60" y="20"/>
                  </a:lnTo>
                  <a:lnTo>
                    <a:pt x="58" y="20"/>
                  </a:lnTo>
                  <a:lnTo>
                    <a:pt x="58" y="15"/>
                  </a:lnTo>
                  <a:lnTo>
                    <a:pt x="55" y="12"/>
                  </a:lnTo>
                  <a:lnTo>
                    <a:pt x="55" y="10"/>
                  </a:lnTo>
                  <a:lnTo>
                    <a:pt x="53" y="10"/>
                  </a:lnTo>
                  <a:lnTo>
                    <a:pt x="53" y="7"/>
                  </a:lnTo>
                  <a:lnTo>
                    <a:pt x="50" y="7"/>
                  </a:lnTo>
                  <a:lnTo>
                    <a:pt x="50" y="5"/>
                  </a:lnTo>
                  <a:lnTo>
                    <a:pt x="47" y="5"/>
                  </a:lnTo>
                  <a:lnTo>
                    <a:pt x="47" y="2"/>
                  </a:lnTo>
                  <a:lnTo>
                    <a:pt x="40" y="2"/>
                  </a:lnTo>
                  <a:lnTo>
                    <a:pt x="40" y="0"/>
                  </a:lnTo>
                  <a:lnTo>
                    <a:pt x="21" y="0"/>
                  </a:lnTo>
                  <a:lnTo>
                    <a:pt x="21" y="2"/>
                  </a:lnTo>
                  <a:lnTo>
                    <a:pt x="16" y="2"/>
                  </a:lnTo>
                  <a:lnTo>
                    <a:pt x="13" y="5"/>
                  </a:lnTo>
                  <a:lnTo>
                    <a:pt x="11" y="5"/>
                  </a:lnTo>
                  <a:lnTo>
                    <a:pt x="11" y="7"/>
                  </a:lnTo>
                  <a:lnTo>
                    <a:pt x="8" y="7"/>
                  </a:lnTo>
                  <a:lnTo>
                    <a:pt x="8" y="10"/>
                  </a:lnTo>
                  <a:lnTo>
                    <a:pt x="6" y="10"/>
                  </a:lnTo>
                  <a:lnTo>
                    <a:pt x="6" y="12"/>
                  </a:lnTo>
                  <a:lnTo>
                    <a:pt x="3" y="15"/>
                  </a:lnTo>
                  <a:lnTo>
                    <a:pt x="3" y="20"/>
                  </a:lnTo>
                  <a:lnTo>
                    <a:pt x="0" y="20"/>
                  </a:lnTo>
                  <a:lnTo>
                    <a:pt x="0" y="38"/>
                  </a:lnTo>
                  <a:lnTo>
                    <a:pt x="3" y="38"/>
                  </a:lnTo>
                  <a:lnTo>
                    <a:pt x="3" y="45"/>
                  </a:lnTo>
                  <a:lnTo>
                    <a:pt x="6" y="45"/>
                  </a:lnTo>
                  <a:lnTo>
                    <a:pt x="6" y="48"/>
                  </a:lnTo>
                  <a:lnTo>
                    <a:pt x="8" y="48"/>
                  </a:lnTo>
                  <a:lnTo>
                    <a:pt x="8" y="50"/>
                  </a:lnTo>
                  <a:lnTo>
                    <a:pt x="11" y="50"/>
                  </a:lnTo>
                  <a:lnTo>
                    <a:pt x="11" y="53"/>
                  </a:lnTo>
                  <a:lnTo>
                    <a:pt x="13" y="53"/>
                  </a:lnTo>
                  <a:lnTo>
                    <a:pt x="16" y="56"/>
                  </a:lnTo>
                  <a:lnTo>
                    <a:pt x="21" y="56"/>
                  </a:lnTo>
                  <a:lnTo>
                    <a:pt x="21" y="58"/>
                  </a:lnTo>
                  <a:lnTo>
                    <a:pt x="40" y="58"/>
                  </a:lnTo>
                  <a:lnTo>
                    <a:pt x="40" y="56"/>
                  </a:lnTo>
                  <a:lnTo>
                    <a:pt x="47" y="56"/>
                  </a:lnTo>
                  <a:lnTo>
                    <a:pt x="47" y="53"/>
                  </a:lnTo>
                  <a:lnTo>
                    <a:pt x="50" y="53"/>
                  </a:lnTo>
                  <a:lnTo>
                    <a:pt x="50" y="50"/>
                  </a:lnTo>
                  <a:lnTo>
                    <a:pt x="53" y="50"/>
                  </a:lnTo>
                  <a:lnTo>
                    <a:pt x="53" y="48"/>
                  </a:lnTo>
                  <a:lnTo>
                    <a:pt x="55" y="48"/>
                  </a:lnTo>
                  <a:lnTo>
                    <a:pt x="55" y="45"/>
                  </a:lnTo>
                  <a:lnTo>
                    <a:pt x="58" y="45"/>
                  </a:lnTo>
                  <a:lnTo>
                    <a:pt x="58" y="38"/>
                  </a:lnTo>
                  <a:lnTo>
                    <a:pt x="60" y="38"/>
                  </a:lnTo>
                  <a:lnTo>
                    <a:pt x="60" y="30"/>
                  </a:lnTo>
                  <a:lnTo>
                    <a:pt x="40" y="30"/>
                  </a:lnTo>
                  <a:lnTo>
                    <a:pt x="40" y="22"/>
                  </a:lnTo>
                  <a:lnTo>
                    <a:pt x="37" y="22"/>
                  </a:lnTo>
                  <a:lnTo>
                    <a:pt x="37" y="20"/>
                  </a:lnTo>
                  <a:lnTo>
                    <a:pt x="24" y="20"/>
                  </a:lnTo>
                  <a:lnTo>
                    <a:pt x="24" y="22"/>
                  </a:lnTo>
                  <a:lnTo>
                    <a:pt x="21" y="22"/>
                  </a:lnTo>
                  <a:lnTo>
                    <a:pt x="21" y="35"/>
                  </a:lnTo>
                  <a:lnTo>
                    <a:pt x="24" y="35"/>
                  </a:lnTo>
                  <a:lnTo>
                    <a:pt x="24" y="38"/>
                  </a:lnTo>
                  <a:lnTo>
                    <a:pt x="37" y="38"/>
                  </a:lnTo>
                  <a:lnTo>
                    <a:pt x="37" y="35"/>
                  </a:lnTo>
                  <a:lnTo>
                    <a:pt x="40" y="35"/>
                  </a:lnTo>
                  <a:lnTo>
                    <a:pt x="40" y="30"/>
                  </a:lnTo>
                  <a:lnTo>
                    <a:pt x="60" y="30"/>
                  </a:lnTo>
                  <a:close/>
                </a:path>
              </a:pathLst>
            </a:custGeom>
            <a:solidFill>
              <a:schemeClr val="tx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83993" name="Freeform 65"/>
            <p:cNvSpPr>
              <a:spLocks/>
            </p:cNvSpPr>
            <p:nvPr/>
          </p:nvSpPr>
          <p:spPr bwMode="auto">
            <a:xfrm>
              <a:off x="1886" y="1622"/>
              <a:ext cx="60" cy="61"/>
            </a:xfrm>
            <a:custGeom>
              <a:avLst/>
              <a:gdLst>
                <a:gd name="T0" fmla="*/ 60 w 60"/>
                <a:gd name="T1" fmla="*/ 21 h 61"/>
                <a:gd name="T2" fmla="*/ 58 w 60"/>
                <a:gd name="T3" fmla="*/ 16 h 61"/>
                <a:gd name="T4" fmla="*/ 55 w 60"/>
                <a:gd name="T5" fmla="*/ 10 h 61"/>
                <a:gd name="T6" fmla="*/ 53 w 60"/>
                <a:gd name="T7" fmla="*/ 8 h 61"/>
                <a:gd name="T8" fmla="*/ 50 w 60"/>
                <a:gd name="T9" fmla="*/ 5 h 61"/>
                <a:gd name="T10" fmla="*/ 45 w 60"/>
                <a:gd name="T11" fmla="*/ 3 h 61"/>
                <a:gd name="T12" fmla="*/ 39 w 60"/>
                <a:gd name="T13" fmla="*/ 0 h 61"/>
                <a:gd name="T14" fmla="*/ 21 w 60"/>
                <a:gd name="T15" fmla="*/ 3 h 61"/>
                <a:gd name="T16" fmla="*/ 16 w 60"/>
                <a:gd name="T17" fmla="*/ 5 h 61"/>
                <a:gd name="T18" fmla="*/ 11 w 60"/>
                <a:gd name="T19" fmla="*/ 8 h 61"/>
                <a:gd name="T20" fmla="*/ 8 w 60"/>
                <a:gd name="T21" fmla="*/ 10 h 61"/>
                <a:gd name="T22" fmla="*/ 6 w 60"/>
                <a:gd name="T23" fmla="*/ 16 h 61"/>
                <a:gd name="T24" fmla="*/ 3 w 60"/>
                <a:gd name="T25" fmla="*/ 21 h 61"/>
                <a:gd name="T26" fmla="*/ 0 w 60"/>
                <a:gd name="T27" fmla="*/ 41 h 61"/>
                <a:gd name="T28" fmla="*/ 3 w 60"/>
                <a:gd name="T29" fmla="*/ 46 h 61"/>
                <a:gd name="T30" fmla="*/ 6 w 60"/>
                <a:gd name="T31" fmla="*/ 51 h 61"/>
                <a:gd name="T32" fmla="*/ 8 w 60"/>
                <a:gd name="T33" fmla="*/ 54 h 61"/>
                <a:gd name="T34" fmla="*/ 11 w 60"/>
                <a:gd name="T35" fmla="*/ 56 h 61"/>
                <a:gd name="T36" fmla="*/ 16 w 60"/>
                <a:gd name="T37" fmla="*/ 59 h 61"/>
                <a:gd name="T38" fmla="*/ 21 w 60"/>
                <a:gd name="T39" fmla="*/ 61 h 61"/>
                <a:gd name="T40" fmla="*/ 39 w 60"/>
                <a:gd name="T41" fmla="*/ 59 h 61"/>
                <a:gd name="T42" fmla="*/ 45 w 60"/>
                <a:gd name="T43" fmla="*/ 56 h 61"/>
                <a:gd name="T44" fmla="*/ 50 w 60"/>
                <a:gd name="T45" fmla="*/ 54 h 61"/>
                <a:gd name="T46" fmla="*/ 53 w 60"/>
                <a:gd name="T47" fmla="*/ 51 h 61"/>
                <a:gd name="T48" fmla="*/ 55 w 60"/>
                <a:gd name="T49" fmla="*/ 46 h 61"/>
                <a:gd name="T50" fmla="*/ 58 w 60"/>
                <a:gd name="T51" fmla="*/ 41 h 61"/>
                <a:gd name="T52" fmla="*/ 60 w 60"/>
                <a:gd name="T53" fmla="*/ 31 h 61"/>
                <a:gd name="T54" fmla="*/ 39 w 60"/>
                <a:gd name="T55" fmla="*/ 26 h 61"/>
                <a:gd name="T56" fmla="*/ 37 w 60"/>
                <a:gd name="T57" fmla="*/ 23 h 61"/>
                <a:gd name="T58" fmla="*/ 34 w 60"/>
                <a:gd name="T59" fmla="*/ 21 h 61"/>
                <a:gd name="T60" fmla="*/ 26 w 60"/>
                <a:gd name="T61" fmla="*/ 23 h 61"/>
                <a:gd name="T62" fmla="*/ 24 w 60"/>
                <a:gd name="T63" fmla="*/ 26 h 61"/>
                <a:gd name="T64" fmla="*/ 21 w 60"/>
                <a:gd name="T65" fmla="*/ 36 h 61"/>
                <a:gd name="T66" fmla="*/ 24 w 60"/>
                <a:gd name="T67" fmla="*/ 39 h 61"/>
                <a:gd name="T68" fmla="*/ 26 w 60"/>
                <a:gd name="T69" fmla="*/ 41 h 61"/>
                <a:gd name="T70" fmla="*/ 34 w 60"/>
                <a:gd name="T71" fmla="*/ 39 h 61"/>
                <a:gd name="T72" fmla="*/ 37 w 60"/>
                <a:gd name="T73" fmla="*/ 36 h 61"/>
                <a:gd name="T74" fmla="*/ 39 w 60"/>
                <a:gd name="T75" fmla="*/ 31 h 61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60"/>
                <a:gd name="T115" fmla="*/ 0 h 61"/>
                <a:gd name="T116" fmla="*/ 60 w 60"/>
                <a:gd name="T117" fmla="*/ 61 h 61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60" h="61">
                  <a:moveTo>
                    <a:pt x="60" y="31"/>
                  </a:moveTo>
                  <a:lnTo>
                    <a:pt x="60" y="21"/>
                  </a:lnTo>
                  <a:lnTo>
                    <a:pt x="58" y="21"/>
                  </a:lnTo>
                  <a:lnTo>
                    <a:pt x="58" y="16"/>
                  </a:lnTo>
                  <a:lnTo>
                    <a:pt x="55" y="16"/>
                  </a:lnTo>
                  <a:lnTo>
                    <a:pt x="55" y="10"/>
                  </a:lnTo>
                  <a:lnTo>
                    <a:pt x="53" y="10"/>
                  </a:lnTo>
                  <a:lnTo>
                    <a:pt x="53" y="8"/>
                  </a:lnTo>
                  <a:lnTo>
                    <a:pt x="50" y="8"/>
                  </a:lnTo>
                  <a:lnTo>
                    <a:pt x="50" y="5"/>
                  </a:lnTo>
                  <a:lnTo>
                    <a:pt x="45" y="5"/>
                  </a:lnTo>
                  <a:lnTo>
                    <a:pt x="45" y="3"/>
                  </a:lnTo>
                  <a:lnTo>
                    <a:pt x="39" y="3"/>
                  </a:lnTo>
                  <a:lnTo>
                    <a:pt x="39" y="0"/>
                  </a:lnTo>
                  <a:lnTo>
                    <a:pt x="21" y="0"/>
                  </a:lnTo>
                  <a:lnTo>
                    <a:pt x="21" y="3"/>
                  </a:lnTo>
                  <a:lnTo>
                    <a:pt x="16" y="3"/>
                  </a:lnTo>
                  <a:lnTo>
                    <a:pt x="16" y="5"/>
                  </a:lnTo>
                  <a:lnTo>
                    <a:pt x="11" y="5"/>
                  </a:lnTo>
                  <a:lnTo>
                    <a:pt x="11" y="8"/>
                  </a:lnTo>
                  <a:lnTo>
                    <a:pt x="8" y="8"/>
                  </a:lnTo>
                  <a:lnTo>
                    <a:pt x="8" y="10"/>
                  </a:lnTo>
                  <a:lnTo>
                    <a:pt x="6" y="10"/>
                  </a:lnTo>
                  <a:lnTo>
                    <a:pt x="6" y="16"/>
                  </a:lnTo>
                  <a:lnTo>
                    <a:pt x="3" y="16"/>
                  </a:lnTo>
                  <a:lnTo>
                    <a:pt x="3" y="21"/>
                  </a:lnTo>
                  <a:lnTo>
                    <a:pt x="0" y="21"/>
                  </a:lnTo>
                  <a:lnTo>
                    <a:pt x="0" y="41"/>
                  </a:lnTo>
                  <a:lnTo>
                    <a:pt x="3" y="41"/>
                  </a:lnTo>
                  <a:lnTo>
                    <a:pt x="3" y="46"/>
                  </a:lnTo>
                  <a:lnTo>
                    <a:pt x="6" y="46"/>
                  </a:lnTo>
                  <a:lnTo>
                    <a:pt x="6" y="51"/>
                  </a:lnTo>
                  <a:lnTo>
                    <a:pt x="8" y="51"/>
                  </a:lnTo>
                  <a:lnTo>
                    <a:pt x="8" y="54"/>
                  </a:lnTo>
                  <a:lnTo>
                    <a:pt x="11" y="54"/>
                  </a:lnTo>
                  <a:lnTo>
                    <a:pt x="11" y="56"/>
                  </a:lnTo>
                  <a:lnTo>
                    <a:pt x="16" y="56"/>
                  </a:lnTo>
                  <a:lnTo>
                    <a:pt x="16" y="59"/>
                  </a:lnTo>
                  <a:lnTo>
                    <a:pt x="21" y="59"/>
                  </a:lnTo>
                  <a:lnTo>
                    <a:pt x="21" y="61"/>
                  </a:lnTo>
                  <a:lnTo>
                    <a:pt x="39" y="61"/>
                  </a:lnTo>
                  <a:lnTo>
                    <a:pt x="39" y="59"/>
                  </a:lnTo>
                  <a:lnTo>
                    <a:pt x="45" y="59"/>
                  </a:lnTo>
                  <a:lnTo>
                    <a:pt x="45" y="56"/>
                  </a:lnTo>
                  <a:lnTo>
                    <a:pt x="50" y="56"/>
                  </a:lnTo>
                  <a:lnTo>
                    <a:pt x="50" y="54"/>
                  </a:lnTo>
                  <a:lnTo>
                    <a:pt x="53" y="54"/>
                  </a:lnTo>
                  <a:lnTo>
                    <a:pt x="53" y="51"/>
                  </a:lnTo>
                  <a:lnTo>
                    <a:pt x="55" y="51"/>
                  </a:lnTo>
                  <a:lnTo>
                    <a:pt x="55" y="46"/>
                  </a:lnTo>
                  <a:lnTo>
                    <a:pt x="58" y="46"/>
                  </a:lnTo>
                  <a:lnTo>
                    <a:pt x="58" y="41"/>
                  </a:lnTo>
                  <a:lnTo>
                    <a:pt x="60" y="41"/>
                  </a:lnTo>
                  <a:lnTo>
                    <a:pt x="60" y="31"/>
                  </a:lnTo>
                  <a:lnTo>
                    <a:pt x="39" y="31"/>
                  </a:lnTo>
                  <a:lnTo>
                    <a:pt x="39" y="26"/>
                  </a:lnTo>
                  <a:lnTo>
                    <a:pt x="37" y="26"/>
                  </a:lnTo>
                  <a:lnTo>
                    <a:pt x="37" y="23"/>
                  </a:lnTo>
                  <a:lnTo>
                    <a:pt x="34" y="23"/>
                  </a:lnTo>
                  <a:lnTo>
                    <a:pt x="34" y="21"/>
                  </a:lnTo>
                  <a:lnTo>
                    <a:pt x="26" y="21"/>
                  </a:lnTo>
                  <a:lnTo>
                    <a:pt x="26" y="23"/>
                  </a:lnTo>
                  <a:lnTo>
                    <a:pt x="24" y="23"/>
                  </a:lnTo>
                  <a:lnTo>
                    <a:pt x="24" y="26"/>
                  </a:lnTo>
                  <a:lnTo>
                    <a:pt x="21" y="26"/>
                  </a:lnTo>
                  <a:lnTo>
                    <a:pt x="21" y="36"/>
                  </a:lnTo>
                  <a:lnTo>
                    <a:pt x="24" y="36"/>
                  </a:lnTo>
                  <a:lnTo>
                    <a:pt x="24" y="39"/>
                  </a:lnTo>
                  <a:lnTo>
                    <a:pt x="26" y="39"/>
                  </a:lnTo>
                  <a:lnTo>
                    <a:pt x="26" y="41"/>
                  </a:lnTo>
                  <a:lnTo>
                    <a:pt x="34" y="41"/>
                  </a:lnTo>
                  <a:lnTo>
                    <a:pt x="34" y="39"/>
                  </a:lnTo>
                  <a:lnTo>
                    <a:pt x="37" y="39"/>
                  </a:lnTo>
                  <a:lnTo>
                    <a:pt x="37" y="36"/>
                  </a:lnTo>
                  <a:lnTo>
                    <a:pt x="39" y="36"/>
                  </a:lnTo>
                  <a:lnTo>
                    <a:pt x="39" y="31"/>
                  </a:lnTo>
                  <a:lnTo>
                    <a:pt x="60" y="31"/>
                  </a:lnTo>
                  <a:close/>
                </a:path>
              </a:pathLst>
            </a:custGeom>
            <a:solidFill>
              <a:schemeClr val="tx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83994" name="Freeform 66"/>
            <p:cNvSpPr>
              <a:spLocks/>
            </p:cNvSpPr>
            <p:nvPr/>
          </p:nvSpPr>
          <p:spPr bwMode="auto">
            <a:xfrm>
              <a:off x="1897" y="1862"/>
              <a:ext cx="60" cy="56"/>
            </a:xfrm>
            <a:custGeom>
              <a:avLst/>
              <a:gdLst>
                <a:gd name="T0" fmla="*/ 60 w 60"/>
                <a:gd name="T1" fmla="*/ 20 h 56"/>
                <a:gd name="T2" fmla="*/ 57 w 60"/>
                <a:gd name="T3" fmla="*/ 15 h 56"/>
                <a:gd name="T4" fmla="*/ 55 w 60"/>
                <a:gd name="T5" fmla="*/ 10 h 56"/>
                <a:gd name="T6" fmla="*/ 52 w 60"/>
                <a:gd name="T7" fmla="*/ 7 h 56"/>
                <a:gd name="T8" fmla="*/ 49 w 60"/>
                <a:gd name="T9" fmla="*/ 5 h 56"/>
                <a:gd name="T10" fmla="*/ 47 w 60"/>
                <a:gd name="T11" fmla="*/ 2 h 56"/>
                <a:gd name="T12" fmla="*/ 39 w 60"/>
                <a:gd name="T13" fmla="*/ 0 h 56"/>
                <a:gd name="T14" fmla="*/ 21 w 60"/>
                <a:gd name="T15" fmla="*/ 2 h 56"/>
                <a:gd name="T16" fmla="*/ 13 w 60"/>
                <a:gd name="T17" fmla="*/ 5 h 56"/>
                <a:gd name="T18" fmla="*/ 10 w 60"/>
                <a:gd name="T19" fmla="*/ 7 h 56"/>
                <a:gd name="T20" fmla="*/ 8 w 60"/>
                <a:gd name="T21" fmla="*/ 10 h 56"/>
                <a:gd name="T22" fmla="*/ 5 w 60"/>
                <a:gd name="T23" fmla="*/ 12 h 56"/>
                <a:gd name="T24" fmla="*/ 2 w 60"/>
                <a:gd name="T25" fmla="*/ 20 h 56"/>
                <a:gd name="T26" fmla="*/ 0 w 60"/>
                <a:gd name="T27" fmla="*/ 35 h 56"/>
                <a:gd name="T28" fmla="*/ 2 w 60"/>
                <a:gd name="T29" fmla="*/ 43 h 56"/>
                <a:gd name="T30" fmla="*/ 5 w 60"/>
                <a:gd name="T31" fmla="*/ 46 h 56"/>
                <a:gd name="T32" fmla="*/ 8 w 60"/>
                <a:gd name="T33" fmla="*/ 48 h 56"/>
                <a:gd name="T34" fmla="*/ 10 w 60"/>
                <a:gd name="T35" fmla="*/ 51 h 56"/>
                <a:gd name="T36" fmla="*/ 15 w 60"/>
                <a:gd name="T37" fmla="*/ 53 h 56"/>
                <a:gd name="T38" fmla="*/ 21 w 60"/>
                <a:gd name="T39" fmla="*/ 56 h 56"/>
                <a:gd name="T40" fmla="*/ 39 w 60"/>
                <a:gd name="T41" fmla="*/ 53 h 56"/>
                <a:gd name="T42" fmla="*/ 47 w 60"/>
                <a:gd name="T43" fmla="*/ 51 h 56"/>
                <a:gd name="T44" fmla="*/ 49 w 60"/>
                <a:gd name="T45" fmla="*/ 48 h 56"/>
                <a:gd name="T46" fmla="*/ 52 w 60"/>
                <a:gd name="T47" fmla="*/ 46 h 56"/>
                <a:gd name="T48" fmla="*/ 55 w 60"/>
                <a:gd name="T49" fmla="*/ 43 h 56"/>
                <a:gd name="T50" fmla="*/ 57 w 60"/>
                <a:gd name="T51" fmla="*/ 35 h 56"/>
                <a:gd name="T52" fmla="*/ 60 w 60"/>
                <a:gd name="T53" fmla="*/ 28 h 56"/>
                <a:gd name="T54" fmla="*/ 39 w 60"/>
                <a:gd name="T55" fmla="*/ 23 h 56"/>
                <a:gd name="T56" fmla="*/ 36 w 60"/>
                <a:gd name="T57" fmla="*/ 20 h 56"/>
                <a:gd name="T58" fmla="*/ 23 w 60"/>
                <a:gd name="T59" fmla="*/ 23 h 56"/>
                <a:gd name="T60" fmla="*/ 21 w 60"/>
                <a:gd name="T61" fmla="*/ 35 h 56"/>
                <a:gd name="T62" fmla="*/ 23 w 60"/>
                <a:gd name="T63" fmla="*/ 38 h 56"/>
                <a:gd name="T64" fmla="*/ 36 w 60"/>
                <a:gd name="T65" fmla="*/ 35 h 56"/>
                <a:gd name="T66" fmla="*/ 39 w 60"/>
                <a:gd name="T67" fmla="*/ 28 h 5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60"/>
                <a:gd name="T103" fmla="*/ 0 h 56"/>
                <a:gd name="T104" fmla="*/ 60 w 60"/>
                <a:gd name="T105" fmla="*/ 56 h 56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60" h="56">
                  <a:moveTo>
                    <a:pt x="60" y="28"/>
                  </a:moveTo>
                  <a:lnTo>
                    <a:pt x="60" y="20"/>
                  </a:lnTo>
                  <a:lnTo>
                    <a:pt x="57" y="20"/>
                  </a:lnTo>
                  <a:lnTo>
                    <a:pt x="57" y="15"/>
                  </a:lnTo>
                  <a:lnTo>
                    <a:pt x="55" y="12"/>
                  </a:lnTo>
                  <a:lnTo>
                    <a:pt x="55" y="10"/>
                  </a:lnTo>
                  <a:lnTo>
                    <a:pt x="52" y="10"/>
                  </a:lnTo>
                  <a:lnTo>
                    <a:pt x="52" y="7"/>
                  </a:lnTo>
                  <a:lnTo>
                    <a:pt x="49" y="7"/>
                  </a:lnTo>
                  <a:lnTo>
                    <a:pt x="49" y="5"/>
                  </a:lnTo>
                  <a:lnTo>
                    <a:pt x="47" y="5"/>
                  </a:lnTo>
                  <a:lnTo>
                    <a:pt x="47" y="2"/>
                  </a:lnTo>
                  <a:lnTo>
                    <a:pt x="39" y="2"/>
                  </a:lnTo>
                  <a:lnTo>
                    <a:pt x="39" y="0"/>
                  </a:lnTo>
                  <a:lnTo>
                    <a:pt x="21" y="0"/>
                  </a:lnTo>
                  <a:lnTo>
                    <a:pt x="21" y="2"/>
                  </a:lnTo>
                  <a:lnTo>
                    <a:pt x="15" y="2"/>
                  </a:lnTo>
                  <a:lnTo>
                    <a:pt x="13" y="5"/>
                  </a:lnTo>
                  <a:lnTo>
                    <a:pt x="10" y="5"/>
                  </a:lnTo>
                  <a:lnTo>
                    <a:pt x="10" y="7"/>
                  </a:lnTo>
                  <a:lnTo>
                    <a:pt x="8" y="7"/>
                  </a:lnTo>
                  <a:lnTo>
                    <a:pt x="8" y="10"/>
                  </a:lnTo>
                  <a:lnTo>
                    <a:pt x="5" y="10"/>
                  </a:lnTo>
                  <a:lnTo>
                    <a:pt x="5" y="12"/>
                  </a:lnTo>
                  <a:lnTo>
                    <a:pt x="2" y="15"/>
                  </a:lnTo>
                  <a:lnTo>
                    <a:pt x="2" y="20"/>
                  </a:lnTo>
                  <a:lnTo>
                    <a:pt x="0" y="20"/>
                  </a:lnTo>
                  <a:lnTo>
                    <a:pt x="0" y="35"/>
                  </a:lnTo>
                  <a:lnTo>
                    <a:pt x="2" y="35"/>
                  </a:lnTo>
                  <a:lnTo>
                    <a:pt x="2" y="43"/>
                  </a:lnTo>
                  <a:lnTo>
                    <a:pt x="5" y="43"/>
                  </a:lnTo>
                  <a:lnTo>
                    <a:pt x="5" y="46"/>
                  </a:lnTo>
                  <a:lnTo>
                    <a:pt x="8" y="46"/>
                  </a:lnTo>
                  <a:lnTo>
                    <a:pt x="8" y="48"/>
                  </a:lnTo>
                  <a:lnTo>
                    <a:pt x="10" y="48"/>
                  </a:lnTo>
                  <a:lnTo>
                    <a:pt x="10" y="51"/>
                  </a:lnTo>
                  <a:lnTo>
                    <a:pt x="13" y="51"/>
                  </a:lnTo>
                  <a:lnTo>
                    <a:pt x="15" y="53"/>
                  </a:lnTo>
                  <a:lnTo>
                    <a:pt x="21" y="53"/>
                  </a:lnTo>
                  <a:lnTo>
                    <a:pt x="21" y="56"/>
                  </a:lnTo>
                  <a:lnTo>
                    <a:pt x="39" y="56"/>
                  </a:lnTo>
                  <a:lnTo>
                    <a:pt x="39" y="53"/>
                  </a:lnTo>
                  <a:lnTo>
                    <a:pt x="47" y="53"/>
                  </a:lnTo>
                  <a:lnTo>
                    <a:pt x="47" y="51"/>
                  </a:lnTo>
                  <a:lnTo>
                    <a:pt x="49" y="51"/>
                  </a:lnTo>
                  <a:lnTo>
                    <a:pt x="49" y="48"/>
                  </a:lnTo>
                  <a:lnTo>
                    <a:pt x="52" y="48"/>
                  </a:lnTo>
                  <a:lnTo>
                    <a:pt x="52" y="46"/>
                  </a:lnTo>
                  <a:lnTo>
                    <a:pt x="55" y="46"/>
                  </a:lnTo>
                  <a:lnTo>
                    <a:pt x="55" y="43"/>
                  </a:lnTo>
                  <a:lnTo>
                    <a:pt x="57" y="43"/>
                  </a:lnTo>
                  <a:lnTo>
                    <a:pt x="57" y="35"/>
                  </a:lnTo>
                  <a:lnTo>
                    <a:pt x="60" y="35"/>
                  </a:lnTo>
                  <a:lnTo>
                    <a:pt x="60" y="28"/>
                  </a:lnTo>
                  <a:lnTo>
                    <a:pt x="39" y="28"/>
                  </a:lnTo>
                  <a:lnTo>
                    <a:pt x="39" y="23"/>
                  </a:lnTo>
                  <a:lnTo>
                    <a:pt x="36" y="23"/>
                  </a:lnTo>
                  <a:lnTo>
                    <a:pt x="36" y="20"/>
                  </a:lnTo>
                  <a:lnTo>
                    <a:pt x="23" y="20"/>
                  </a:lnTo>
                  <a:lnTo>
                    <a:pt x="23" y="23"/>
                  </a:lnTo>
                  <a:lnTo>
                    <a:pt x="21" y="23"/>
                  </a:lnTo>
                  <a:lnTo>
                    <a:pt x="21" y="35"/>
                  </a:lnTo>
                  <a:lnTo>
                    <a:pt x="23" y="35"/>
                  </a:lnTo>
                  <a:lnTo>
                    <a:pt x="23" y="38"/>
                  </a:lnTo>
                  <a:lnTo>
                    <a:pt x="36" y="38"/>
                  </a:lnTo>
                  <a:lnTo>
                    <a:pt x="36" y="35"/>
                  </a:lnTo>
                  <a:lnTo>
                    <a:pt x="39" y="35"/>
                  </a:lnTo>
                  <a:lnTo>
                    <a:pt x="39" y="28"/>
                  </a:lnTo>
                  <a:lnTo>
                    <a:pt x="60" y="28"/>
                  </a:lnTo>
                  <a:close/>
                </a:path>
              </a:pathLst>
            </a:custGeom>
            <a:solidFill>
              <a:schemeClr val="tx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83995" name="Freeform 67"/>
            <p:cNvSpPr>
              <a:spLocks/>
            </p:cNvSpPr>
            <p:nvPr/>
          </p:nvSpPr>
          <p:spPr bwMode="auto">
            <a:xfrm>
              <a:off x="800" y="1419"/>
              <a:ext cx="60" cy="56"/>
            </a:xfrm>
            <a:custGeom>
              <a:avLst/>
              <a:gdLst>
                <a:gd name="T0" fmla="*/ 60 w 60"/>
                <a:gd name="T1" fmla="*/ 20 h 56"/>
                <a:gd name="T2" fmla="*/ 57 w 60"/>
                <a:gd name="T3" fmla="*/ 15 h 56"/>
                <a:gd name="T4" fmla="*/ 55 w 60"/>
                <a:gd name="T5" fmla="*/ 10 h 56"/>
                <a:gd name="T6" fmla="*/ 52 w 60"/>
                <a:gd name="T7" fmla="*/ 7 h 56"/>
                <a:gd name="T8" fmla="*/ 49 w 60"/>
                <a:gd name="T9" fmla="*/ 5 h 56"/>
                <a:gd name="T10" fmla="*/ 47 w 60"/>
                <a:gd name="T11" fmla="*/ 2 h 56"/>
                <a:gd name="T12" fmla="*/ 39 w 60"/>
                <a:gd name="T13" fmla="*/ 0 h 56"/>
                <a:gd name="T14" fmla="*/ 21 w 60"/>
                <a:gd name="T15" fmla="*/ 2 h 56"/>
                <a:gd name="T16" fmla="*/ 13 w 60"/>
                <a:gd name="T17" fmla="*/ 5 h 56"/>
                <a:gd name="T18" fmla="*/ 10 w 60"/>
                <a:gd name="T19" fmla="*/ 7 h 56"/>
                <a:gd name="T20" fmla="*/ 8 w 60"/>
                <a:gd name="T21" fmla="*/ 10 h 56"/>
                <a:gd name="T22" fmla="*/ 5 w 60"/>
                <a:gd name="T23" fmla="*/ 12 h 56"/>
                <a:gd name="T24" fmla="*/ 2 w 60"/>
                <a:gd name="T25" fmla="*/ 20 h 56"/>
                <a:gd name="T26" fmla="*/ 0 w 60"/>
                <a:gd name="T27" fmla="*/ 35 h 56"/>
                <a:gd name="T28" fmla="*/ 2 w 60"/>
                <a:gd name="T29" fmla="*/ 43 h 56"/>
                <a:gd name="T30" fmla="*/ 5 w 60"/>
                <a:gd name="T31" fmla="*/ 45 h 56"/>
                <a:gd name="T32" fmla="*/ 8 w 60"/>
                <a:gd name="T33" fmla="*/ 48 h 56"/>
                <a:gd name="T34" fmla="*/ 10 w 60"/>
                <a:gd name="T35" fmla="*/ 51 h 56"/>
                <a:gd name="T36" fmla="*/ 16 w 60"/>
                <a:gd name="T37" fmla="*/ 53 h 56"/>
                <a:gd name="T38" fmla="*/ 21 w 60"/>
                <a:gd name="T39" fmla="*/ 56 h 56"/>
                <a:gd name="T40" fmla="*/ 39 w 60"/>
                <a:gd name="T41" fmla="*/ 53 h 56"/>
                <a:gd name="T42" fmla="*/ 47 w 60"/>
                <a:gd name="T43" fmla="*/ 51 h 56"/>
                <a:gd name="T44" fmla="*/ 49 w 60"/>
                <a:gd name="T45" fmla="*/ 48 h 56"/>
                <a:gd name="T46" fmla="*/ 52 w 60"/>
                <a:gd name="T47" fmla="*/ 45 h 56"/>
                <a:gd name="T48" fmla="*/ 55 w 60"/>
                <a:gd name="T49" fmla="*/ 43 h 56"/>
                <a:gd name="T50" fmla="*/ 57 w 60"/>
                <a:gd name="T51" fmla="*/ 35 h 56"/>
                <a:gd name="T52" fmla="*/ 60 w 60"/>
                <a:gd name="T53" fmla="*/ 28 h 56"/>
                <a:gd name="T54" fmla="*/ 39 w 60"/>
                <a:gd name="T55" fmla="*/ 22 h 56"/>
                <a:gd name="T56" fmla="*/ 36 w 60"/>
                <a:gd name="T57" fmla="*/ 20 h 56"/>
                <a:gd name="T58" fmla="*/ 23 w 60"/>
                <a:gd name="T59" fmla="*/ 22 h 56"/>
                <a:gd name="T60" fmla="*/ 21 w 60"/>
                <a:gd name="T61" fmla="*/ 35 h 56"/>
                <a:gd name="T62" fmla="*/ 23 w 60"/>
                <a:gd name="T63" fmla="*/ 38 h 56"/>
                <a:gd name="T64" fmla="*/ 36 w 60"/>
                <a:gd name="T65" fmla="*/ 35 h 56"/>
                <a:gd name="T66" fmla="*/ 39 w 60"/>
                <a:gd name="T67" fmla="*/ 28 h 5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60"/>
                <a:gd name="T103" fmla="*/ 0 h 56"/>
                <a:gd name="T104" fmla="*/ 60 w 60"/>
                <a:gd name="T105" fmla="*/ 56 h 56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60" h="56">
                  <a:moveTo>
                    <a:pt x="60" y="28"/>
                  </a:moveTo>
                  <a:lnTo>
                    <a:pt x="60" y="20"/>
                  </a:lnTo>
                  <a:lnTo>
                    <a:pt x="57" y="20"/>
                  </a:lnTo>
                  <a:lnTo>
                    <a:pt x="57" y="15"/>
                  </a:lnTo>
                  <a:lnTo>
                    <a:pt x="55" y="12"/>
                  </a:lnTo>
                  <a:lnTo>
                    <a:pt x="55" y="10"/>
                  </a:lnTo>
                  <a:lnTo>
                    <a:pt x="52" y="10"/>
                  </a:lnTo>
                  <a:lnTo>
                    <a:pt x="52" y="7"/>
                  </a:lnTo>
                  <a:lnTo>
                    <a:pt x="49" y="7"/>
                  </a:lnTo>
                  <a:lnTo>
                    <a:pt x="49" y="5"/>
                  </a:lnTo>
                  <a:lnTo>
                    <a:pt x="47" y="5"/>
                  </a:lnTo>
                  <a:lnTo>
                    <a:pt x="47" y="2"/>
                  </a:lnTo>
                  <a:lnTo>
                    <a:pt x="39" y="2"/>
                  </a:lnTo>
                  <a:lnTo>
                    <a:pt x="39" y="0"/>
                  </a:lnTo>
                  <a:lnTo>
                    <a:pt x="21" y="0"/>
                  </a:lnTo>
                  <a:lnTo>
                    <a:pt x="21" y="2"/>
                  </a:lnTo>
                  <a:lnTo>
                    <a:pt x="16" y="2"/>
                  </a:lnTo>
                  <a:lnTo>
                    <a:pt x="13" y="5"/>
                  </a:lnTo>
                  <a:lnTo>
                    <a:pt x="10" y="5"/>
                  </a:lnTo>
                  <a:lnTo>
                    <a:pt x="10" y="7"/>
                  </a:lnTo>
                  <a:lnTo>
                    <a:pt x="8" y="7"/>
                  </a:lnTo>
                  <a:lnTo>
                    <a:pt x="8" y="10"/>
                  </a:lnTo>
                  <a:lnTo>
                    <a:pt x="5" y="10"/>
                  </a:lnTo>
                  <a:lnTo>
                    <a:pt x="5" y="12"/>
                  </a:lnTo>
                  <a:lnTo>
                    <a:pt x="2" y="15"/>
                  </a:lnTo>
                  <a:lnTo>
                    <a:pt x="2" y="20"/>
                  </a:lnTo>
                  <a:lnTo>
                    <a:pt x="0" y="20"/>
                  </a:lnTo>
                  <a:lnTo>
                    <a:pt x="0" y="35"/>
                  </a:lnTo>
                  <a:lnTo>
                    <a:pt x="2" y="35"/>
                  </a:lnTo>
                  <a:lnTo>
                    <a:pt x="2" y="43"/>
                  </a:lnTo>
                  <a:lnTo>
                    <a:pt x="5" y="43"/>
                  </a:lnTo>
                  <a:lnTo>
                    <a:pt x="5" y="45"/>
                  </a:lnTo>
                  <a:lnTo>
                    <a:pt x="8" y="45"/>
                  </a:lnTo>
                  <a:lnTo>
                    <a:pt x="8" y="48"/>
                  </a:lnTo>
                  <a:lnTo>
                    <a:pt x="10" y="48"/>
                  </a:lnTo>
                  <a:lnTo>
                    <a:pt x="10" y="51"/>
                  </a:lnTo>
                  <a:lnTo>
                    <a:pt x="13" y="51"/>
                  </a:lnTo>
                  <a:lnTo>
                    <a:pt x="16" y="53"/>
                  </a:lnTo>
                  <a:lnTo>
                    <a:pt x="21" y="53"/>
                  </a:lnTo>
                  <a:lnTo>
                    <a:pt x="21" y="56"/>
                  </a:lnTo>
                  <a:lnTo>
                    <a:pt x="39" y="56"/>
                  </a:lnTo>
                  <a:lnTo>
                    <a:pt x="39" y="53"/>
                  </a:lnTo>
                  <a:lnTo>
                    <a:pt x="47" y="53"/>
                  </a:lnTo>
                  <a:lnTo>
                    <a:pt x="47" y="51"/>
                  </a:lnTo>
                  <a:lnTo>
                    <a:pt x="49" y="51"/>
                  </a:lnTo>
                  <a:lnTo>
                    <a:pt x="49" y="48"/>
                  </a:lnTo>
                  <a:lnTo>
                    <a:pt x="52" y="48"/>
                  </a:lnTo>
                  <a:lnTo>
                    <a:pt x="52" y="45"/>
                  </a:lnTo>
                  <a:lnTo>
                    <a:pt x="55" y="45"/>
                  </a:lnTo>
                  <a:lnTo>
                    <a:pt x="55" y="43"/>
                  </a:lnTo>
                  <a:lnTo>
                    <a:pt x="57" y="43"/>
                  </a:lnTo>
                  <a:lnTo>
                    <a:pt x="57" y="35"/>
                  </a:lnTo>
                  <a:lnTo>
                    <a:pt x="60" y="35"/>
                  </a:lnTo>
                  <a:lnTo>
                    <a:pt x="60" y="28"/>
                  </a:lnTo>
                  <a:lnTo>
                    <a:pt x="39" y="28"/>
                  </a:lnTo>
                  <a:lnTo>
                    <a:pt x="39" y="22"/>
                  </a:lnTo>
                  <a:lnTo>
                    <a:pt x="36" y="22"/>
                  </a:lnTo>
                  <a:lnTo>
                    <a:pt x="36" y="20"/>
                  </a:lnTo>
                  <a:lnTo>
                    <a:pt x="23" y="20"/>
                  </a:lnTo>
                  <a:lnTo>
                    <a:pt x="23" y="22"/>
                  </a:lnTo>
                  <a:lnTo>
                    <a:pt x="21" y="22"/>
                  </a:lnTo>
                  <a:lnTo>
                    <a:pt x="21" y="35"/>
                  </a:lnTo>
                  <a:lnTo>
                    <a:pt x="23" y="35"/>
                  </a:lnTo>
                  <a:lnTo>
                    <a:pt x="23" y="38"/>
                  </a:lnTo>
                  <a:lnTo>
                    <a:pt x="36" y="38"/>
                  </a:lnTo>
                  <a:lnTo>
                    <a:pt x="36" y="35"/>
                  </a:lnTo>
                  <a:lnTo>
                    <a:pt x="39" y="35"/>
                  </a:lnTo>
                  <a:lnTo>
                    <a:pt x="39" y="28"/>
                  </a:lnTo>
                  <a:lnTo>
                    <a:pt x="60" y="28"/>
                  </a:lnTo>
                  <a:close/>
                </a:path>
              </a:pathLst>
            </a:custGeom>
            <a:solidFill>
              <a:schemeClr val="tx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83996" name="Freeform 68"/>
            <p:cNvSpPr>
              <a:spLocks/>
            </p:cNvSpPr>
            <p:nvPr/>
          </p:nvSpPr>
          <p:spPr bwMode="auto">
            <a:xfrm>
              <a:off x="865" y="1419"/>
              <a:ext cx="63" cy="56"/>
            </a:xfrm>
            <a:custGeom>
              <a:avLst/>
              <a:gdLst>
                <a:gd name="T0" fmla="*/ 63 w 63"/>
                <a:gd name="T1" fmla="*/ 20 h 56"/>
                <a:gd name="T2" fmla="*/ 60 w 63"/>
                <a:gd name="T3" fmla="*/ 15 h 56"/>
                <a:gd name="T4" fmla="*/ 58 w 63"/>
                <a:gd name="T5" fmla="*/ 10 h 56"/>
                <a:gd name="T6" fmla="*/ 55 w 63"/>
                <a:gd name="T7" fmla="*/ 7 h 56"/>
                <a:gd name="T8" fmla="*/ 52 w 63"/>
                <a:gd name="T9" fmla="*/ 5 h 56"/>
                <a:gd name="T10" fmla="*/ 47 w 63"/>
                <a:gd name="T11" fmla="*/ 2 h 56"/>
                <a:gd name="T12" fmla="*/ 42 w 63"/>
                <a:gd name="T13" fmla="*/ 0 h 56"/>
                <a:gd name="T14" fmla="*/ 21 w 63"/>
                <a:gd name="T15" fmla="*/ 2 h 56"/>
                <a:gd name="T16" fmla="*/ 16 w 63"/>
                <a:gd name="T17" fmla="*/ 5 h 56"/>
                <a:gd name="T18" fmla="*/ 11 w 63"/>
                <a:gd name="T19" fmla="*/ 7 h 56"/>
                <a:gd name="T20" fmla="*/ 8 w 63"/>
                <a:gd name="T21" fmla="*/ 10 h 56"/>
                <a:gd name="T22" fmla="*/ 5 w 63"/>
                <a:gd name="T23" fmla="*/ 15 h 56"/>
                <a:gd name="T24" fmla="*/ 3 w 63"/>
                <a:gd name="T25" fmla="*/ 20 h 56"/>
                <a:gd name="T26" fmla="*/ 0 w 63"/>
                <a:gd name="T27" fmla="*/ 35 h 56"/>
                <a:gd name="T28" fmla="*/ 3 w 63"/>
                <a:gd name="T29" fmla="*/ 40 h 56"/>
                <a:gd name="T30" fmla="*/ 5 w 63"/>
                <a:gd name="T31" fmla="*/ 45 h 56"/>
                <a:gd name="T32" fmla="*/ 8 w 63"/>
                <a:gd name="T33" fmla="*/ 48 h 56"/>
                <a:gd name="T34" fmla="*/ 11 w 63"/>
                <a:gd name="T35" fmla="*/ 51 h 56"/>
                <a:gd name="T36" fmla="*/ 16 w 63"/>
                <a:gd name="T37" fmla="*/ 53 h 56"/>
                <a:gd name="T38" fmla="*/ 21 w 63"/>
                <a:gd name="T39" fmla="*/ 56 h 56"/>
                <a:gd name="T40" fmla="*/ 42 w 63"/>
                <a:gd name="T41" fmla="*/ 53 h 56"/>
                <a:gd name="T42" fmla="*/ 47 w 63"/>
                <a:gd name="T43" fmla="*/ 51 h 56"/>
                <a:gd name="T44" fmla="*/ 52 w 63"/>
                <a:gd name="T45" fmla="*/ 48 h 56"/>
                <a:gd name="T46" fmla="*/ 55 w 63"/>
                <a:gd name="T47" fmla="*/ 45 h 56"/>
                <a:gd name="T48" fmla="*/ 58 w 63"/>
                <a:gd name="T49" fmla="*/ 40 h 56"/>
                <a:gd name="T50" fmla="*/ 60 w 63"/>
                <a:gd name="T51" fmla="*/ 35 h 56"/>
                <a:gd name="T52" fmla="*/ 63 w 63"/>
                <a:gd name="T53" fmla="*/ 28 h 56"/>
                <a:gd name="T54" fmla="*/ 42 w 63"/>
                <a:gd name="T55" fmla="*/ 25 h 56"/>
                <a:gd name="T56" fmla="*/ 39 w 63"/>
                <a:gd name="T57" fmla="*/ 22 h 56"/>
                <a:gd name="T58" fmla="*/ 37 w 63"/>
                <a:gd name="T59" fmla="*/ 20 h 56"/>
                <a:gd name="T60" fmla="*/ 26 w 63"/>
                <a:gd name="T61" fmla="*/ 22 h 56"/>
                <a:gd name="T62" fmla="*/ 24 w 63"/>
                <a:gd name="T63" fmla="*/ 25 h 56"/>
                <a:gd name="T64" fmla="*/ 21 w 63"/>
                <a:gd name="T65" fmla="*/ 33 h 56"/>
                <a:gd name="T66" fmla="*/ 24 w 63"/>
                <a:gd name="T67" fmla="*/ 35 h 56"/>
                <a:gd name="T68" fmla="*/ 26 w 63"/>
                <a:gd name="T69" fmla="*/ 38 h 56"/>
                <a:gd name="T70" fmla="*/ 37 w 63"/>
                <a:gd name="T71" fmla="*/ 35 h 56"/>
                <a:gd name="T72" fmla="*/ 39 w 63"/>
                <a:gd name="T73" fmla="*/ 33 h 56"/>
                <a:gd name="T74" fmla="*/ 42 w 63"/>
                <a:gd name="T75" fmla="*/ 28 h 5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63"/>
                <a:gd name="T115" fmla="*/ 0 h 56"/>
                <a:gd name="T116" fmla="*/ 63 w 63"/>
                <a:gd name="T117" fmla="*/ 56 h 56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63" h="56">
                  <a:moveTo>
                    <a:pt x="63" y="28"/>
                  </a:moveTo>
                  <a:lnTo>
                    <a:pt x="63" y="20"/>
                  </a:lnTo>
                  <a:lnTo>
                    <a:pt x="60" y="20"/>
                  </a:lnTo>
                  <a:lnTo>
                    <a:pt x="60" y="15"/>
                  </a:lnTo>
                  <a:lnTo>
                    <a:pt x="58" y="15"/>
                  </a:lnTo>
                  <a:lnTo>
                    <a:pt x="58" y="10"/>
                  </a:lnTo>
                  <a:lnTo>
                    <a:pt x="55" y="10"/>
                  </a:lnTo>
                  <a:lnTo>
                    <a:pt x="55" y="7"/>
                  </a:lnTo>
                  <a:lnTo>
                    <a:pt x="52" y="7"/>
                  </a:lnTo>
                  <a:lnTo>
                    <a:pt x="52" y="5"/>
                  </a:lnTo>
                  <a:lnTo>
                    <a:pt x="47" y="5"/>
                  </a:lnTo>
                  <a:lnTo>
                    <a:pt x="47" y="2"/>
                  </a:lnTo>
                  <a:lnTo>
                    <a:pt x="42" y="2"/>
                  </a:lnTo>
                  <a:lnTo>
                    <a:pt x="42" y="0"/>
                  </a:lnTo>
                  <a:lnTo>
                    <a:pt x="21" y="0"/>
                  </a:lnTo>
                  <a:lnTo>
                    <a:pt x="21" y="2"/>
                  </a:lnTo>
                  <a:lnTo>
                    <a:pt x="16" y="2"/>
                  </a:lnTo>
                  <a:lnTo>
                    <a:pt x="16" y="5"/>
                  </a:lnTo>
                  <a:lnTo>
                    <a:pt x="11" y="5"/>
                  </a:lnTo>
                  <a:lnTo>
                    <a:pt x="11" y="7"/>
                  </a:lnTo>
                  <a:lnTo>
                    <a:pt x="8" y="7"/>
                  </a:lnTo>
                  <a:lnTo>
                    <a:pt x="8" y="10"/>
                  </a:lnTo>
                  <a:lnTo>
                    <a:pt x="5" y="10"/>
                  </a:lnTo>
                  <a:lnTo>
                    <a:pt x="5" y="15"/>
                  </a:lnTo>
                  <a:lnTo>
                    <a:pt x="3" y="15"/>
                  </a:lnTo>
                  <a:lnTo>
                    <a:pt x="3" y="20"/>
                  </a:lnTo>
                  <a:lnTo>
                    <a:pt x="0" y="20"/>
                  </a:lnTo>
                  <a:lnTo>
                    <a:pt x="0" y="35"/>
                  </a:lnTo>
                  <a:lnTo>
                    <a:pt x="3" y="35"/>
                  </a:lnTo>
                  <a:lnTo>
                    <a:pt x="3" y="40"/>
                  </a:lnTo>
                  <a:lnTo>
                    <a:pt x="5" y="40"/>
                  </a:lnTo>
                  <a:lnTo>
                    <a:pt x="5" y="45"/>
                  </a:lnTo>
                  <a:lnTo>
                    <a:pt x="8" y="45"/>
                  </a:lnTo>
                  <a:lnTo>
                    <a:pt x="8" y="48"/>
                  </a:lnTo>
                  <a:lnTo>
                    <a:pt x="11" y="48"/>
                  </a:lnTo>
                  <a:lnTo>
                    <a:pt x="11" y="51"/>
                  </a:lnTo>
                  <a:lnTo>
                    <a:pt x="16" y="51"/>
                  </a:lnTo>
                  <a:lnTo>
                    <a:pt x="16" y="53"/>
                  </a:lnTo>
                  <a:lnTo>
                    <a:pt x="21" y="53"/>
                  </a:lnTo>
                  <a:lnTo>
                    <a:pt x="21" y="56"/>
                  </a:lnTo>
                  <a:lnTo>
                    <a:pt x="42" y="56"/>
                  </a:lnTo>
                  <a:lnTo>
                    <a:pt x="42" y="53"/>
                  </a:lnTo>
                  <a:lnTo>
                    <a:pt x="47" y="53"/>
                  </a:lnTo>
                  <a:lnTo>
                    <a:pt x="47" y="51"/>
                  </a:lnTo>
                  <a:lnTo>
                    <a:pt x="52" y="51"/>
                  </a:lnTo>
                  <a:lnTo>
                    <a:pt x="52" y="48"/>
                  </a:lnTo>
                  <a:lnTo>
                    <a:pt x="55" y="48"/>
                  </a:lnTo>
                  <a:lnTo>
                    <a:pt x="55" y="45"/>
                  </a:lnTo>
                  <a:lnTo>
                    <a:pt x="58" y="45"/>
                  </a:lnTo>
                  <a:lnTo>
                    <a:pt x="58" y="40"/>
                  </a:lnTo>
                  <a:lnTo>
                    <a:pt x="60" y="40"/>
                  </a:lnTo>
                  <a:lnTo>
                    <a:pt x="60" y="35"/>
                  </a:lnTo>
                  <a:lnTo>
                    <a:pt x="63" y="35"/>
                  </a:lnTo>
                  <a:lnTo>
                    <a:pt x="63" y="28"/>
                  </a:lnTo>
                  <a:lnTo>
                    <a:pt x="42" y="28"/>
                  </a:lnTo>
                  <a:lnTo>
                    <a:pt x="42" y="25"/>
                  </a:lnTo>
                  <a:lnTo>
                    <a:pt x="39" y="25"/>
                  </a:lnTo>
                  <a:lnTo>
                    <a:pt x="39" y="22"/>
                  </a:lnTo>
                  <a:lnTo>
                    <a:pt x="37" y="22"/>
                  </a:lnTo>
                  <a:lnTo>
                    <a:pt x="37" y="20"/>
                  </a:lnTo>
                  <a:lnTo>
                    <a:pt x="26" y="20"/>
                  </a:lnTo>
                  <a:lnTo>
                    <a:pt x="26" y="22"/>
                  </a:lnTo>
                  <a:lnTo>
                    <a:pt x="24" y="22"/>
                  </a:lnTo>
                  <a:lnTo>
                    <a:pt x="24" y="25"/>
                  </a:lnTo>
                  <a:lnTo>
                    <a:pt x="21" y="25"/>
                  </a:lnTo>
                  <a:lnTo>
                    <a:pt x="21" y="33"/>
                  </a:lnTo>
                  <a:lnTo>
                    <a:pt x="24" y="33"/>
                  </a:lnTo>
                  <a:lnTo>
                    <a:pt x="24" y="35"/>
                  </a:lnTo>
                  <a:lnTo>
                    <a:pt x="26" y="35"/>
                  </a:lnTo>
                  <a:lnTo>
                    <a:pt x="26" y="38"/>
                  </a:lnTo>
                  <a:lnTo>
                    <a:pt x="37" y="38"/>
                  </a:lnTo>
                  <a:lnTo>
                    <a:pt x="37" y="35"/>
                  </a:lnTo>
                  <a:lnTo>
                    <a:pt x="39" y="35"/>
                  </a:lnTo>
                  <a:lnTo>
                    <a:pt x="39" y="33"/>
                  </a:lnTo>
                  <a:lnTo>
                    <a:pt x="42" y="33"/>
                  </a:lnTo>
                  <a:lnTo>
                    <a:pt x="42" y="28"/>
                  </a:lnTo>
                  <a:lnTo>
                    <a:pt x="63" y="28"/>
                  </a:lnTo>
                  <a:close/>
                </a:path>
              </a:pathLst>
            </a:custGeom>
            <a:solidFill>
              <a:schemeClr val="tx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83997" name="Freeform 69"/>
            <p:cNvSpPr>
              <a:spLocks/>
            </p:cNvSpPr>
            <p:nvPr/>
          </p:nvSpPr>
          <p:spPr bwMode="auto">
            <a:xfrm>
              <a:off x="1839" y="1426"/>
              <a:ext cx="60" cy="59"/>
            </a:xfrm>
            <a:custGeom>
              <a:avLst/>
              <a:gdLst>
                <a:gd name="T0" fmla="*/ 60 w 60"/>
                <a:gd name="T1" fmla="*/ 21 h 59"/>
                <a:gd name="T2" fmla="*/ 58 w 60"/>
                <a:gd name="T3" fmla="*/ 15 h 59"/>
                <a:gd name="T4" fmla="*/ 55 w 60"/>
                <a:gd name="T5" fmla="*/ 10 h 59"/>
                <a:gd name="T6" fmla="*/ 53 w 60"/>
                <a:gd name="T7" fmla="*/ 8 h 59"/>
                <a:gd name="T8" fmla="*/ 50 w 60"/>
                <a:gd name="T9" fmla="*/ 5 h 59"/>
                <a:gd name="T10" fmla="*/ 47 w 60"/>
                <a:gd name="T11" fmla="*/ 3 h 59"/>
                <a:gd name="T12" fmla="*/ 39 w 60"/>
                <a:gd name="T13" fmla="*/ 0 h 59"/>
                <a:gd name="T14" fmla="*/ 21 w 60"/>
                <a:gd name="T15" fmla="*/ 3 h 59"/>
                <a:gd name="T16" fmla="*/ 13 w 60"/>
                <a:gd name="T17" fmla="*/ 5 h 59"/>
                <a:gd name="T18" fmla="*/ 11 w 60"/>
                <a:gd name="T19" fmla="*/ 8 h 59"/>
                <a:gd name="T20" fmla="*/ 8 w 60"/>
                <a:gd name="T21" fmla="*/ 10 h 59"/>
                <a:gd name="T22" fmla="*/ 6 w 60"/>
                <a:gd name="T23" fmla="*/ 13 h 59"/>
                <a:gd name="T24" fmla="*/ 3 w 60"/>
                <a:gd name="T25" fmla="*/ 21 h 59"/>
                <a:gd name="T26" fmla="*/ 0 w 60"/>
                <a:gd name="T27" fmla="*/ 38 h 59"/>
                <a:gd name="T28" fmla="*/ 3 w 60"/>
                <a:gd name="T29" fmla="*/ 46 h 59"/>
                <a:gd name="T30" fmla="*/ 6 w 60"/>
                <a:gd name="T31" fmla="*/ 49 h 59"/>
                <a:gd name="T32" fmla="*/ 8 w 60"/>
                <a:gd name="T33" fmla="*/ 51 h 59"/>
                <a:gd name="T34" fmla="*/ 11 w 60"/>
                <a:gd name="T35" fmla="*/ 54 h 59"/>
                <a:gd name="T36" fmla="*/ 16 w 60"/>
                <a:gd name="T37" fmla="*/ 56 h 59"/>
                <a:gd name="T38" fmla="*/ 21 w 60"/>
                <a:gd name="T39" fmla="*/ 59 h 59"/>
                <a:gd name="T40" fmla="*/ 39 w 60"/>
                <a:gd name="T41" fmla="*/ 56 h 59"/>
                <a:gd name="T42" fmla="*/ 47 w 60"/>
                <a:gd name="T43" fmla="*/ 54 h 59"/>
                <a:gd name="T44" fmla="*/ 50 w 60"/>
                <a:gd name="T45" fmla="*/ 51 h 59"/>
                <a:gd name="T46" fmla="*/ 53 w 60"/>
                <a:gd name="T47" fmla="*/ 49 h 59"/>
                <a:gd name="T48" fmla="*/ 55 w 60"/>
                <a:gd name="T49" fmla="*/ 46 h 59"/>
                <a:gd name="T50" fmla="*/ 58 w 60"/>
                <a:gd name="T51" fmla="*/ 38 h 59"/>
                <a:gd name="T52" fmla="*/ 60 w 60"/>
                <a:gd name="T53" fmla="*/ 31 h 59"/>
                <a:gd name="T54" fmla="*/ 39 w 60"/>
                <a:gd name="T55" fmla="*/ 23 h 59"/>
                <a:gd name="T56" fmla="*/ 37 w 60"/>
                <a:gd name="T57" fmla="*/ 21 h 59"/>
                <a:gd name="T58" fmla="*/ 24 w 60"/>
                <a:gd name="T59" fmla="*/ 23 h 59"/>
                <a:gd name="T60" fmla="*/ 21 w 60"/>
                <a:gd name="T61" fmla="*/ 36 h 59"/>
                <a:gd name="T62" fmla="*/ 24 w 60"/>
                <a:gd name="T63" fmla="*/ 38 h 59"/>
                <a:gd name="T64" fmla="*/ 37 w 60"/>
                <a:gd name="T65" fmla="*/ 36 h 59"/>
                <a:gd name="T66" fmla="*/ 39 w 60"/>
                <a:gd name="T67" fmla="*/ 31 h 59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60"/>
                <a:gd name="T103" fmla="*/ 0 h 59"/>
                <a:gd name="T104" fmla="*/ 60 w 60"/>
                <a:gd name="T105" fmla="*/ 59 h 59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60" h="59">
                  <a:moveTo>
                    <a:pt x="60" y="31"/>
                  </a:moveTo>
                  <a:lnTo>
                    <a:pt x="60" y="21"/>
                  </a:lnTo>
                  <a:lnTo>
                    <a:pt x="58" y="21"/>
                  </a:lnTo>
                  <a:lnTo>
                    <a:pt x="58" y="15"/>
                  </a:lnTo>
                  <a:lnTo>
                    <a:pt x="55" y="13"/>
                  </a:lnTo>
                  <a:lnTo>
                    <a:pt x="55" y="10"/>
                  </a:lnTo>
                  <a:lnTo>
                    <a:pt x="53" y="10"/>
                  </a:lnTo>
                  <a:lnTo>
                    <a:pt x="53" y="8"/>
                  </a:lnTo>
                  <a:lnTo>
                    <a:pt x="50" y="8"/>
                  </a:lnTo>
                  <a:lnTo>
                    <a:pt x="50" y="5"/>
                  </a:lnTo>
                  <a:lnTo>
                    <a:pt x="47" y="5"/>
                  </a:lnTo>
                  <a:lnTo>
                    <a:pt x="47" y="3"/>
                  </a:lnTo>
                  <a:lnTo>
                    <a:pt x="39" y="3"/>
                  </a:lnTo>
                  <a:lnTo>
                    <a:pt x="39" y="0"/>
                  </a:lnTo>
                  <a:lnTo>
                    <a:pt x="21" y="0"/>
                  </a:lnTo>
                  <a:lnTo>
                    <a:pt x="21" y="3"/>
                  </a:lnTo>
                  <a:lnTo>
                    <a:pt x="16" y="3"/>
                  </a:lnTo>
                  <a:lnTo>
                    <a:pt x="13" y="5"/>
                  </a:lnTo>
                  <a:lnTo>
                    <a:pt x="11" y="5"/>
                  </a:lnTo>
                  <a:lnTo>
                    <a:pt x="11" y="8"/>
                  </a:lnTo>
                  <a:lnTo>
                    <a:pt x="8" y="8"/>
                  </a:lnTo>
                  <a:lnTo>
                    <a:pt x="8" y="10"/>
                  </a:lnTo>
                  <a:lnTo>
                    <a:pt x="6" y="10"/>
                  </a:lnTo>
                  <a:lnTo>
                    <a:pt x="6" y="13"/>
                  </a:lnTo>
                  <a:lnTo>
                    <a:pt x="3" y="15"/>
                  </a:lnTo>
                  <a:lnTo>
                    <a:pt x="3" y="21"/>
                  </a:lnTo>
                  <a:lnTo>
                    <a:pt x="0" y="21"/>
                  </a:lnTo>
                  <a:lnTo>
                    <a:pt x="0" y="38"/>
                  </a:lnTo>
                  <a:lnTo>
                    <a:pt x="3" y="38"/>
                  </a:lnTo>
                  <a:lnTo>
                    <a:pt x="3" y="46"/>
                  </a:lnTo>
                  <a:lnTo>
                    <a:pt x="6" y="46"/>
                  </a:lnTo>
                  <a:lnTo>
                    <a:pt x="6" y="49"/>
                  </a:lnTo>
                  <a:lnTo>
                    <a:pt x="8" y="49"/>
                  </a:lnTo>
                  <a:lnTo>
                    <a:pt x="8" y="51"/>
                  </a:lnTo>
                  <a:lnTo>
                    <a:pt x="11" y="51"/>
                  </a:lnTo>
                  <a:lnTo>
                    <a:pt x="11" y="54"/>
                  </a:lnTo>
                  <a:lnTo>
                    <a:pt x="13" y="54"/>
                  </a:lnTo>
                  <a:lnTo>
                    <a:pt x="16" y="56"/>
                  </a:lnTo>
                  <a:lnTo>
                    <a:pt x="21" y="56"/>
                  </a:lnTo>
                  <a:lnTo>
                    <a:pt x="21" y="59"/>
                  </a:lnTo>
                  <a:lnTo>
                    <a:pt x="39" y="59"/>
                  </a:lnTo>
                  <a:lnTo>
                    <a:pt x="39" y="56"/>
                  </a:lnTo>
                  <a:lnTo>
                    <a:pt x="47" y="56"/>
                  </a:lnTo>
                  <a:lnTo>
                    <a:pt x="47" y="54"/>
                  </a:lnTo>
                  <a:lnTo>
                    <a:pt x="50" y="54"/>
                  </a:lnTo>
                  <a:lnTo>
                    <a:pt x="50" y="51"/>
                  </a:lnTo>
                  <a:lnTo>
                    <a:pt x="53" y="51"/>
                  </a:lnTo>
                  <a:lnTo>
                    <a:pt x="53" y="49"/>
                  </a:lnTo>
                  <a:lnTo>
                    <a:pt x="55" y="49"/>
                  </a:lnTo>
                  <a:lnTo>
                    <a:pt x="55" y="46"/>
                  </a:lnTo>
                  <a:lnTo>
                    <a:pt x="58" y="46"/>
                  </a:lnTo>
                  <a:lnTo>
                    <a:pt x="58" y="38"/>
                  </a:lnTo>
                  <a:lnTo>
                    <a:pt x="60" y="38"/>
                  </a:lnTo>
                  <a:lnTo>
                    <a:pt x="60" y="31"/>
                  </a:lnTo>
                  <a:lnTo>
                    <a:pt x="39" y="31"/>
                  </a:lnTo>
                  <a:lnTo>
                    <a:pt x="39" y="23"/>
                  </a:lnTo>
                  <a:lnTo>
                    <a:pt x="37" y="23"/>
                  </a:lnTo>
                  <a:lnTo>
                    <a:pt x="37" y="21"/>
                  </a:lnTo>
                  <a:lnTo>
                    <a:pt x="24" y="21"/>
                  </a:lnTo>
                  <a:lnTo>
                    <a:pt x="24" y="23"/>
                  </a:lnTo>
                  <a:lnTo>
                    <a:pt x="21" y="23"/>
                  </a:lnTo>
                  <a:lnTo>
                    <a:pt x="21" y="36"/>
                  </a:lnTo>
                  <a:lnTo>
                    <a:pt x="24" y="36"/>
                  </a:lnTo>
                  <a:lnTo>
                    <a:pt x="24" y="38"/>
                  </a:lnTo>
                  <a:lnTo>
                    <a:pt x="37" y="38"/>
                  </a:lnTo>
                  <a:lnTo>
                    <a:pt x="37" y="36"/>
                  </a:lnTo>
                  <a:lnTo>
                    <a:pt x="39" y="36"/>
                  </a:lnTo>
                  <a:lnTo>
                    <a:pt x="39" y="31"/>
                  </a:lnTo>
                  <a:lnTo>
                    <a:pt x="60" y="31"/>
                  </a:lnTo>
                  <a:close/>
                </a:path>
              </a:pathLst>
            </a:custGeom>
            <a:solidFill>
              <a:schemeClr val="tx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83998" name="Freeform 70"/>
            <p:cNvSpPr>
              <a:spLocks/>
            </p:cNvSpPr>
            <p:nvPr/>
          </p:nvSpPr>
          <p:spPr bwMode="auto">
            <a:xfrm>
              <a:off x="1761" y="1426"/>
              <a:ext cx="63" cy="59"/>
            </a:xfrm>
            <a:custGeom>
              <a:avLst/>
              <a:gdLst>
                <a:gd name="T0" fmla="*/ 63 w 63"/>
                <a:gd name="T1" fmla="*/ 21 h 59"/>
                <a:gd name="T2" fmla="*/ 60 w 63"/>
                <a:gd name="T3" fmla="*/ 15 h 59"/>
                <a:gd name="T4" fmla="*/ 57 w 63"/>
                <a:gd name="T5" fmla="*/ 10 h 59"/>
                <a:gd name="T6" fmla="*/ 55 w 63"/>
                <a:gd name="T7" fmla="*/ 8 h 59"/>
                <a:gd name="T8" fmla="*/ 52 w 63"/>
                <a:gd name="T9" fmla="*/ 5 h 59"/>
                <a:gd name="T10" fmla="*/ 47 w 63"/>
                <a:gd name="T11" fmla="*/ 3 h 59"/>
                <a:gd name="T12" fmla="*/ 42 w 63"/>
                <a:gd name="T13" fmla="*/ 0 h 59"/>
                <a:gd name="T14" fmla="*/ 21 w 63"/>
                <a:gd name="T15" fmla="*/ 3 h 59"/>
                <a:gd name="T16" fmla="*/ 16 w 63"/>
                <a:gd name="T17" fmla="*/ 5 h 59"/>
                <a:gd name="T18" fmla="*/ 10 w 63"/>
                <a:gd name="T19" fmla="*/ 8 h 59"/>
                <a:gd name="T20" fmla="*/ 8 w 63"/>
                <a:gd name="T21" fmla="*/ 10 h 59"/>
                <a:gd name="T22" fmla="*/ 5 w 63"/>
                <a:gd name="T23" fmla="*/ 15 h 59"/>
                <a:gd name="T24" fmla="*/ 3 w 63"/>
                <a:gd name="T25" fmla="*/ 21 h 59"/>
                <a:gd name="T26" fmla="*/ 0 w 63"/>
                <a:gd name="T27" fmla="*/ 38 h 59"/>
                <a:gd name="T28" fmla="*/ 3 w 63"/>
                <a:gd name="T29" fmla="*/ 44 h 59"/>
                <a:gd name="T30" fmla="*/ 5 w 63"/>
                <a:gd name="T31" fmla="*/ 49 h 59"/>
                <a:gd name="T32" fmla="*/ 8 w 63"/>
                <a:gd name="T33" fmla="*/ 51 h 59"/>
                <a:gd name="T34" fmla="*/ 10 w 63"/>
                <a:gd name="T35" fmla="*/ 54 h 59"/>
                <a:gd name="T36" fmla="*/ 16 w 63"/>
                <a:gd name="T37" fmla="*/ 56 h 59"/>
                <a:gd name="T38" fmla="*/ 21 w 63"/>
                <a:gd name="T39" fmla="*/ 59 h 59"/>
                <a:gd name="T40" fmla="*/ 42 w 63"/>
                <a:gd name="T41" fmla="*/ 56 h 59"/>
                <a:gd name="T42" fmla="*/ 47 w 63"/>
                <a:gd name="T43" fmla="*/ 54 h 59"/>
                <a:gd name="T44" fmla="*/ 52 w 63"/>
                <a:gd name="T45" fmla="*/ 51 h 59"/>
                <a:gd name="T46" fmla="*/ 55 w 63"/>
                <a:gd name="T47" fmla="*/ 49 h 59"/>
                <a:gd name="T48" fmla="*/ 57 w 63"/>
                <a:gd name="T49" fmla="*/ 44 h 59"/>
                <a:gd name="T50" fmla="*/ 60 w 63"/>
                <a:gd name="T51" fmla="*/ 38 h 59"/>
                <a:gd name="T52" fmla="*/ 63 w 63"/>
                <a:gd name="T53" fmla="*/ 31 h 59"/>
                <a:gd name="T54" fmla="*/ 42 w 63"/>
                <a:gd name="T55" fmla="*/ 26 h 59"/>
                <a:gd name="T56" fmla="*/ 39 w 63"/>
                <a:gd name="T57" fmla="*/ 23 h 59"/>
                <a:gd name="T58" fmla="*/ 36 w 63"/>
                <a:gd name="T59" fmla="*/ 21 h 59"/>
                <a:gd name="T60" fmla="*/ 26 w 63"/>
                <a:gd name="T61" fmla="*/ 23 h 59"/>
                <a:gd name="T62" fmla="*/ 23 w 63"/>
                <a:gd name="T63" fmla="*/ 26 h 59"/>
                <a:gd name="T64" fmla="*/ 21 w 63"/>
                <a:gd name="T65" fmla="*/ 33 h 59"/>
                <a:gd name="T66" fmla="*/ 23 w 63"/>
                <a:gd name="T67" fmla="*/ 36 h 59"/>
                <a:gd name="T68" fmla="*/ 26 w 63"/>
                <a:gd name="T69" fmla="*/ 38 h 59"/>
                <a:gd name="T70" fmla="*/ 36 w 63"/>
                <a:gd name="T71" fmla="*/ 36 h 59"/>
                <a:gd name="T72" fmla="*/ 39 w 63"/>
                <a:gd name="T73" fmla="*/ 33 h 59"/>
                <a:gd name="T74" fmla="*/ 42 w 63"/>
                <a:gd name="T75" fmla="*/ 31 h 59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63"/>
                <a:gd name="T115" fmla="*/ 0 h 59"/>
                <a:gd name="T116" fmla="*/ 63 w 63"/>
                <a:gd name="T117" fmla="*/ 59 h 59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63" h="59">
                  <a:moveTo>
                    <a:pt x="63" y="31"/>
                  </a:moveTo>
                  <a:lnTo>
                    <a:pt x="63" y="21"/>
                  </a:lnTo>
                  <a:lnTo>
                    <a:pt x="60" y="21"/>
                  </a:lnTo>
                  <a:lnTo>
                    <a:pt x="60" y="15"/>
                  </a:lnTo>
                  <a:lnTo>
                    <a:pt x="57" y="15"/>
                  </a:lnTo>
                  <a:lnTo>
                    <a:pt x="57" y="10"/>
                  </a:lnTo>
                  <a:lnTo>
                    <a:pt x="55" y="10"/>
                  </a:lnTo>
                  <a:lnTo>
                    <a:pt x="55" y="8"/>
                  </a:lnTo>
                  <a:lnTo>
                    <a:pt x="52" y="8"/>
                  </a:lnTo>
                  <a:lnTo>
                    <a:pt x="52" y="5"/>
                  </a:lnTo>
                  <a:lnTo>
                    <a:pt x="47" y="5"/>
                  </a:lnTo>
                  <a:lnTo>
                    <a:pt x="47" y="3"/>
                  </a:lnTo>
                  <a:lnTo>
                    <a:pt x="42" y="3"/>
                  </a:lnTo>
                  <a:lnTo>
                    <a:pt x="42" y="0"/>
                  </a:lnTo>
                  <a:lnTo>
                    <a:pt x="21" y="0"/>
                  </a:lnTo>
                  <a:lnTo>
                    <a:pt x="21" y="3"/>
                  </a:lnTo>
                  <a:lnTo>
                    <a:pt x="16" y="3"/>
                  </a:lnTo>
                  <a:lnTo>
                    <a:pt x="16" y="5"/>
                  </a:lnTo>
                  <a:lnTo>
                    <a:pt x="10" y="5"/>
                  </a:lnTo>
                  <a:lnTo>
                    <a:pt x="10" y="8"/>
                  </a:lnTo>
                  <a:lnTo>
                    <a:pt x="8" y="8"/>
                  </a:lnTo>
                  <a:lnTo>
                    <a:pt x="8" y="10"/>
                  </a:lnTo>
                  <a:lnTo>
                    <a:pt x="5" y="10"/>
                  </a:lnTo>
                  <a:lnTo>
                    <a:pt x="5" y="15"/>
                  </a:lnTo>
                  <a:lnTo>
                    <a:pt x="3" y="15"/>
                  </a:lnTo>
                  <a:lnTo>
                    <a:pt x="3" y="21"/>
                  </a:lnTo>
                  <a:lnTo>
                    <a:pt x="0" y="21"/>
                  </a:lnTo>
                  <a:lnTo>
                    <a:pt x="0" y="38"/>
                  </a:lnTo>
                  <a:lnTo>
                    <a:pt x="3" y="38"/>
                  </a:lnTo>
                  <a:lnTo>
                    <a:pt x="3" y="44"/>
                  </a:lnTo>
                  <a:lnTo>
                    <a:pt x="5" y="44"/>
                  </a:lnTo>
                  <a:lnTo>
                    <a:pt x="5" y="49"/>
                  </a:lnTo>
                  <a:lnTo>
                    <a:pt x="8" y="49"/>
                  </a:lnTo>
                  <a:lnTo>
                    <a:pt x="8" y="51"/>
                  </a:lnTo>
                  <a:lnTo>
                    <a:pt x="10" y="51"/>
                  </a:lnTo>
                  <a:lnTo>
                    <a:pt x="10" y="54"/>
                  </a:lnTo>
                  <a:lnTo>
                    <a:pt x="16" y="54"/>
                  </a:lnTo>
                  <a:lnTo>
                    <a:pt x="16" y="56"/>
                  </a:lnTo>
                  <a:lnTo>
                    <a:pt x="21" y="56"/>
                  </a:lnTo>
                  <a:lnTo>
                    <a:pt x="21" y="59"/>
                  </a:lnTo>
                  <a:lnTo>
                    <a:pt x="42" y="59"/>
                  </a:lnTo>
                  <a:lnTo>
                    <a:pt x="42" y="56"/>
                  </a:lnTo>
                  <a:lnTo>
                    <a:pt x="47" y="56"/>
                  </a:lnTo>
                  <a:lnTo>
                    <a:pt x="47" y="54"/>
                  </a:lnTo>
                  <a:lnTo>
                    <a:pt x="52" y="54"/>
                  </a:lnTo>
                  <a:lnTo>
                    <a:pt x="52" y="51"/>
                  </a:lnTo>
                  <a:lnTo>
                    <a:pt x="55" y="51"/>
                  </a:lnTo>
                  <a:lnTo>
                    <a:pt x="55" y="49"/>
                  </a:lnTo>
                  <a:lnTo>
                    <a:pt x="57" y="49"/>
                  </a:lnTo>
                  <a:lnTo>
                    <a:pt x="57" y="44"/>
                  </a:lnTo>
                  <a:lnTo>
                    <a:pt x="60" y="44"/>
                  </a:lnTo>
                  <a:lnTo>
                    <a:pt x="60" y="38"/>
                  </a:lnTo>
                  <a:lnTo>
                    <a:pt x="63" y="38"/>
                  </a:lnTo>
                  <a:lnTo>
                    <a:pt x="63" y="31"/>
                  </a:lnTo>
                  <a:lnTo>
                    <a:pt x="42" y="31"/>
                  </a:lnTo>
                  <a:lnTo>
                    <a:pt x="42" y="26"/>
                  </a:lnTo>
                  <a:lnTo>
                    <a:pt x="39" y="26"/>
                  </a:lnTo>
                  <a:lnTo>
                    <a:pt x="39" y="23"/>
                  </a:lnTo>
                  <a:lnTo>
                    <a:pt x="36" y="23"/>
                  </a:lnTo>
                  <a:lnTo>
                    <a:pt x="36" y="21"/>
                  </a:lnTo>
                  <a:lnTo>
                    <a:pt x="26" y="21"/>
                  </a:lnTo>
                  <a:lnTo>
                    <a:pt x="26" y="23"/>
                  </a:lnTo>
                  <a:lnTo>
                    <a:pt x="23" y="23"/>
                  </a:lnTo>
                  <a:lnTo>
                    <a:pt x="23" y="26"/>
                  </a:lnTo>
                  <a:lnTo>
                    <a:pt x="21" y="26"/>
                  </a:lnTo>
                  <a:lnTo>
                    <a:pt x="21" y="33"/>
                  </a:lnTo>
                  <a:lnTo>
                    <a:pt x="23" y="33"/>
                  </a:lnTo>
                  <a:lnTo>
                    <a:pt x="23" y="36"/>
                  </a:lnTo>
                  <a:lnTo>
                    <a:pt x="26" y="36"/>
                  </a:lnTo>
                  <a:lnTo>
                    <a:pt x="26" y="38"/>
                  </a:lnTo>
                  <a:lnTo>
                    <a:pt x="36" y="38"/>
                  </a:lnTo>
                  <a:lnTo>
                    <a:pt x="36" y="36"/>
                  </a:lnTo>
                  <a:lnTo>
                    <a:pt x="39" y="36"/>
                  </a:lnTo>
                  <a:lnTo>
                    <a:pt x="39" y="33"/>
                  </a:lnTo>
                  <a:lnTo>
                    <a:pt x="42" y="33"/>
                  </a:lnTo>
                  <a:lnTo>
                    <a:pt x="42" y="31"/>
                  </a:lnTo>
                  <a:lnTo>
                    <a:pt x="63" y="31"/>
                  </a:lnTo>
                  <a:close/>
                </a:path>
              </a:pathLst>
            </a:custGeom>
            <a:solidFill>
              <a:schemeClr val="tx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83999" name="Freeform 71"/>
            <p:cNvSpPr>
              <a:spLocks/>
            </p:cNvSpPr>
            <p:nvPr/>
          </p:nvSpPr>
          <p:spPr bwMode="auto">
            <a:xfrm>
              <a:off x="763" y="1436"/>
              <a:ext cx="73" cy="225"/>
            </a:xfrm>
            <a:custGeom>
              <a:avLst/>
              <a:gdLst>
                <a:gd name="T0" fmla="*/ 73 w 73"/>
                <a:gd name="T1" fmla="*/ 8 h 225"/>
                <a:gd name="T2" fmla="*/ 73 w 73"/>
                <a:gd name="T3" fmla="*/ 5 h 225"/>
                <a:gd name="T4" fmla="*/ 68 w 73"/>
                <a:gd name="T5" fmla="*/ 0 h 225"/>
                <a:gd name="T6" fmla="*/ 60 w 73"/>
                <a:gd name="T7" fmla="*/ 0 h 225"/>
                <a:gd name="T8" fmla="*/ 60 w 73"/>
                <a:gd name="T9" fmla="*/ 3 h 225"/>
                <a:gd name="T10" fmla="*/ 58 w 73"/>
                <a:gd name="T11" fmla="*/ 3 h 225"/>
                <a:gd name="T12" fmla="*/ 58 w 73"/>
                <a:gd name="T13" fmla="*/ 217 h 225"/>
                <a:gd name="T14" fmla="*/ 66 w 73"/>
                <a:gd name="T15" fmla="*/ 209 h 225"/>
                <a:gd name="T16" fmla="*/ 3 w 73"/>
                <a:gd name="T17" fmla="*/ 209 h 225"/>
                <a:gd name="T18" fmla="*/ 3 w 73"/>
                <a:gd name="T19" fmla="*/ 212 h 225"/>
                <a:gd name="T20" fmla="*/ 0 w 73"/>
                <a:gd name="T21" fmla="*/ 212 h 225"/>
                <a:gd name="T22" fmla="*/ 0 w 73"/>
                <a:gd name="T23" fmla="*/ 219 h 225"/>
                <a:gd name="T24" fmla="*/ 6 w 73"/>
                <a:gd name="T25" fmla="*/ 225 h 225"/>
                <a:gd name="T26" fmla="*/ 8 w 73"/>
                <a:gd name="T27" fmla="*/ 225 h 225"/>
                <a:gd name="T28" fmla="*/ 66 w 73"/>
                <a:gd name="T29" fmla="*/ 225 h 225"/>
                <a:gd name="T30" fmla="*/ 68 w 73"/>
                <a:gd name="T31" fmla="*/ 222 h 225"/>
                <a:gd name="T32" fmla="*/ 71 w 73"/>
                <a:gd name="T33" fmla="*/ 222 h 225"/>
                <a:gd name="T34" fmla="*/ 71 w 73"/>
                <a:gd name="T35" fmla="*/ 219 h 225"/>
                <a:gd name="T36" fmla="*/ 73 w 73"/>
                <a:gd name="T37" fmla="*/ 217 h 225"/>
                <a:gd name="T38" fmla="*/ 73 w 73"/>
                <a:gd name="T39" fmla="*/ 8 h 225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73"/>
                <a:gd name="T61" fmla="*/ 0 h 225"/>
                <a:gd name="T62" fmla="*/ 73 w 73"/>
                <a:gd name="T63" fmla="*/ 225 h 225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73" h="225">
                  <a:moveTo>
                    <a:pt x="73" y="8"/>
                  </a:moveTo>
                  <a:lnTo>
                    <a:pt x="73" y="5"/>
                  </a:lnTo>
                  <a:lnTo>
                    <a:pt x="68" y="0"/>
                  </a:lnTo>
                  <a:lnTo>
                    <a:pt x="60" y="0"/>
                  </a:lnTo>
                  <a:lnTo>
                    <a:pt x="60" y="3"/>
                  </a:lnTo>
                  <a:lnTo>
                    <a:pt x="58" y="3"/>
                  </a:lnTo>
                  <a:lnTo>
                    <a:pt x="58" y="217"/>
                  </a:lnTo>
                  <a:lnTo>
                    <a:pt x="66" y="209"/>
                  </a:lnTo>
                  <a:lnTo>
                    <a:pt x="3" y="209"/>
                  </a:lnTo>
                  <a:lnTo>
                    <a:pt x="3" y="212"/>
                  </a:lnTo>
                  <a:lnTo>
                    <a:pt x="0" y="212"/>
                  </a:lnTo>
                  <a:lnTo>
                    <a:pt x="0" y="219"/>
                  </a:lnTo>
                  <a:lnTo>
                    <a:pt x="6" y="225"/>
                  </a:lnTo>
                  <a:lnTo>
                    <a:pt x="8" y="225"/>
                  </a:lnTo>
                  <a:lnTo>
                    <a:pt x="66" y="225"/>
                  </a:lnTo>
                  <a:lnTo>
                    <a:pt x="68" y="222"/>
                  </a:lnTo>
                  <a:lnTo>
                    <a:pt x="71" y="222"/>
                  </a:lnTo>
                  <a:lnTo>
                    <a:pt x="71" y="219"/>
                  </a:lnTo>
                  <a:lnTo>
                    <a:pt x="73" y="217"/>
                  </a:lnTo>
                  <a:lnTo>
                    <a:pt x="73" y="8"/>
                  </a:lnTo>
                  <a:close/>
                </a:path>
              </a:pathLst>
            </a:custGeom>
            <a:solidFill>
              <a:schemeClr val="tx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84000" name="Freeform 72"/>
            <p:cNvSpPr>
              <a:spLocks/>
            </p:cNvSpPr>
            <p:nvPr/>
          </p:nvSpPr>
          <p:spPr bwMode="auto">
            <a:xfrm>
              <a:off x="1852" y="1447"/>
              <a:ext cx="81" cy="214"/>
            </a:xfrm>
            <a:custGeom>
              <a:avLst/>
              <a:gdLst>
                <a:gd name="T0" fmla="*/ 16 w 81"/>
                <a:gd name="T1" fmla="*/ 7 h 214"/>
                <a:gd name="T2" fmla="*/ 16 w 81"/>
                <a:gd name="T3" fmla="*/ 5 h 214"/>
                <a:gd name="T4" fmla="*/ 11 w 81"/>
                <a:gd name="T5" fmla="*/ 0 h 214"/>
                <a:gd name="T6" fmla="*/ 3 w 81"/>
                <a:gd name="T7" fmla="*/ 0 h 214"/>
                <a:gd name="T8" fmla="*/ 3 w 81"/>
                <a:gd name="T9" fmla="*/ 2 h 214"/>
                <a:gd name="T10" fmla="*/ 0 w 81"/>
                <a:gd name="T11" fmla="*/ 2 h 214"/>
                <a:gd name="T12" fmla="*/ 0 w 81"/>
                <a:gd name="T13" fmla="*/ 208 h 214"/>
                <a:gd name="T14" fmla="*/ 6 w 81"/>
                <a:gd name="T15" fmla="*/ 214 h 214"/>
                <a:gd name="T16" fmla="*/ 73 w 81"/>
                <a:gd name="T17" fmla="*/ 214 h 214"/>
                <a:gd name="T18" fmla="*/ 76 w 81"/>
                <a:gd name="T19" fmla="*/ 211 h 214"/>
                <a:gd name="T20" fmla="*/ 79 w 81"/>
                <a:gd name="T21" fmla="*/ 211 h 214"/>
                <a:gd name="T22" fmla="*/ 79 w 81"/>
                <a:gd name="T23" fmla="*/ 208 h 214"/>
                <a:gd name="T24" fmla="*/ 81 w 81"/>
                <a:gd name="T25" fmla="*/ 206 h 214"/>
                <a:gd name="T26" fmla="*/ 81 w 81"/>
                <a:gd name="T27" fmla="*/ 203 h 214"/>
                <a:gd name="T28" fmla="*/ 76 w 81"/>
                <a:gd name="T29" fmla="*/ 198 h 214"/>
                <a:gd name="T30" fmla="*/ 73 w 81"/>
                <a:gd name="T31" fmla="*/ 198 h 214"/>
                <a:gd name="T32" fmla="*/ 8 w 81"/>
                <a:gd name="T33" fmla="*/ 198 h 214"/>
                <a:gd name="T34" fmla="*/ 16 w 81"/>
                <a:gd name="T35" fmla="*/ 206 h 214"/>
                <a:gd name="T36" fmla="*/ 16 w 81"/>
                <a:gd name="T37" fmla="*/ 7 h 214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1"/>
                <a:gd name="T58" fmla="*/ 0 h 214"/>
                <a:gd name="T59" fmla="*/ 81 w 81"/>
                <a:gd name="T60" fmla="*/ 214 h 214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1" h="214">
                  <a:moveTo>
                    <a:pt x="16" y="7"/>
                  </a:moveTo>
                  <a:lnTo>
                    <a:pt x="16" y="5"/>
                  </a:lnTo>
                  <a:lnTo>
                    <a:pt x="11" y="0"/>
                  </a:lnTo>
                  <a:lnTo>
                    <a:pt x="3" y="0"/>
                  </a:lnTo>
                  <a:lnTo>
                    <a:pt x="3" y="2"/>
                  </a:lnTo>
                  <a:lnTo>
                    <a:pt x="0" y="2"/>
                  </a:lnTo>
                  <a:lnTo>
                    <a:pt x="0" y="208"/>
                  </a:lnTo>
                  <a:lnTo>
                    <a:pt x="6" y="214"/>
                  </a:lnTo>
                  <a:lnTo>
                    <a:pt x="73" y="214"/>
                  </a:lnTo>
                  <a:lnTo>
                    <a:pt x="76" y="211"/>
                  </a:lnTo>
                  <a:lnTo>
                    <a:pt x="79" y="211"/>
                  </a:lnTo>
                  <a:lnTo>
                    <a:pt x="79" y="208"/>
                  </a:lnTo>
                  <a:lnTo>
                    <a:pt x="81" y="206"/>
                  </a:lnTo>
                  <a:lnTo>
                    <a:pt x="81" y="203"/>
                  </a:lnTo>
                  <a:lnTo>
                    <a:pt x="76" y="198"/>
                  </a:lnTo>
                  <a:lnTo>
                    <a:pt x="73" y="198"/>
                  </a:lnTo>
                  <a:lnTo>
                    <a:pt x="8" y="198"/>
                  </a:lnTo>
                  <a:lnTo>
                    <a:pt x="16" y="206"/>
                  </a:lnTo>
                  <a:lnTo>
                    <a:pt x="16" y="7"/>
                  </a:lnTo>
                  <a:close/>
                </a:path>
              </a:pathLst>
            </a:custGeom>
            <a:solidFill>
              <a:schemeClr val="tx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84001" name="Freeform 73"/>
            <p:cNvSpPr>
              <a:spLocks/>
            </p:cNvSpPr>
            <p:nvPr/>
          </p:nvSpPr>
          <p:spPr bwMode="auto">
            <a:xfrm>
              <a:off x="748" y="1436"/>
              <a:ext cx="159" cy="454"/>
            </a:xfrm>
            <a:custGeom>
              <a:avLst/>
              <a:gdLst>
                <a:gd name="T0" fmla="*/ 159 w 159"/>
                <a:gd name="T1" fmla="*/ 8 h 454"/>
                <a:gd name="T2" fmla="*/ 156 w 159"/>
                <a:gd name="T3" fmla="*/ 5 h 454"/>
                <a:gd name="T4" fmla="*/ 156 w 159"/>
                <a:gd name="T5" fmla="*/ 3 h 454"/>
                <a:gd name="T6" fmla="*/ 154 w 159"/>
                <a:gd name="T7" fmla="*/ 3 h 454"/>
                <a:gd name="T8" fmla="*/ 154 w 159"/>
                <a:gd name="T9" fmla="*/ 0 h 454"/>
                <a:gd name="T10" fmla="*/ 143 w 159"/>
                <a:gd name="T11" fmla="*/ 0 h 454"/>
                <a:gd name="T12" fmla="*/ 141 w 159"/>
                <a:gd name="T13" fmla="*/ 3 h 454"/>
                <a:gd name="T14" fmla="*/ 138 w 159"/>
                <a:gd name="T15" fmla="*/ 3 h 454"/>
                <a:gd name="T16" fmla="*/ 138 w 159"/>
                <a:gd name="T17" fmla="*/ 446 h 454"/>
                <a:gd name="T18" fmla="*/ 148 w 159"/>
                <a:gd name="T19" fmla="*/ 438 h 454"/>
                <a:gd name="T20" fmla="*/ 5 w 159"/>
                <a:gd name="T21" fmla="*/ 438 h 454"/>
                <a:gd name="T22" fmla="*/ 2 w 159"/>
                <a:gd name="T23" fmla="*/ 441 h 454"/>
                <a:gd name="T24" fmla="*/ 0 w 159"/>
                <a:gd name="T25" fmla="*/ 441 h 454"/>
                <a:gd name="T26" fmla="*/ 0 w 159"/>
                <a:gd name="T27" fmla="*/ 449 h 454"/>
                <a:gd name="T28" fmla="*/ 2 w 159"/>
                <a:gd name="T29" fmla="*/ 451 h 454"/>
                <a:gd name="T30" fmla="*/ 5 w 159"/>
                <a:gd name="T31" fmla="*/ 451 h 454"/>
                <a:gd name="T32" fmla="*/ 7 w 159"/>
                <a:gd name="T33" fmla="*/ 454 h 454"/>
                <a:gd name="T34" fmla="*/ 10 w 159"/>
                <a:gd name="T35" fmla="*/ 454 h 454"/>
                <a:gd name="T36" fmla="*/ 148 w 159"/>
                <a:gd name="T37" fmla="*/ 454 h 454"/>
                <a:gd name="T38" fmla="*/ 151 w 159"/>
                <a:gd name="T39" fmla="*/ 454 h 454"/>
                <a:gd name="T40" fmla="*/ 156 w 159"/>
                <a:gd name="T41" fmla="*/ 449 h 454"/>
                <a:gd name="T42" fmla="*/ 156 w 159"/>
                <a:gd name="T43" fmla="*/ 446 h 454"/>
                <a:gd name="T44" fmla="*/ 159 w 159"/>
                <a:gd name="T45" fmla="*/ 446 h 454"/>
                <a:gd name="T46" fmla="*/ 159 w 159"/>
                <a:gd name="T47" fmla="*/ 8 h 454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159"/>
                <a:gd name="T73" fmla="*/ 0 h 454"/>
                <a:gd name="T74" fmla="*/ 159 w 159"/>
                <a:gd name="T75" fmla="*/ 454 h 454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159" h="454">
                  <a:moveTo>
                    <a:pt x="159" y="8"/>
                  </a:moveTo>
                  <a:lnTo>
                    <a:pt x="156" y="5"/>
                  </a:lnTo>
                  <a:lnTo>
                    <a:pt x="156" y="3"/>
                  </a:lnTo>
                  <a:lnTo>
                    <a:pt x="154" y="3"/>
                  </a:lnTo>
                  <a:lnTo>
                    <a:pt x="154" y="0"/>
                  </a:lnTo>
                  <a:lnTo>
                    <a:pt x="143" y="0"/>
                  </a:lnTo>
                  <a:lnTo>
                    <a:pt x="141" y="3"/>
                  </a:lnTo>
                  <a:lnTo>
                    <a:pt x="138" y="3"/>
                  </a:lnTo>
                  <a:lnTo>
                    <a:pt x="138" y="446"/>
                  </a:lnTo>
                  <a:lnTo>
                    <a:pt x="148" y="438"/>
                  </a:lnTo>
                  <a:lnTo>
                    <a:pt x="5" y="438"/>
                  </a:lnTo>
                  <a:lnTo>
                    <a:pt x="2" y="441"/>
                  </a:lnTo>
                  <a:lnTo>
                    <a:pt x="0" y="441"/>
                  </a:lnTo>
                  <a:lnTo>
                    <a:pt x="0" y="449"/>
                  </a:lnTo>
                  <a:lnTo>
                    <a:pt x="2" y="451"/>
                  </a:lnTo>
                  <a:lnTo>
                    <a:pt x="5" y="451"/>
                  </a:lnTo>
                  <a:lnTo>
                    <a:pt x="7" y="454"/>
                  </a:lnTo>
                  <a:lnTo>
                    <a:pt x="10" y="454"/>
                  </a:lnTo>
                  <a:lnTo>
                    <a:pt x="148" y="454"/>
                  </a:lnTo>
                  <a:lnTo>
                    <a:pt x="151" y="454"/>
                  </a:lnTo>
                  <a:lnTo>
                    <a:pt x="156" y="449"/>
                  </a:lnTo>
                  <a:lnTo>
                    <a:pt x="156" y="446"/>
                  </a:lnTo>
                  <a:lnTo>
                    <a:pt x="159" y="446"/>
                  </a:lnTo>
                  <a:lnTo>
                    <a:pt x="159" y="8"/>
                  </a:lnTo>
                  <a:close/>
                </a:path>
              </a:pathLst>
            </a:custGeom>
            <a:solidFill>
              <a:schemeClr val="tx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84002" name="Freeform 74"/>
            <p:cNvSpPr>
              <a:spLocks/>
            </p:cNvSpPr>
            <p:nvPr/>
          </p:nvSpPr>
          <p:spPr bwMode="auto">
            <a:xfrm>
              <a:off x="1771" y="1436"/>
              <a:ext cx="152" cy="454"/>
            </a:xfrm>
            <a:custGeom>
              <a:avLst/>
              <a:gdLst>
                <a:gd name="T0" fmla="*/ 16 w 152"/>
                <a:gd name="T1" fmla="*/ 8 h 454"/>
                <a:gd name="T2" fmla="*/ 16 w 152"/>
                <a:gd name="T3" fmla="*/ 5 h 454"/>
                <a:gd name="T4" fmla="*/ 11 w 152"/>
                <a:gd name="T5" fmla="*/ 0 h 454"/>
                <a:gd name="T6" fmla="*/ 3 w 152"/>
                <a:gd name="T7" fmla="*/ 0 h 454"/>
                <a:gd name="T8" fmla="*/ 3 w 152"/>
                <a:gd name="T9" fmla="*/ 3 h 454"/>
                <a:gd name="T10" fmla="*/ 0 w 152"/>
                <a:gd name="T11" fmla="*/ 3 h 454"/>
                <a:gd name="T12" fmla="*/ 0 w 152"/>
                <a:gd name="T13" fmla="*/ 449 h 454"/>
                <a:gd name="T14" fmla="*/ 6 w 152"/>
                <a:gd name="T15" fmla="*/ 454 h 454"/>
                <a:gd name="T16" fmla="*/ 144 w 152"/>
                <a:gd name="T17" fmla="*/ 454 h 454"/>
                <a:gd name="T18" fmla="*/ 147 w 152"/>
                <a:gd name="T19" fmla="*/ 451 h 454"/>
                <a:gd name="T20" fmla="*/ 149 w 152"/>
                <a:gd name="T21" fmla="*/ 451 h 454"/>
                <a:gd name="T22" fmla="*/ 149 w 152"/>
                <a:gd name="T23" fmla="*/ 449 h 454"/>
                <a:gd name="T24" fmla="*/ 152 w 152"/>
                <a:gd name="T25" fmla="*/ 446 h 454"/>
                <a:gd name="T26" fmla="*/ 152 w 152"/>
                <a:gd name="T27" fmla="*/ 444 h 454"/>
                <a:gd name="T28" fmla="*/ 147 w 152"/>
                <a:gd name="T29" fmla="*/ 438 h 454"/>
                <a:gd name="T30" fmla="*/ 144 w 152"/>
                <a:gd name="T31" fmla="*/ 438 h 454"/>
                <a:gd name="T32" fmla="*/ 8 w 152"/>
                <a:gd name="T33" fmla="*/ 438 h 454"/>
                <a:gd name="T34" fmla="*/ 16 w 152"/>
                <a:gd name="T35" fmla="*/ 446 h 454"/>
                <a:gd name="T36" fmla="*/ 16 w 152"/>
                <a:gd name="T37" fmla="*/ 8 h 454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152"/>
                <a:gd name="T58" fmla="*/ 0 h 454"/>
                <a:gd name="T59" fmla="*/ 152 w 152"/>
                <a:gd name="T60" fmla="*/ 454 h 454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152" h="454">
                  <a:moveTo>
                    <a:pt x="16" y="8"/>
                  </a:moveTo>
                  <a:lnTo>
                    <a:pt x="16" y="5"/>
                  </a:lnTo>
                  <a:lnTo>
                    <a:pt x="11" y="0"/>
                  </a:lnTo>
                  <a:lnTo>
                    <a:pt x="3" y="0"/>
                  </a:lnTo>
                  <a:lnTo>
                    <a:pt x="3" y="3"/>
                  </a:lnTo>
                  <a:lnTo>
                    <a:pt x="0" y="3"/>
                  </a:lnTo>
                  <a:lnTo>
                    <a:pt x="0" y="449"/>
                  </a:lnTo>
                  <a:lnTo>
                    <a:pt x="6" y="454"/>
                  </a:lnTo>
                  <a:lnTo>
                    <a:pt x="144" y="454"/>
                  </a:lnTo>
                  <a:lnTo>
                    <a:pt x="147" y="451"/>
                  </a:lnTo>
                  <a:lnTo>
                    <a:pt x="149" y="451"/>
                  </a:lnTo>
                  <a:lnTo>
                    <a:pt x="149" y="449"/>
                  </a:lnTo>
                  <a:lnTo>
                    <a:pt x="152" y="446"/>
                  </a:lnTo>
                  <a:lnTo>
                    <a:pt x="152" y="444"/>
                  </a:lnTo>
                  <a:lnTo>
                    <a:pt x="147" y="438"/>
                  </a:lnTo>
                  <a:lnTo>
                    <a:pt x="144" y="438"/>
                  </a:lnTo>
                  <a:lnTo>
                    <a:pt x="8" y="438"/>
                  </a:lnTo>
                  <a:lnTo>
                    <a:pt x="16" y="446"/>
                  </a:lnTo>
                  <a:lnTo>
                    <a:pt x="16" y="8"/>
                  </a:lnTo>
                  <a:close/>
                </a:path>
              </a:pathLst>
            </a:custGeom>
            <a:solidFill>
              <a:schemeClr val="tx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84003" name="Text Box 111"/>
            <p:cNvSpPr txBox="1">
              <a:spLocks noChangeArrowheads="1"/>
            </p:cNvSpPr>
            <p:nvPr/>
          </p:nvSpPr>
          <p:spPr bwMode="auto">
            <a:xfrm>
              <a:off x="1026" y="1569"/>
              <a:ext cx="604" cy="173"/>
            </a:xfrm>
            <a:prstGeom prst="rect">
              <a:avLst/>
            </a:prstGeom>
            <a:noFill/>
            <a:ln w="19050">
              <a:noFill/>
              <a:miter lim="800000"/>
              <a:headEnd type="none" w="sm" len="sm"/>
              <a:tailEnd type="none" w="sm" len="sm"/>
            </a:ln>
          </p:spPr>
          <p:txBody>
            <a:bodyPr wrap="none" lIns="90000" tIns="46800" rIns="90000" bIns="46800">
              <a:spAutoFit/>
            </a:bodyPr>
            <a:lstStyle/>
            <a:p>
              <a:pPr eaLnBrk="0" hangingPunct="0"/>
              <a:r>
                <a:rPr lang="de-DE" sz="1200" b="1">
                  <a:solidFill>
                    <a:schemeClr val="tx1"/>
                  </a:solidFill>
                  <a:latin typeface="Arial" charset="0"/>
                </a:rPr>
                <a:t>RECEIVER</a:t>
              </a:r>
              <a:endParaRPr lang="de-DE" sz="2800">
                <a:solidFill>
                  <a:schemeClr val="accent2"/>
                </a:solidFill>
                <a:latin typeface="Times New Roman" pitchFamily="18" charset="0"/>
              </a:endParaRPr>
            </a:p>
          </p:txBody>
        </p:sp>
        <p:sp>
          <p:nvSpPr>
            <p:cNvPr id="84004" name="Text Box 112"/>
            <p:cNvSpPr txBox="1">
              <a:spLocks noChangeArrowheads="1"/>
            </p:cNvSpPr>
            <p:nvPr/>
          </p:nvSpPr>
          <p:spPr bwMode="auto">
            <a:xfrm>
              <a:off x="1101" y="1365"/>
              <a:ext cx="433" cy="173"/>
            </a:xfrm>
            <a:prstGeom prst="rect">
              <a:avLst/>
            </a:prstGeom>
            <a:noFill/>
            <a:ln w="19050">
              <a:noFill/>
              <a:miter lim="800000"/>
              <a:headEnd type="none" w="sm" len="sm"/>
              <a:tailEnd type="none" w="sm" len="sm"/>
            </a:ln>
          </p:spPr>
          <p:txBody>
            <a:bodyPr wrap="none" lIns="90000" tIns="46800" rIns="90000" bIns="46800">
              <a:spAutoFit/>
            </a:bodyPr>
            <a:lstStyle/>
            <a:p>
              <a:pPr eaLnBrk="0" hangingPunct="0"/>
              <a:r>
                <a:rPr lang="de-DE" sz="1200" b="1">
                  <a:solidFill>
                    <a:schemeClr val="tx1"/>
                  </a:solidFill>
                  <a:latin typeface="Arial" charset="0"/>
                </a:rPr>
                <a:t>WA470</a:t>
              </a:r>
              <a:endParaRPr lang="de-DE" sz="2800">
                <a:solidFill>
                  <a:schemeClr val="accent2"/>
                </a:solidFill>
                <a:latin typeface="Times New Roman" pitchFamily="18" charset="0"/>
              </a:endParaRPr>
            </a:p>
          </p:txBody>
        </p:sp>
        <p:sp>
          <p:nvSpPr>
            <p:cNvPr id="84005" name="Text Box 113"/>
            <p:cNvSpPr txBox="1">
              <a:spLocks noChangeArrowheads="1"/>
            </p:cNvSpPr>
            <p:nvPr/>
          </p:nvSpPr>
          <p:spPr bwMode="auto">
            <a:xfrm>
              <a:off x="1017" y="1794"/>
              <a:ext cx="604" cy="173"/>
            </a:xfrm>
            <a:prstGeom prst="rect">
              <a:avLst/>
            </a:prstGeom>
            <a:noFill/>
            <a:ln w="19050">
              <a:noFill/>
              <a:miter lim="800000"/>
              <a:headEnd type="none" w="sm" len="sm"/>
              <a:tailEnd type="none" w="sm" len="sm"/>
            </a:ln>
          </p:spPr>
          <p:txBody>
            <a:bodyPr wrap="none" lIns="90000" tIns="46800" rIns="90000" bIns="46800">
              <a:spAutoFit/>
            </a:bodyPr>
            <a:lstStyle/>
            <a:p>
              <a:pPr eaLnBrk="0" hangingPunct="0"/>
              <a:r>
                <a:rPr lang="de-DE" sz="1200" b="1">
                  <a:solidFill>
                    <a:schemeClr val="tx1"/>
                  </a:solidFill>
                  <a:latin typeface="Arial" charset="0"/>
                </a:rPr>
                <a:t>RECEIVER</a:t>
              </a:r>
              <a:endParaRPr lang="de-DE" sz="2800">
                <a:solidFill>
                  <a:schemeClr val="accent2"/>
                </a:solidFill>
                <a:latin typeface="Times New Roman" pitchFamily="18" charset="0"/>
              </a:endParaRPr>
            </a:p>
          </p:txBody>
        </p:sp>
      </p:grpSp>
      <p:grpSp>
        <p:nvGrpSpPr>
          <p:cNvPr id="83972" name="Group 116"/>
          <p:cNvGrpSpPr>
            <a:grpSpLocks/>
          </p:cNvGrpSpPr>
          <p:nvPr/>
        </p:nvGrpSpPr>
        <p:grpSpPr bwMode="auto">
          <a:xfrm>
            <a:off x="533400" y="2133600"/>
            <a:ext cx="4365625" cy="1136650"/>
            <a:chOff x="549" y="2297"/>
            <a:chExt cx="2750" cy="716"/>
          </a:xfrm>
        </p:grpSpPr>
        <p:sp>
          <p:nvSpPr>
            <p:cNvPr id="83978" name="Freeform 75"/>
            <p:cNvSpPr>
              <a:spLocks/>
            </p:cNvSpPr>
            <p:nvPr/>
          </p:nvSpPr>
          <p:spPr bwMode="auto">
            <a:xfrm>
              <a:off x="789" y="2832"/>
              <a:ext cx="1128" cy="181"/>
            </a:xfrm>
            <a:custGeom>
              <a:avLst/>
              <a:gdLst>
                <a:gd name="T0" fmla="*/ 15 w 1128"/>
                <a:gd name="T1" fmla="*/ 0 h 181"/>
                <a:gd name="T2" fmla="*/ 8 w 1128"/>
                <a:gd name="T3" fmla="*/ 0 h 181"/>
                <a:gd name="T4" fmla="*/ 2 w 1128"/>
                <a:gd name="T5" fmla="*/ 2 h 181"/>
                <a:gd name="T6" fmla="*/ 0 w 1128"/>
                <a:gd name="T7" fmla="*/ 8 h 181"/>
                <a:gd name="T8" fmla="*/ 0 w 1128"/>
                <a:gd name="T9" fmla="*/ 173 h 181"/>
                <a:gd name="T10" fmla="*/ 2 w 1128"/>
                <a:gd name="T11" fmla="*/ 176 h 181"/>
                <a:gd name="T12" fmla="*/ 8 w 1128"/>
                <a:gd name="T13" fmla="*/ 178 h 181"/>
                <a:gd name="T14" fmla="*/ 10 w 1128"/>
                <a:gd name="T15" fmla="*/ 178 h 181"/>
                <a:gd name="T16" fmla="*/ 15 w 1128"/>
                <a:gd name="T17" fmla="*/ 181 h 181"/>
                <a:gd name="T18" fmla="*/ 1112 w 1128"/>
                <a:gd name="T19" fmla="*/ 181 h 181"/>
                <a:gd name="T20" fmla="*/ 1115 w 1128"/>
                <a:gd name="T21" fmla="*/ 178 h 181"/>
                <a:gd name="T22" fmla="*/ 1120 w 1128"/>
                <a:gd name="T23" fmla="*/ 178 h 181"/>
                <a:gd name="T24" fmla="*/ 1125 w 1128"/>
                <a:gd name="T25" fmla="*/ 173 h 181"/>
                <a:gd name="T26" fmla="*/ 1125 w 1128"/>
                <a:gd name="T27" fmla="*/ 168 h 181"/>
                <a:gd name="T28" fmla="*/ 1128 w 1128"/>
                <a:gd name="T29" fmla="*/ 165 h 181"/>
                <a:gd name="T30" fmla="*/ 1128 w 1128"/>
                <a:gd name="T31" fmla="*/ 15 h 181"/>
                <a:gd name="T32" fmla="*/ 1125 w 1128"/>
                <a:gd name="T33" fmla="*/ 10 h 181"/>
                <a:gd name="T34" fmla="*/ 1125 w 1128"/>
                <a:gd name="T35" fmla="*/ 8 h 181"/>
                <a:gd name="T36" fmla="*/ 1123 w 1128"/>
                <a:gd name="T37" fmla="*/ 2 h 181"/>
                <a:gd name="T38" fmla="*/ 1120 w 1128"/>
                <a:gd name="T39" fmla="*/ 0 h 181"/>
                <a:gd name="T40" fmla="*/ 1112 w 1128"/>
                <a:gd name="T41" fmla="*/ 0 h 181"/>
                <a:gd name="T42" fmla="*/ 15 w 1128"/>
                <a:gd name="T43" fmla="*/ 0 h 181"/>
                <a:gd name="T44" fmla="*/ 15 w 1128"/>
                <a:gd name="T45" fmla="*/ 30 h 181"/>
                <a:gd name="T46" fmla="*/ 1112 w 1128"/>
                <a:gd name="T47" fmla="*/ 30 h 181"/>
                <a:gd name="T48" fmla="*/ 1097 w 1128"/>
                <a:gd name="T49" fmla="*/ 15 h 181"/>
                <a:gd name="T50" fmla="*/ 1097 w 1128"/>
                <a:gd name="T51" fmla="*/ 165 h 181"/>
                <a:gd name="T52" fmla="*/ 1112 w 1128"/>
                <a:gd name="T53" fmla="*/ 150 h 181"/>
                <a:gd name="T54" fmla="*/ 15 w 1128"/>
                <a:gd name="T55" fmla="*/ 150 h 181"/>
                <a:gd name="T56" fmla="*/ 31 w 1128"/>
                <a:gd name="T57" fmla="*/ 165 h 181"/>
                <a:gd name="T58" fmla="*/ 31 w 1128"/>
                <a:gd name="T59" fmla="*/ 15 h 181"/>
                <a:gd name="T60" fmla="*/ 15 w 1128"/>
                <a:gd name="T61" fmla="*/ 30 h 181"/>
                <a:gd name="T62" fmla="*/ 15 w 1128"/>
                <a:gd name="T63" fmla="*/ 0 h 181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1128"/>
                <a:gd name="T97" fmla="*/ 0 h 181"/>
                <a:gd name="T98" fmla="*/ 1128 w 1128"/>
                <a:gd name="T99" fmla="*/ 181 h 181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1128" h="181">
                  <a:moveTo>
                    <a:pt x="15" y="0"/>
                  </a:moveTo>
                  <a:lnTo>
                    <a:pt x="8" y="0"/>
                  </a:lnTo>
                  <a:lnTo>
                    <a:pt x="2" y="2"/>
                  </a:lnTo>
                  <a:lnTo>
                    <a:pt x="0" y="8"/>
                  </a:lnTo>
                  <a:lnTo>
                    <a:pt x="0" y="173"/>
                  </a:lnTo>
                  <a:lnTo>
                    <a:pt x="2" y="176"/>
                  </a:lnTo>
                  <a:lnTo>
                    <a:pt x="8" y="178"/>
                  </a:lnTo>
                  <a:lnTo>
                    <a:pt x="10" y="178"/>
                  </a:lnTo>
                  <a:lnTo>
                    <a:pt x="15" y="181"/>
                  </a:lnTo>
                  <a:lnTo>
                    <a:pt x="1112" y="181"/>
                  </a:lnTo>
                  <a:lnTo>
                    <a:pt x="1115" y="178"/>
                  </a:lnTo>
                  <a:lnTo>
                    <a:pt x="1120" y="178"/>
                  </a:lnTo>
                  <a:lnTo>
                    <a:pt x="1125" y="173"/>
                  </a:lnTo>
                  <a:lnTo>
                    <a:pt x="1125" y="168"/>
                  </a:lnTo>
                  <a:lnTo>
                    <a:pt x="1128" y="165"/>
                  </a:lnTo>
                  <a:lnTo>
                    <a:pt x="1128" y="15"/>
                  </a:lnTo>
                  <a:lnTo>
                    <a:pt x="1125" y="10"/>
                  </a:lnTo>
                  <a:lnTo>
                    <a:pt x="1125" y="8"/>
                  </a:lnTo>
                  <a:lnTo>
                    <a:pt x="1123" y="2"/>
                  </a:lnTo>
                  <a:lnTo>
                    <a:pt x="1120" y="0"/>
                  </a:lnTo>
                  <a:lnTo>
                    <a:pt x="1112" y="0"/>
                  </a:lnTo>
                  <a:lnTo>
                    <a:pt x="15" y="0"/>
                  </a:lnTo>
                  <a:lnTo>
                    <a:pt x="15" y="30"/>
                  </a:lnTo>
                  <a:lnTo>
                    <a:pt x="1112" y="30"/>
                  </a:lnTo>
                  <a:lnTo>
                    <a:pt x="1097" y="15"/>
                  </a:lnTo>
                  <a:lnTo>
                    <a:pt x="1097" y="165"/>
                  </a:lnTo>
                  <a:lnTo>
                    <a:pt x="1112" y="150"/>
                  </a:lnTo>
                  <a:lnTo>
                    <a:pt x="15" y="150"/>
                  </a:lnTo>
                  <a:lnTo>
                    <a:pt x="31" y="165"/>
                  </a:lnTo>
                  <a:lnTo>
                    <a:pt x="31" y="15"/>
                  </a:lnTo>
                  <a:lnTo>
                    <a:pt x="15" y="30"/>
                  </a:lnTo>
                  <a:lnTo>
                    <a:pt x="15" y="0"/>
                  </a:lnTo>
                  <a:close/>
                </a:path>
              </a:pathLst>
            </a:custGeom>
            <a:solidFill>
              <a:schemeClr val="tx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83979" name="Freeform 76"/>
            <p:cNvSpPr>
              <a:spLocks/>
            </p:cNvSpPr>
            <p:nvPr/>
          </p:nvSpPr>
          <p:spPr bwMode="auto">
            <a:xfrm>
              <a:off x="1792" y="2297"/>
              <a:ext cx="376" cy="632"/>
            </a:xfrm>
            <a:custGeom>
              <a:avLst/>
              <a:gdLst>
                <a:gd name="T0" fmla="*/ 0 w 376"/>
                <a:gd name="T1" fmla="*/ 609 h 632"/>
                <a:gd name="T2" fmla="*/ 0 w 376"/>
                <a:gd name="T3" fmla="*/ 624 h 632"/>
                <a:gd name="T4" fmla="*/ 2 w 376"/>
                <a:gd name="T5" fmla="*/ 627 h 632"/>
                <a:gd name="T6" fmla="*/ 8 w 376"/>
                <a:gd name="T7" fmla="*/ 629 h 632"/>
                <a:gd name="T8" fmla="*/ 10 w 376"/>
                <a:gd name="T9" fmla="*/ 629 h 632"/>
                <a:gd name="T10" fmla="*/ 15 w 376"/>
                <a:gd name="T11" fmla="*/ 632 h 632"/>
                <a:gd name="T12" fmla="*/ 18 w 376"/>
                <a:gd name="T13" fmla="*/ 629 h 632"/>
                <a:gd name="T14" fmla="*/ 23 w 376"/>
                <a:gd name="T15" fmla="*/ 629 h 632"/>
                <a:gd name="T16" fmla="*/ 28 w 376"/>
                <a:gd name="T17" fmla="*/ 624 h 632"/>
                <a:gd name="T18" fmla="*/ 373 w 376"/>
                <a:gd name="T19" fmla="*/ 23 h 632"/>
                <a:gd name="T20" fmla="*/ 373 w 376"/>
                <a:gd name="T21" fmla="*/ 18 h 632"/>
                <a:gd name="T22" fmla="*/ 376 w 376"/>
                <a:gd name="T23" fmla="*/ 15 h 632"/>
                <a:gd name="T24" fmla="*/ 373 w 376"/>
                <a:gd name="T25" fmla="*/ 10 h 632"/>
                <a:gd name="T26" fmla="*/ 373 w 376"/>
                <a:gd name="T27" fmla="*/ 8 h 632"/>
                <a:gd name="T28" fmla="*/ 371 w 376"/>
                <a:gd name="T29" fmla="*/ 3 h 632"/>
                <a:gd name="T30" fmla="*/ 368 w 376"/>
                <a:gd name="T31" fmla="*/ 0 h 632"/>
                <a:gd name="T32" fmla="*/ 352 w 376"/>
                <a:gd name="T33" fmla="*/ 0 h 632"/>
                <a:gd name="T34" fmla="*/ 347 w 376"/>
                <a:gd name="T35" fmla="*/ 3 h 632"/>
                <a:gd name="T36" fmla="*/ 344 w 376"/>
                <a:gd name="T37" fmla="*/ 8 h 632"/>
                <a:gd name="T38" fmla="*/ 0 w 376"/>
                <a:gd name="T39" fmla="*/ 609 h 632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376"/>
                <a:gd name="T61" fmla="*/ 0 h 632"/>
                <a:gd name="T62" fmla="*/ 376 w 376"/>
                <a:gd name="T63" fmla="*/ 632 h 632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376" h="632">
                  <a:moveTo>
                    <a:pt x="0" y="609"/>
                  </a:moveTo>
                  <a:lnTo>
                    <a:pt x="0" y="624"/>
                  </a:lnTo>
                  <a:lnTo>
                    <a:pt x="2" y="627"/>
                  </a:lnTo>
                  <a:lnTo>
                    <a:pt x="8" y="629"/>
                  </a:lnTo>
                  <a:lnTo>
                    <a:pt x="10" y="629"/>
                  </a:lnTo>
                  <a:lnTo>
                    <a:pt x="15" y="632"/>
                  </a:lnTo>
                  <a:lnTo>
                    <a:pt x="18" y="629"/>
                  </a:lnTo>
                  <a:lnTo>
                    <a:pt x="23" y="629"/>
                  </a:lnTo>
                  <a:lnTo>
                    <a:pt x="28" y="624"/>
                  </a:lnTo>
                  <a:lnTo>
                    <a:pt x="373" y="23"/>
                  </a:lnTo>
                  <a:lnTo>
                    <a:pt x="373" y="18"/>
                  </a:lnTo>
                  <a:lnTo>
                    <a:pt x="376" y="15"/>
                  </a:lnTo>
                  <a:lnTo>
                    <a:pt x="373" y="10"/>
                  </a:lnTo>
                  <a:lnTo>
                    <a:pt x="373" y="8"/>
                  </a:lnTo>
                  <a:lnTo>
                    <a:pt x="371" y="3"/>
                  </a:lnTo>
                  <a:lnTo>
                    <a:pt x="368" y="0"/>
                  </a:lnTo>
                  <a:lnTo>
                    <a:pt x="352" y="0"/>
                  </a:lnTo>
                  <a:lnTo>
                    <a:pt x="347" y="3"/>
                  </a:lnTo>
                  <a:lnTo>
                    <a:pt x="344" y="8"/>
                  </a:lnTo>
                  <a:lnTo>
                    <a:pt x="0" y="609"/>
                  </a:lnTo>
                  <a:close/>
                </a:path>
              </a:pathLst>
            </a:custGeom>
            <a:solidFill>
              <a:schemeClr val="tx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83980" name="Freeform 77"/>
            <p:cNvSpPr>
              <a:spLocks/>
            </p:cNvSpPr>
            <p:nvPr/>
          </p:nvSpPr>
          <p:spPr bwMode="auto">
            <a:xfrm>
              <a:off x="549" y="2305"/>
              <a:ext cx="344" cy="624"/>
            </a:xfrm>
            <a:custGeom>
              <a:avLst/>
              <a:gdLst>
                <a:gd name="T0" fmla="*/ 313 w 344"/>
                <a:gd name="T1" fmla="*/ 614 h 624"/>
                <a:gd name="T2" fmla="*/ 316 w 344"/>
                <a:gd name="T3" fmla="*/ 619 h 624"/>
                <a:gd name="T4" fmla="*/ 318 w 344"/>
                <a:gd name="T5" fmla="*/ 621 h 624"/>
                <a:gd name="T6" fmla="*/ 323 w 344"/>
                <a:gd name="T7" fmla="*/ 621 h 624"/>
                <a:gd name="T8" fmla="*/ 326 w 344"/>
                <a:gd name="T9" fmla="*/ 624 h 624"/>
                <a:gd name="T10" fmla="*/ 331 w 344"/>
                <a:gd name="T11" fmla="*/ 621 h 624"/>
                <a:gd name="T12" fmla="*/ 334 w 344"/>
                <a:gd name="T13" fmla="*/ 621 h 624"/>
                <a:gd name="T14" fmla="*/ 339 w 344"/>
                <a:gd name="T15" fmla="*/ 619 h 624"/>
                <a:gd name="T16" fmla="*/ 342 w 344"/>
                <a:gd name="T17" fmla="*/ 616 h 624"/>
                <a:gd name="T18" fmla="*/ 342 w 344"/>
                <a:gd name="T19" fmla="*/ 611 h 624"/>
                <a:gd name="T20" fmla="*/ 344 w 344"/>
                <a:gd name="T21" fmla="*/ 608 h 624"/>
                <a:gd name="T22" fmla="*/ 342 w 344"/>
                <a:gd name="T23" fmla="*/ 603 h 624"/>
                <a:gd name="T24" fmla="*/ 342 w 344"/>
                <a:gd name="T25" fmla="*/ 601 h 624"/>
                <a:gd name="T26" fmla="*/ 28 w 344"/>
                <a:gd name="T27" fmla="*/ 7 h 624"/>
                <a:gd name="T28" fmla="*/ 23 w 344"/>
                <a:gd name="T29" fmla="*/ 2 h 624"/>
                <a:gd name="T30" fmla="*/ 18 w 344"/>
                <a:gd name="T31" fmla="*/ 0 h 624"/>
                <a:gd name="T32" fmla="*/ 7 w 344"/>
                <a:gd name="T33" fmla="*/ 0 h 624"/>
                <a:gd name="T34" fmla="*/ 2 w 344"/>
                <a:gd name="T35" fmla="*/ 5 h 624"/>
                <a:gd name="T36" fmla="*/ 0 w 344"/>
                <a:gd name="T37" fmla="*/ 10 h 624"/>
                <a:gd name="T38" fmla="*/ 0 w 344"/>
                <a:gd name="T39" fmla="*/ 20 h 624"/>
                <a:gd name="T40" fmla="*/ 313 w 344"/>
                <a:gd name="T41" fmla="*/ 614 h 624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344"/>
                <a:gd name="T64" fmla="*/ 0 h 624"/>
                <a:gd name="T65" fmla="*/ 344 w 344"/>
                <a:gd name="T66" fmla="*/ 624 h 624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344" h="624">
                  <a:moveTo>
                    <a:pt x="313" y="614"/>
                  </a:moveTo>
                  <a:lnTo>
                    <a:pt x="316" y="619"/>
                  </a:lnTo>
                  <a:lnTo>
                    <a:pt x="318" y="621"/>
                  </a:lnTo>
                  <a:lnTo>
                    <a:pt x="323" y="621"/>
                  </a:lnTo>
                  <a:lnTo>
                    <a:pt x="326" y="624"/>
                  </a:lnTo>
                  <a:lnTo>
                    <a:pt x="331" y="621"/>
                  </a:lnTo>
                  <a:lnTo>
                    <a:pt x="334" y="621"/>
                  </a:lnTo>
                  <a:lnTo>
                    <a:pt x="339" y="619"/>
                  </a:lnTo>
                  <a:lnTo>
                    <a:pt x="342" y="616"/>
                  </a:lnTo>
                  <a:lnTo>
                    <a:pt x="342" y="611"/>
                  </a:lnTo>
                  <a:lnTo>
                    <a:pt x="344" y="608"/>
                  </a:lnTo>
                  <a:lnTo>
                    <a:pt x="342" y="603"/>
                  </a:lnTo>
                  <a:lnTo>
                    <a:pt x="342" y="601"/>
                  </a:lnTo>
                  <a:lnTo>
                    <a:pt x="28" y="7"/>
                  </a:lnTo>
                  <a:lnTo>
                    <a:pt x="23" y="2"/>
                  </a:lnTo>
                  <a:lnTo>
                    <a:pt x="18" y="0"/>
                  </a:lnTo>
                  <a:lnTo>
                    <a:pt x="7" y="0"/>
                  </a:lnTo>
                  <a:lnTo>
                    <a:pt x="2" y="5"/>
                  </a:lnTo>
                  <a:lnTo>
                    <a:pt x="0" y="10"/>
                  </a:lnTo>
                  <a:lnTo>
                    <a:pt x="0" y="20"/>
                  </a:lnTo>
                  <a:lnTo>
                    <a:pt x="313" y="614"/>
                  </a:lnTo>
                  <a:close/>
                </a:path>
              </a:pathLst>
            </a:custGeom>
            <a:solidFill>
              <a:schemeClr val="tx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83981" name="Freeform 92"/>
            <p:cNvSpPr>
              <a:spLocks/>
            </p:cNvSpPr>
            <p:nvPr/>
          </p:nvSpPr>
          <p:spPr bwMode="auto">
            <a:xfrm>
              <a:off x="1920" y="2832"/>
              <a:ext cx="1125" cy="181"/>
            </a:xfrm>
            <a:custGeom>
              <a:avLst/>
              <a:gdLst>
                <a:gd name="T0" fmla="*/ 15 w 1125"/>
                <a:gd name="T1" fmla="*/ 0 h 181"/>
                <a:gd name="T2" fmla="*/ 7 w 1125"/>
                <a:gd name="T3" fmla="*/ 0 h 181"/>
                <a:gd name="T4" fmla="*/ 2 w 1125"/>
                <a:gd name="T5" fmla="*/ 2 h 181"/>
                <a:gd name="T6" fmla="*/ 0 w 1125"/>
                <a:gd name="T7" fmla="*/ 8 h 181"/>
                <a:gd name="T8" fmla="*/ 0 w 1125"/>
                <a:gd name="T9" fmla="*/ 173 h 181"/>
                <a:gd name="T10" fmla="*/ 2 w 1125"/>
                <a:gd name="T11" fmla="*/ 176 h 181"/>
                <a:gd name="T12" fmla="*/ 7 w 1125"/>
                <a:gd name="T13" fmla="*/ 178 h 181"/>
                <a:gd name="T14" fmla="*/ 10 w 1125"/>
                <a:gd name="T15" fmla="*/ 178 h 181"/>
                <a:gd name="T16" fmla="*/ 15 w 1125"/>
                <a:gd name="T17" fmla="*/ 181 h 181"/>
                <a:gd name="T18" fmla="*/ 1110 w 1125"/>
                <a:gd name="T19" fmla="*/ 181 h 181"/>
                <a:gd name="T20" fmla="*/ 1112 w 1125"/>
                <a:gd name="T21" fmla="*/ 178 h 181"/>
                <a:gd name="T22" fmla="*/ 1117 w 1125"/>
                <a:gd name="T23" fmla="*/ 178 h 181"/>
                <a:gd name="T24" fmla="*/ 1123 w 1125"/>
                <a:gd name="T25" fmla="*/ 173 h 181"/>
                <a:gd name="T26" fmla="*/ 1123 w 1125"/>
                <a:gd name="T27" fmla="*/ 168 h 181"/>
                <a:gd name="T28" fmla="*/ 1125 w 1125"/>
                <a:gd name="T29" fmla="*/ 165 h 181"/>
                <a:gd name="T30" fmla="*/ 1125 w 1125"/>
                <a:gd name="T31" fmla="*/ 15 h 181"/>
                <a:gd name="T32" fmla="*/ 1123 w 1125"/>
                <a:gd name="T33" fmla="*/ 10 h 181"/>
                <a:gd name="T34" fmla="*/ 1123 w 1125"/>
                <a:gd name="T35" fmla="*/ 8 h 181"/>
                <a:gd name="T36" fmla="*/ 1120 w 1125"/>
                <a:gd name="T37" fmla="*/ 2 h 181"/>
                <a:gd name="T38" fmla="*/ 1117 w 1125"/>
                <a:gd name="T39" fmla="*/ 0 h 181"/>
                <a:gd name="T40" fmla="*/ 1110 w 1125"/>
                <a:gd name="T41" fmla="*/ 0 h 181"/>
                <a:gd name="T42" fmla="*/ 15 w 1125"/>
                <a:gd name="T43" fmla="*/ 0 h 181"/>
                <a:gd name="T44" fmla="*/ 15 w 1125"/>
                <a:gd name="T45" fmla="*/ 30 h 181"/>
                <a:gd name="T46" fmla="*/ 1110 w 1125"/>
                <a:gd name="T47" fmla="*/ 30 h 181"/>
                <a:gd name="T48" fmla="*/ 1094 w 1125"/>
                <a:gd name="T49" fmla="*/ 15 h 181"/>
                <a:gd name="T50" fmla="*/ 1094 w 1125"/>
                <a:gd name="T51" fmla="*/ 165 h 181"/>
                <a:gd name="T52" fmla="*/ 1110 w 1125"/>
                <a:gd name="T53" fmla="*/ 150 h 181"/>
                <a:gd name="T54" fmla="*/ 15 w 1125"/>
                <a:gd name="T55" fmla="*/ 150 h 181"/>
                <a:gd name="T56" fmla="*/ 31 w 1125"/>
                <a:gd name="T57" fmla="*/ 165 h 181"/>
                <a:gd name="T58" fmla="*/ 31 w 1125"/>
                <a:gd name="T59" fmla="*/ 15 h 181"/>
                <a:gd name="T60" fmla="*/ 15 w 1125"/>
                <a:gd name="T61" fmla="*/ 30 h 181"/>
                <a:gd name="T62" fmla="*/ 15 w 1125"/>
                <a:gd name="T63" fmla="*/ 0 h 181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1125"/>
                <a:gd name="T97" fmla="*/ 0 h 181"/>
                <a:gd name="T98" fmla="*/ 1125 w 1125"/>
                <a:gd name="T99" fmla="*/ 181 h 181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1125" h="181">
                  <a:moveTo>
                    <a:pt x="15" y="0"/>
                  </a:moveTo>
                  <a:lnTo>
                    <a:pt x="7" y="0"/>
                  </a:lnTo>
                  <a:lnTo>
                    <a:pt x="2" y="2"/>
                  </a:lnTo>
                  <a:lnTo>
                    <a:pt x="0" y="8"/>
                  </a:lnTo>
                  <a:lnTo>
                    <a:pt x="0" y="173"/>
                  </a:lnTo>
                  <a:lnTo>
                    <a:pt x="2" y="176"/>
                  </a:lnTo>
                  <a:lnTo>
                    <a:pt x="7" y="178"/>
                  </a:lnTo>
                  <a:lnTo>
                    <a:pt x="10" y="178"/>
                  </a:lnTo>
                  <a:lnTo>
                    <a:pt x="15" y="181"/>
                  </a:lnTo>
                  <a:lnTo>
                    <a:pt x="1110" y="181"/>
                  </a:lnTo>
                  <a:lnTo>
                    <a:pt x="1112" y="178"/>
                  </a:lnTo>
                  <a:lnTo>
                    <a:pt x="1117" y="178"/>
                  </a:lnTo>
                  <a:lnTo>
                    <a:pt x="1123" y="173"/>
                  </a:lnTo>
                  <a:lnTo>
                    <a:pt x="1123" y="168"/>
                  </a:lnTo>
                  <a:lnTo>
                    <a:pt x="1125" y="165"/>
                  </a:lnTo>
                  <a:lnTo>
                    <a:pt x="1125" y="15"/>
                  </a:lnTo>
                  <a:lnTo>
                    <a:pt x="1123" y="10"/>
                  </a:lnTo>
                  <a:lnTo>
                    <a:pt x="1123" y="8"/>
                  </a:lnTo>
                  <a:lnTo>
                    <a:pt x="1120" y="2"/>
                  </a:lnTo>
                  <a:lnTo>
                    <a:pt x="1117" y="0"/>
                  </a:lnTo>
                  <a:lnTo>
                    <a:pt x="1110" y="0"/>
                  </a:lnTo>
                  <a:lnTo>
                    <a:pt x="15" y="0"/>
                  </a:lnTo>
                  <a:lnTo>
                    <a:pt x="15" y="30"/>
                  </a:lnTo>
                  <a:lnTo>
                    <a:pt x="1110" y="30"/>
                  </a:lnTo>
                  <a:lnTo>
                    <a:pt x="1094" y="15"/>
                  </a:lnTo>
                  <a:lnTo>
                    <a:pt x="1094" y="165"/>
                  </a:lnTo>
                  <a:lnTo>
                    <a:pt x="1110" y="150"/>
                  </a:lnTo>
                  <a:lnTo>
                    <a:pt x="15" y="150"/>
                  </a:lnTo>
                  <a:lnTo>
                    <a:pt x="31" y="165"/>
                  </a:lnTo>
                  <a:lnTo>
                    <a:pt x="31" y="15"/>
                  </a:lnTo>
                  <a:lnTo>
                    <a:pt x="15" y="30"/>
                  </a:lnTo>
                  <a:lnTo>
                    <a:pt x="15" y="0"/>
                  </a:lnTo>
                  <a:close/>
                </a:path>
              </a:pathLst>
            </a:custGeom>
            <a:solidFill>
              <a:schemeClr val="tx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83982" name="Freeform 93"/>
            <p:cNvSpPr>
              <a:spLocks/>
            </p:cNvSpPr>
            <p:nvPr/>
          </p:nvSpPr>
          <p:spPr bwMode="auto">
            <a:xfrm>
              <a:off x="2922" y="2297"/>
              <a:ext cx="377" cy="632"/>
            </a:xfrm>
            <a:custGeom>
              <a:avLst/>
              <a:gdLst>
                <a:gd name="T0" fmla="*/ 0 w 377"/>
                <a:gd name="T1" fmla="*/ 609 h 632"/>
                <a:gd name="T2" fmla="*/ 0 w 377"/>
                <a:gd name="T3" fmla="*/ 624 h 632"/>
                <a:gd name="T4" fmla="*/ 3 w 377"/>
                <a:gd name="T5" fmla="*/ 627 h 632"/>
                <a:gd name="T6" fmla="*/ 8 w 377"/>
                <a:gd name="T7" fmla="*/ 629 h 632"/>
                <a:gd name="T8" fmla="*/ 11 w 377"/>
                <a:gd name="T9" fmla="*/ 629 h 632"/>
                <a:gd name="T10" fmla="*/ 16 w 377"/>
                <a:gd name="T11" fmla="*/ 632 h 632"/>
                <a:gd name="T12" fmla="*/ 19 w 377"/>
                <a:gd name="T13" fmla="*/ 629 h 632"/>
                <a:gd name="T14" fmla="*/ 24 w 377"/>
                <a:gd name="T15" fmla="*/ 629 h 632"/>
                <a:gd name="T16" fmla="*/ 29 w 377"/>
                <a:gd name="T17" fmla="*/ 624 h 632"/>
                <a:gd name="T18" fmla="*/ 374 w 377"/>
                <a:gd name="T19" fmla="*/ 23 h 632"/>
                <a:gd name="T20" fmla="*/ 374 w 377"/>
                <a:gd name="T21" fmla="*/ 18 h 632"/>
                <a:gd name="T22" fmla="*/ 377 w 377"/>
                <a:gd name="T23" fmla="*/ 15 h 632"/>
                <a:gd name="T24" fmla="*/ 374 w 377"/>
                <a:gd name="T25" fmla="*/ 10 h 632"/>
                <a:gd name="T26" fmla="*/ 374 w 377"/>
                <a:gd name="T27" fmla="*/ 8 h 632"/>
                <a:gd name="T28" fmla="*/ 371 w 377"/>
                <a:gd name="T29" fmla="*/ 3 h 632"/>
                <a:gd name="T30" fmla="*/ 369 w 377"/>
                <a:gd name="T31" fmla="*/ 0 h 632"/>
                <a:gd name="T32" fmla="*/ 353 w 377"/>
                <a:gd name="T33" fmla="*/ 0 h 632"/>
                <a:gd name="T34" fmla="*/ 348 w 377"/>
                <a:gd name="T35" fmla="*/ 3 h 632"/>
                <a:gd name="T36" fmla="*/ 345 w 377"/>
                <a:gd name="T37" fmla="*/ 8 h 632"/>
                <a:gd name="T38" fmla="*/ 0 w 377"/>
                <a:gd name="T39" fmla="*/ 609 h 632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377"/>
                <a:gd name="T61" fmla="*/ 0 h 632"/>
                <a:gd name="T62" fmla="*/ 377 w 377"/>
                <a:gd name="T63" fmla="*/ 632 h 632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377" h="632">
                  <a:moveTo>
                    <a:pt x="0" y="609"/>
                  </a:moveTo>
                  <a:lnTo>
                    <a:pt x="0" y="624"/>
                  </a:lnTo>
                  <a:lnTo>
                    <a:pt x="3" y="627"/>
                  </a:lnTo>
                  <a:lnTo>
                    <a:pt x="8" y="629"/>
                  </a:lnTo>
                  <a:lnTo>
                    <a:pt x="11" y="629"/>
                  </a:lnTo>
                  <a:lnTo>
                    <a:pt x="16" y="632"/>
                  </a:lnTo>
                  <a:lnTo>
                    <a:pt x="19" y="629"/>
                  </a:lnTo>
                  <a:lnTo>
                    <a:pt x="24" y="629"/>
                  </a:lnTo>
                  <a:lnTo>
                    <a:pt x="29" y="624"/>
                  </a:lnTo>
                  <a:lnTo>
                    <a:pt x="374" y="23"/>
                  </a:lnTo>
                  <a:lnTo>
                    <a:pt x="374" y="18"/>
                  </a:lnTo>
                  <a:lnTo>
                    <a:pt x="377" y="15"/>
                  </a:lnTo>
                  <a:lnTo>
                    <a:pt x="374" y="10"/>
                  </a:lnTo>
                  <a:lnTo>
                    <a:pt x="374" y="8"/>
                  </a:lnTo>
                  <a:lnTo>
                    <a:pt x="371" y="3"/>
                  </a:lnTo>
                  <a:lnTo>
                    <a:pt x="369" y="0"/>
                  </a:lnTo>
                  <a:lnTo>
                    <a:pt x="353" y="0"/>
                  </a:lnTo>
                  <a:lnTo>
                    <a:pt x="348" y="3"/>
                  </a:lnTo>
                  <a:lnTo>
                    <a:pt x="345" y="8"/>
                  </a:lnTo>
                  <a:lnTo>
                    <a:pt x="0" y="609"/>
                  </a:lnTo>
                  <a:close/>
                </a:path>
              </a:pathLst>
            </a:custGeom>
            <a:solidFill>
              <a:schemeClr val="tx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83983" name="Freeform 94"/>
            <p:cNvSpPr>
              <a:spLocks/>
            </p:cNvSpPr>
            <p:nvPr/>
          </p:nvSpPr>
          <p:spPr bwMode="auto">
            <a:xfrm>
              <a:off x="1679" y="2305"/>
              <a:ext cx="342" cy="624"/>
            </a:xfrm>
            <a:custGeom>
              <a:avLst/>
              <a:gdLst>
                <a:gd name="T0" fmla="*/ 311 w 342"/>
                <a:gd name="T1" fmla="*/ 614 h 624"/>
                <a:gd name="T2" fmla="*/ 314 w 342"/>
                <a:gd name="T3" fmla="*/ 619 h 624"/>
                <a:gd name="T4" fmla="*/ 316 w 342"/>
                <a:gd name="T5" fmla="*/ 621 h 624"/>
                <a:gd name="T6" fmla="*/ 322 w 342"/>
                <a:gd name="T7" fmla="*/ 621 h 624"/>
                <a:gd name="T8" fmla="*/ 324 w 342"/>
                <a:gd name="T9" fmla="*/ 624 h 624"/>
                <a:gd name="T10" fmla="*/ 329 w 342"/>
                <a:gd name="T11" fmla="*/ 621 h 624"/>
                <a:gd name="T12" fmla="*/ 332 w 342"/>
                <a:gd name="T13" fmla="*/ 621 h 624"/>
                <a:gd name="T14" fmla="*/ 337 w 342"/>
                <a:gd name="T15" fmla="*/ 619 h 624"/>
                <a:gd name="T16" fmla="*/ 340 w 342"/>
                <a:gd name="T17" fmla="*/ 616 h 624"/>
                <a:gd name="T18" fmla="*/ 340 w 342"/>
                <a:gd name="T19" fmla="*/ 611 h 624"/>
                <a:gd name="T20" fmla="*/ 342 w 342"/>
                <a:gd name="T21" fmla="*/ 608 h 624"/>
                <a:gd name="T22" fmla="*/ 340 w 342"/>
                <a:gd name="T23" fmla="*/ 603 h 624"/>
                <a:gd name="T24" fmla="*/ 340 w 342"/>
                <a:gd name="T25" fmla="*/ 601 h 624"/>
                <a:gd name="T26" fmla="*/ 29 w 342"/>
                <a:gd name="T27" fmla="*/ 7 h 624"/>
                <a:gd name="T28" fmla="*/ 24 w 342"/>
                <a:gd name="T29" fmla="*/ 2 h 624"/>
                <a:gd name="T30" fmla="*/ 19 w 342"/>
                <a:gd name="T31" fmla="*/ 0 h 624"/>
                <a:gd name="T32" fmla="*/ 8 w 342"/>
                <a:gd name="T33" fmla="*/ 0 h 624"/>
                <a:gd name="T34" fmla="*/ 3 w 342"/>
                <a:gd name="T35" fmla="*/ 5 h 624"/>
                <a:gd name="T36" fmla="*/ 0 w 342"/>
                <a:gd name="T37" fmla="*/ 10 h 624"/>
                <a:gd name="T38" fmla="*/ 0 w 342"/>
                <a:gd name="T39" fmla="*/ 20 h 624"/>
                <a:gd name="T40" fmla="*/ 311 w 342"/>
                <a:gd name="T41" fmla="*/ 614 h 624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342"/>
                <a:gd name="T64" fmla="*/ 0 h 624"/>
                <a:gd name="T65" fmla="*/ 342 w 342"/>
                <a:gd name="T66" fmla="*/ 624 h 624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342" h="624">
                  <a:moveTo>
                    <a:pt x="311" y="614"/>
                  </a:moveTo>
                  <a:lnTo>
                    <a:pt x="314" y="619"/>
                  </a:lnTo>
                  <a:lnTo>
                    <a:pt x="316" y="621"/>
                  </a:lnTo>
                  <a:lnTo>
                    <a:pt x="322" y="621"/>
                  </a:lnTo>
                  <a:lnTo>
                    <a:pt x="324" y="624"/>
                  </a:lnTo>
                  <a:lnTo>
                    <a:pt x="329" y="621"/>
                  </a:lnTo>
                  <a:lnTo>
                    <a:pt x="332" y="621"/>
                  </a:lnTo>
                  <a:lnTo>
                    <a:pt x="337" y="619"/>
                  </a:lnTo>
                  <a:lnTo>
                    <a:pt x="340" y="616"/>
                  </a:lnTo>
                  <a:lnTo>
                    <a:pt x="340" y="611"/>
                  </a:lnTo>
                  <a:lnTo>
                    <a:pt x="342" y="608"/>
                  </a:lnTo>
                  <a:lnTo>
                    <a:pt x="340" y="603"/>
                  </a:lnTo>
                  <a:lnTo>
                    <a:pt x="340" y="601"/>
                  </a:lnTo>
                  <a:lnTo>
                    <a:pt x="29" y="7"/>
                  </a:lnTo>
                  <a:lnTo>
                    <a:pt x="24" y="2"/>
                  </a:lnTo>
                  <a:lnTo>
                    <a:pt x="19" y="0"/>
                  </a:lnTo>
                  <a:lnTo>
                    <a:pt x="8" y="0"/>
                  </a:lnTo>
                  <a:lnTo>
                    <a:pt x="3" y="5"/>
                  </a:lnTo>
                  <a:lnTo>
                    <a:pt x="0" y="10"/>
                  </a:lnTo>
                  <a:lnTo>
                    <a:pt x="0" y="20"/>
                  </a:lnTo>
                  <a:lnTo>
                    <a:pt x="311" y="614"/>
                  </a:lnTo>
                  <a:close/>
                </a:path>
              </a:pathLst>
            </a:custGeom>
            <a:solidFill>
              <a:schemeClr val="tx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83984" name="Text Box 114"/>
            <p:cNvSpPr txBox="1">
              <a:spLocks noChangeArrowheads="1"/>
            </p:cNvSpPr>
            <p:nvPr/>
          </p:nvSpPr>
          <p:spPr bwMode="auto">
            <a:xfrm>
              <a:off x="1044" y="2832"/>
              <a:ext cx="604" cy="173"/>
            </a:xfrm>
            <a:prstGeom prst="rect">
              <a:avLst/>
            </a:prstGeom>
            <a:noFill/>
            <a:ln w="19050">
              <a:noFill/>
              <a:miter lim="800000"/>
              <a:headEnd type="none" w="sm" len="sm"/>
              <a:tailEnd type="none" w="sm" len="sm"/>
            </a:ln>
          </p:spPr>
          <p:txBody>
            <a:bodyPr wrap="none" lIns="90000" tIns="46800" rIns="90000" bIns="46800">
              <a:spAutoFit/>
            </a:bodyPr>
            <a:lstStyle/>
            <a:p>
              <a:pPr eaLnBrk="0" hangingPunct="0"/>
              <a:r>
                <a:rPr lang="de-DE" sz="1200" b="1">
                  <a:solidFill>
                    <a:schemeClr val="tx1"/>
                  </a:solidFill>
                  <a:latin typeface="Arial" charset="0"/>
                </a:rPr>
                <a:t>RECEIVER</a:t>
              </a:r>
              <a:endParaRPr lang="de-DE" sz="2800">
                <a:solidFill>
                  <a:schemeClr val="accent2"/>
                </a:solidFill>
                <a:latin typeface="Times New Roman" pitchFamily="18" charset="0"/>
              </a:endParaRPr>
            </a:p>
          </p:txBody>
        </p:sp>
        <p:sp>
          <p:nvSpPr>
            <p:cNvPr id="83985" name="Text Box 115"/>
            <p:cNvSpPr txBox="1">
              <a:spLocks noChangeArrowheads="1"/>
            </p:cNvSpPr>
            <p:nvPr/>
          </p:nvSpPr>
          <p:spPr bwMode="auto">
            <a:xfrm>
              <a:off x="2184" y="2835"/>
              <a:ext cx="604" cy="173"/>
            </a:xfrm>
            <a:prstGeom prst="rect">
              <a:avLst/>
            </a:prstGeom>
            <a:noFill/>
            <a:ln w="19050">
              <a:noFill/>
              <a:miter lim="800000"/>
              <a:headEnd type="none" w="sm" len="sm"/>
              <a:tailEnd type="none" w="sm" len="sm"/>
            </a:ln>
          </p:spPr>
          <p:txBody>
            <a:bodyPr wrap="none" lIns="90000" tIns="46800" rIns="90000" bIns="46800">
              <a:spAutoFit/>
            </a:bodyPr>
            <a:lstStyle/>
            <a:p>
              <a:pPr eaLnBrk="0" hangingPunct="0"/>
              <a:r>
                <a:rPr lang="de-DE" sz="1200" b="1">
                  <a:solidFill>
                    <a:schemeClr val="tx1"/>
                  </a:solidFill>
                  <a:latin typeface="Arial" charset="0"/>
                </a:rPr>
                <a:t>RECEIVER</a:t>
              </a:r>
              <a:endParaRPr lang="de-DE" sz="2800">
                <a:solidFill>
                  <a:schemeClr val="accent2"/>
                </a:solidFill>
                <a:latin typeface="Times New Roman" pitchFamily="18" charset="0"/>
              </a:endParaRPr>
            </a:p>
          </p:txBody>
        </p:sp>
      </p:grpSp>
      <p:grpSp>
        <p:nvGrpSpPr>
          <p:cNvPr id="4" name="Group 120"/>
          <p:cNvGrpSpPr>
            <a:grpSpLocks/>
          </p:cNvGrpSpPr>
          <p:nvPr/>
        </p:nvGrpSpPr>
        <p:grpSpPr bwMode="auto">
          <a:xfrm>
            <a:off x="1187450" y="1196975"/>
            <a:ext cx="7010400" cy="5029200"/>
            <a:chOff x="768" y="768"/>
            <a:chExt cx="4416" cy="3168"/>
          </a:xfrm>
        </p:grpSpPr>
        <p:grpSp>
          <p:nvGrpSpPr>
            <p:cNvPr id="83974" name="Group 119"/>
            <p:cNvGrpSpPr>
              <a:grpSpLocks/>
            </p:cNvGrpSpPr>
            <p:nvPr/>
          </p:nvGrpSpPr>
          <p:grpSpPr bwMode="auto">
            <a:xfrm>
              <a:off x="768" y="3216"/>
              <a:ext cx="4416" cy="720"/>
              <a:chOff x="768" y="3216"/>
              <a:chExt cx="4416" cy="720"/>
            </a:xfrm>
          </p:grpSpPr>
          <p:sp>
            <p:nvSpPr>
              <p:cNvPr id="83976" name="Rectangle 6"/>
              <p:cNvSpPr>
                <a:spLocks noChangeArrowheads="1"/>
              </p:cNvSpPr>
              <p:nvPr/>
            </p:nvSpPr>
            <p:spPr bwMode="auto">
              <a:xfrm>
                <a:off x="1008" y="3216"/>
                <a:ext cx="4176" cy="72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lIns="92075" tIns="46038" rIns="92075" bIns="46038"/>
              <a:lstStyle/>
              <a:p>
                <a:pPr algn="ctr" eaLnBrk="0" hangingPunct="0"/>
                <a:r>
                  <a:rPr lang="de-DE" sz="2400">
                    <a:solidFill>
                      <a:schemeClr val="tx1"/>
                    </a:solidFill>
                    <a:latin typeface="Verdana" pitchFamily="34" charset="0"/>
                  </a:rPr>
                  <a:t>Passive Antennenweiche bei zwei Empfängern verwenden</a:t>
                </a:r>
              </a:p>
            </p:txBody>
          </p:sp>
          <p:sp>
            <p:nvSpPr>
              <p:cNvPr id="182281" name="Text Box 9"/>
              <p:cNvSpPr txBox="1">
                <a:spLocks noChangeArrowheads="1"/>
              </p:cNvSpPr>
              <p:nvPr/>
            </p:nvSpPr>
            <p:spPr bwMode="auto">
              <a:xfrm>
                <a:off x="768" y="3305"/>
                <a:ext cx="461" cy="480"/>
              </a:xfrm>
              <a:prstGeom prst="rect">
                <a:avLst/>
              </a:prstGeom>
              <a:noFill/>
              <a:ln w="19050">
                <a:noFill/>
                <a:miter lim="800000"/>
                <a:headEnd type="none" w="sm" len="sm"/>
                <a:tailEnd type="none" w="sm" len="sm"/>
              </a:ln>
              <a:effectLst/>
            </p:spPr>
            <p:txBody>
              <a:bodyPr wrap="none" lIns="90000" tIns="46800" rIns="90000" bIns="46800">
                <a:spAutoFit/>
              </a:bodyPr>
              <a:lstStyle/>
              <a:p>
                <a:pPr eaLnBrk="0" hangingPunct="0">
                  <a:defRPr/>
                </a:pPr>
                <a:r>
                  <a:rPr lang="de-DE" sz="44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Times New Roman" pitchFamily="18" charset="0"/>
                    <a:ea typeface="+mn-ea"/>
                    <a:sym typeface="Symbol" pitchFamily="18" charset="2"/>
                  </a:rPr>
                  <a:t></a:t>
                </a:r>
              </a:p>
            </p:txBody>
          </p:sp>
        </p:grpSp>
        <p:sp>
          <p:nvSpPr>
            <p:cNvPr id="83975" name="Text Box 118"/>
            <p:cNvSpPr txBox="1">
              <a:spLocks noChangeArrowheads="1"/>
            </p:cNvSpPr>
            <p:nvPr/>
          </p:nvSpPr>
          <p:spPr bwMode="auto">
            <a:xfrm>
              <a:off x="864" y="768"/>
              <a:ext cx="1619" cy="1863"/>
            </a:xfrm>
            <a:prstGeom prst="rect">
              <a:avLst/>
            </a:prstGeom>
            <a:noFill/>
            <a:ln w="19050">
              <a:noFill/>
              <a:miter lim="800000"/>
              <a:headEnd type="none" w="sm" len="sm"/>
              <a:tailEnd type="none" w="sm" len="sm"/>
            </a:ln>
          </p:spPr>
          <p:txBody>
            <a:bodyPr wrap="none" lIns="90000" tIns="46800" rIns="90000" bIns="46800">
              <a:spAutoFit/>
            </a:bodyPr>
            <a:lstStyle/>
            <a:p>
              <a:pPr eaLnBrk="0" hangingPunct="0"/>
              <a:r>
                <a:rPr lang="de-DE" sz="18800" b="1">
                  <a:solidFill>
                    <a:srgbClr val="C00000"/>
                  </a:solidFill>
                  <a:latin typeface="Times New Roman" pitchFamily="18" charset="0"/>
                  <a:sym typeface="Webdings" pitchFamily="18" charset="2"/>
                </a:rPr>
                <a:t></a:t>
              </a:r>
              <a:endParaRPr lang="de-DE" sz="2800">
                <a:solidFill>
                  <a:srgbClr val="C00000"/>
                </a:solidFill>
                <a:latin typeface="Times New Roman" pitchFamily="18" charset="0"/>
              </a:endParaRPr>
            </a:p>
          </p:txBody>
        </p:sp>
      </p:grpSp>
    </p:spTree>
  </p:cSld>
  <p:clrMapOvr>
    <a:masterClrMapping/>
  </p:clrMapOvr>
  <p:transition>
    <p:pull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211" name="Rectangle 3"/>
          <p:cNvSpPr>
            <a:spLocks noChangeArrowheads="1"/>
          </p:cNvSpPr>
          <p:nvPr/>
        </p:nvSpPr>
        <p:spPr bwMode="auto">
          <a:xfrm>
            <a:off x="1600200" y="2514600"/>
            <a:ext cx="5257800" cy="304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/>
          <a:lstStyle/>
          <a:p>
            <a:pPr eaLnBrk="0" hangingPunct="0">
              <a:buFont typeface="Wingdings" pitchFamily="2" charset="2"/>
              <a:buNone/>
              <a:defRPr/>
            </a:pPr>
            <a:r>
              <a:rPr lang="de-DE" sz="2400">
                <a:solidFill>
                  <a:schemeClr val="tx1"/>
                </a:solidFill>
                <a:latin typeface="Times New Roman" pitchFamily="18" charset="0"/>
                <a:ea typeface="+mn-ea"/>
              </a:rPr>
              <a:t>  </a:t>
            </a:r>
            <a:r>
              <a:rPr lang="de-DE" sz="28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+mn-ea"/>
              </a:rPr>
              <a:t>2 • </a:t>
            </a:r>
            <a:r>
              <a:rPr lang="de-DE" sz="2800" i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+mn-ea"/>
              </a:rPr>
              <a:t>f</a:t>
            </a:r>
            <a:r>
              <a:rPr lang="de-DE" sz="2800" baseline="-250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+mn-ea"/>
              </a:rPr>
              <a:t>1		</a:t>
            </a:r>
            <a:r>
              <a:rPr lang="de-DE" sz="2400">
                <a:solidFill>
                  <a:schemeClr val="tx1"/>
                </a:solidFill>
                <a:latin typeface="Verdana" pitchFamily="34" charset="0"/>
                <a:ea typeface="+mn-ea"/>
              </a:rPr>
              <a:t>(Harmonische)</a:t>
            </a:r>
          </a:p>
          <a:p>
            <a:pPr eaLnBrk="0" hangingPunct="0">
              <a:buFont typeface="Wingdings" pitchFamily="2" charset="2"/>
              <a:buNone/>
              <a:defRPr/>
            </a:pPr>
            <a:r>
              <a:rPr lang="de-DE" sz="28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+mn-ea"/>
              </a:rPr>
              <a:t>  2 • </a:t>
            </a:r>
            <a:r>
              <a:rPr lang="de-DE" sz="2800" i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+mn-ea"/>
              </a:rPr>
              <a:t>f</a:t>
            </a:r>
            <a:r>
              <a:rPr lang="de-DE" sz="2800" baseline="-250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+mn-ea"/>
              </a:rPr>
              <a:t>2		</a:t>
            </a:r>
            <a:r>
              <a:rPr lang="de-DE" sz="2400">
                <a:solidFill>
                  <a:schemeClr val="tx1"/>
                </a:solidFill>
                <a:latin typeface="Verdana" pitchFamily="34" charset="0"/>
                <a:ea typeface="+mn-ea"/>
              </a:rPr>
              <a:t>(Harmonische)</a:t>
            </a:r>
          </a:p>
          <a:p>
            <a:pPr eaLnBrk="0" hangingPunct="0">
              <a:buFont typeface="Wingdings" pitchFamily="2" charset="2"/>
              <a:buNone/>
              <a:defRPr/>
            </a:pPr>
            <a:r>
              <a:rPr lang="de-DE" sz="28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+mn-ea"/>
              </a:rPr>
              <a:t>  </a:t>
            </a:r>
            <a:r>
              <a:rPr lang="de-DE" sz="2800" i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+mn-ea"/>
              </a:rPr>
              <a:t>f</a:t>
            </a:r>
            <a:r>
              <a:rPr lang="de-DE" sz="2800" baseline="-250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+mn-ea"/>
              </a:rPr>
              <a:t>1</a:t>
            </a:r>
            <a:r>
              <a:rPr lang="de-DE" sz="28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+mn-ea"/>
              </a:rPr>
              <a:t> + </a:t>
            </a:r>
            <a:r>
              <a:rPr lang="de-DE" sz="2800" i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+mn-ea"/>
              </a:rPr>
              <a:t>f</a:t>
            </a:r>
            <a:r>
              <a:rPr lang="de-DE" sz="2800" baseline="-250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+mn-ea"/>
              </a:rPr>
              <a:t>2	</a:t>
            </a:r>
            <a:r>
              <a:rPr lang="de-DE" sz="2400">
                <a:solidFill>
                  <a:schemeClr val="tx1"/>
                </a:solidFill>
                <a:latin typeface="Verdana" pitchFamily="34" charset="0"/>
                <a:ea typeface="+mn-ea"/>
              </a:rPr>
              <a:t>(Summe)</a:t>
            </a:r>
          </a:p>
          <a:p>
            <a:pPr eaLnBrk="0" hangingPunct="0">
              <a:buFont typeface="Wingdings" pitchFamily="2" charset="2"/>
              <a:buNone/>
              <a:defRPr/>
            </a:pPr>
            <a:r>
              <a:rPr lang="de-DE" sz="28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+mn-ea"/>
              </a:rPr>
              <a:t>  </a:t>
            </a:r>
            <a:r>
              <a:rPr lang="de-DE" sz="2800" i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+mn-ea"/>
              </a:rPr>
              <a:t>f</a:t>
            </a:r>
            <a:r>
              <a:rPr lang="de-DE" sz="2800" baseline="-250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+mn-ea"/>
              </a:rPr>
              <a:t>1</a:t>
            </a:r>
            <a:r>
              <a:rPr lang="de-DE" sz="28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+mn-ea"/>
              </a:rPr>
              <a:t> - </a:t>
            </a:r>
            <a:r>
              <a:rPr lang="de-DE" sz="2800" i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+mn-ea"/>
              </a:rPr>
              <a:t>f</a:t>
            </a:r>
            <a:r>
              <a:rPr lang="de-DE" sz="2800" baseline="-250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+mn-ea"/>
              </a:rPr>
              <a:t>2		</a:t>
            </a:r>
            <a:r>
              <a:rPr lang="de-DE" sz="2400">
                <a:solidFill>
                  <a:schemeClr val="tx1"/>
                </a:solidFill>
                <a:latin typeface="Verdana" pitchFamily="34" charset="0"/>
                <a:ea typeface="+mn-ea"/>
              </a:rPr>
              <a:t>(Differenz)</a:t>
            </a:r>
          </a:p>
          <a:p>
            <a:pPr eaLnBrk="0" hangingPunct="0">
              <a:buFont typeface="Wingdings" pitchFamily="2" charset="2"/>
              <a:buNone/>
              <a:defRPr/>
            </a:pPr>
            <a:endParaRPr lang="de-DE" sz="2400">
              <a:solidFill>
                <a:schemeClr val="tx1"/>
              </a:solidFill>
              <a:latin typeface="Verdana" pitchFamily="34" charset="0"/>
              <a:ea typeface="+mn-ea"/>
            </a:endParaRPr>
          </a:p>
        </p:txBody>
      </p:sp>
      <p:sp>
        <p:nvSpPr>
          <p:cNvPr id="16387" name="Rectangle 1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de-DE" smtClean="0"/>
              <a:t>Intermodulation 2.Ordnung</a:t>
            </a:r>
          </a:p>
        </p:txBody>
      </p:sp>
      <p:sp>
        <p:nvSpPr>
          <p:cNvPr id="16388" name="Rectangle 12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de-DE" smtClean="0"/>
              <a:t>Berechnung der Intermodulationen zweiter Ordnung bei zwei Frequenzen:</a:t>
            </a:r>
          </a:p>
        </p:txBody>
      </p:sp>
    </p:spTree>
  </p:cSld>
  <p:clrMapOvr>
    <a:masterClrMapping/>
  </p:clrMapOvr>
  <p:transition>
    <p:pull dir="rd"/>
  </p:transition>
  <p:timing>
    <p:tnLst>
      <p:par>
        <p:cTn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Freeform 206"/>
          <p:cNvSpPr>
            <a:spLocks/>
          </p:cNvSpPr>
          <p:nvPr/>
        </p:nvSpPr>
        <p:spPr bwMode="auto">
          <a:xfrm>
            <a:off x="5726113" y="2714625"/>
            <a:ext cx="2182812" cy="350838"/>
          </a:xfrm>
          <a:custGeom>
            <a:avLst/>
            <a:gdLst>
              <a:gd name="T0" fmla="*/ 18 w 1375"/>
              <a:gd name="T1" fmla="*/ 0 h 221"/>
              <a:gd name="T2" fmla="*/ 13 w 1375"/>
              <a:gd name="T3" fmla="*/ 0 h 221"/>
              <a:gd name="T4" fmla="*/ 8 w 1375"/>
              <a:gd name="T5" fmla="*/ 3 h 221"/>
              <a:gd name="T6" fmla="*/ 3 w 1375"/>
              <a:gd name="T7" fmla="*/ 8 h 221"/>
              <a:gd name="T8" fmla="*/ 0 w 1375"/>
              <a:gd name="T9" fmla="*/ 13 h 221"/>
              <a:gd name="T10" fmla="*/ 0 w 1375"/>
              <a:gd name="T11" fmla="*/ 206 h 221"/>
              <a:gd name="T12" fmla="*/ 3 w 1375"/>
              <a:gd name="T13" fmla="*/ 211 h 221"/>
              <a:gd name="T14" fmla="*/ 5 w 1375"/>
              <a:gd name="T15" fmla="*/ 216 h 221"/>
              <a:gd name="T16" fmla="*/ 8 w 1375"/>
              <a:gd name="T17" fmla="*/ 218 h 221"/>
              <a:gd name="T18" fmla="*/ 13 w 1375"/>
              <a:gd name="T19" fmla="*/ 218 h 221"/>
              <a:gd name="T20" fmla="*/ 18 w 1375"/>
              <a:gd name="T21" fmla="*/ 221 h 221"/>
              <a:gd name="T22" fmla="*/ 1357 w 1375"/>
              <a:gd name="T23" fmla="*/ 221 h 221"/>
              <a:gd name="T24" fmla="*/ 1360 w 1375"/>
              <a:gd name="T25" fmla="*/ 218 h 221"/>
              <a:gd name="T26" fmla="*/ 1365 w 1375"/>
              <a:gd name="T27" fmla="*/ 218 h 221"/>
              <a:gd name="T28" fmla="*/ 1370 w 1375"/>
              <a:gd name="T29" fmla="*/ 216 h 221"/>
              <a:gd name="T30" fmla="*/ 1372 w 1375"/>
              <a:gd name="T31" fmla="*/ 211 h 221"/>
              <a:gd name="T32" fmla="*/ 1372 w 1375"/>
              <a:gd name="T33" fmla="*/ 206 h 221"/>
              <a:gd name="T34" fmla="*/ 1375 w 1375"/>
              <a:gd name="T35" fmla="*/ 203 h 221"/>
              <a:gd name="T36" fmla="*/ 1375 w 1375"/>
              <a:gd name="T37" fmla="*/ 18 h 221"/>
              <a:gd name="T38" fmla="*/ 1372 w 1375"/>
              <a:gd name="T39" fmla="*/ 13 h 221"/>
              <a:gd name="T40" fmla="*/ 1372 w 1375"/>
              <a:gd name="T41" fmla="*/ 8 h 221"/>
              <a:gd name="T42" fmla="*/ 1370 w 1375"/>
              <a:gd name="T43" fmla="*/ 5 h 221"/>
              <a:gd name="T44" fmla="*/ 1365 w 1375"/>
              <a:gd name="T45" fmla="*/ 3 h 221"/>
              <a:gd name="T46" fmla="*/ 1360 w 1375"/>
              <a:gd name="T47" fmla="*/ 0 h 221"/>
              <a:gd name="T48" fmla="*/ 1357 w 1375"/>
              <a:gd name="T49" fmla="*/ 0 h 221"/>
              <a:gd name="T50" fmla="*/ 18 w 1375"/>
              <a:gd name="T51" fmla="*/ 0 h 221"/>
              <a:gd name="T52" fmla="*/ 18 w 1375"/>
              <a:gd name="T53" fmla="*/ 35 h 221"/>
              <a:gd name="T54" fmla="*/ 1357 w 1375"/>
              <a:gd name="T55" fmla="*/ 35 h 221"/>
              <a:gd name="T56" fmla="*/ 1339 w 1375"/>
              <a:gd name="T57" fmla="*/ 18 h 221"/>
              <a:gd name="T58" fmla="*/ 1339 w 1375"/>
              <a:gd name="T59" fmla="*/ 203 h 221"/>
              <a:gd name="T60" fmla="*/ 1357 w 1375"/>
              <a:gd name="T61" fmla="*/ 186 h 221"/>
              <a:gd name="T62" fmla="*/ 18 w 1375"/>
              <a:gd name="T63" fmla="*/ 186 h 221"/>
              <a:gd name="T64" fmla="*/ 36 w 1375"/>
              <a:gd name="T65" fmla="*/ 203 h 221"/>
              <a:gd name="T66" fmla="*/ 36 w 1375"/>
              <a:gd name="T67" fmla="*/ 18 h 221"/>
              <a:gd name="T68" fmla="*/ 18 w 1375"/>
              <a:gd name="T69" fmla="*/ 35 h 221"/>
              <a:gd name="T70" fmla="*/ 18 w 1375"/>
              <a:gd name="T71" fmla="*/ 0 h 221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w 1375"/>
              <a:gd name="T109" fmla="*/ 0 h 221"/>
              <a:gd name="T110" fmla="*/ 1375 w 1375"/>
              <a:gd name="T111" fmla="*/ 221 h 221"/>
            </a:gdLst>
            <a:ahLst/>
            <a:cxnLst>
              <a:cxn ang="T72">
                <a:pos x="T0" y="T1"/>
              </a:cxn>
              <a:cxn ang="T73">
                <a:pos x="T2" y="T3"/>
              </a:cxn>
              <a:cxn ang="T74">
                <a:pos x="T4" y="T5"/>
              </a:cxn>
              <a:cxn ang="T75">
                <a:pos x="T6" y="T7"/>
              </a:cxn>
              <a:cxn ang="T76">
                <a:pos x="T8" y="T9"/>
              </a:cxn>
              <a:cxn ang="T77">
                <a:pos x="T10" y="T11"/>
              </a:cxn>
              <a:cxn ang="T78">
                <a:pos x="T12" y="T13"/>
              </a:cxn>
              <a:cxn ang="T79">
                <a:pos x="T14" y="T15"/>
              </a:cxn>
              <a:cxn ang="T80">
                <a:pos x="T16" y="T17"/>
              </a:cxn>
              <a:cxn ang="T81">
                <a:pos x="T18" y="T19"/>
              </a:cxn>
              <a:cxn ang="T82">
                <a:pos x="T20" y="T21"/>
              </a:cxn>
              <a:cxn ang="T83">
                <a:pos x="T22" y="T23"/>
              </a:cxn>
              <a:cxn ang="T84">
                <a:pos x="T24" y="T25"/>
              </a:cxn>
              <a:cxn ang="T85">
                <a:pos x="T26" y="T27"/>
              </a:cxn>
              <a:cxn ang="T86">
                <a:pos x="T28" y="T29"/>
              </a:cxn>
              <a:cxn ang="T87">
                <a:pos x="T30" y="T31"/>
              </a:cxn>
              <a:cxn ang="T88">
                <a:pos x="T32" y="T33"/>
              </a:cxn>
              <a:cxn ang="T89">
                <a:pos x="T34" y="T35"/>
              </a:cxn>
              <a:cxn ang="T90">
                <a:pos x="T36" y="T37"/>
              </a:cxn>
              <a:cxn ang="T91">
                <a:pos x="T38" y="T39"/>
              </a:cxn>
              <a:cxn ang="T92">
                <a:pos x="T40" y="T41"/>
              </a:cxn>
              <a:cxn ang="T93">
                <a:pos x="T42" y="T43"/>
              </a:cxn>
              <a:cxn ang="T94">
                <a:pos x="T44" y="T45"/>
              </a:cxn>
              <a:cxn ang="T95">
                <a:pos x="T46" y="T47"/>
              </a:cxn>
              <a:cxn ang="T96">
                <a:pos x="T48" y="T49"/>
              </a:cxn>
              <a:cxn ang="T97">
                <a:pos x="T50" y="T51"/>
              </a:cxn>
              <a:cxn ang="T98">
                <a:pos x="T52" y="T53"/>
              </a:cxn>
              <a:cxn ang="T99">
                <a:pos x="T54" y="T55"/>
              </a:cxn>
              <a:cxn ang="T100">
                <a:pos x="T56" y="T57"/>
              </a:cxn>
              <a:cxn ang="T101">
                <a:pos x="T58" y="T59"/>
              </a:cxn>
              <a:cxn ang="T102">
                <a:pos x="T60" y="T61"/>
              </a:cxn>
              <a:cxn ang="T103">
                <a:pos x="T62" y="T63"/>
              </a:cxn>
              <a:cxn ang="T104">
                <a:pos x="T64" y="T65"/>
              </a:cxn>
              <a:cxn ang="T105">
                <a:pos x="T66" y="T67"/>
              </a:cxn>
              <a:cxn ang="T106">
                <a:pos x="T68" y="T69"/>
              </a:cxn>
              <a:cxn ang="T107">
                <a:pos x="T70" y="T71"/>
              </a:cxn>
            </a:cxnLst>
            <a:rect l="T108" t="T109" r="T110" b="T111"/>
            <a:pathLst>
              <a:path w="1375" h="221">
                <a:moveTo>
                  <a:pt x="18" y="0"/>
                </a:moveTo>
                <a:lnTo>
                  <a:pt x="13" y="0"/>
                </a:lnTo>
                <a:lnTo>
                  <a:pt x="8" y="3"/>
                </a:lnTo>
                <a:lnTo>
                  <a:pt x="3" y="8"/>
                </a:lnTo>
                <a:lnTo>
                  <a:pt x="0" y="13"/>
                </a:lnTo>
                <a:lnTo>
                  <a:pt x="0" y="206"/>
                </a:lnTo>
                <a:lnTo>
                  <a:pt x="3" y="211"/>
                </a:lnTo>
                <a:lnTo>
                  <a:pt x="5" y="216"/>
                </a:lnTo>
                <a:lnTo>
                  <a:pt x="8" y="218"/>
                </a:lnTo>
                <a:lnTo>
                  <a:pt x="13" y="218"/>
                </a:lnTo>
                <a:lnTo>
                  <a:pt x="18" y="221"/>
                </a:lnTo>
                <a:lnTo>
                  <a:pt x="1357" y="221"/>
                </a:lnTo>
                <a:lnTo>
                  <a:pt x="1360" y="218"/>
                </a:lnTo>
                <a:lnTo>
                  <a:pt x="1365" y="218"/>
                </a:lnTo>
                <a:lnTo>
                  <a:pt x="1370" y="216"/>
                </a:lnTo>
                <a:lnTo>
                  <a:pt x="1372" y="211"/>
                </a:lnTo>
                <a:lnTo>
                  <a:pt x="1372" y="206"/>
                </a:lnTo>
                <a:lnTo>
                  <a:pt x="1375" y="203"/>
                </a:lnTo>
                <a:lnTo>
                  <a:pt x="1375" y="18"/>
                </a:lnTo>
                <a:lnTo>
                  <a:pt x="1372" y="13"/>
                </a:lnTo>
                <a:lnTo>
                  <a:pt x="1372" y="8"/>
                </a:lnTo>
                <a:lnTo>
                  <a:pt x="1370" y="5"/>
                </a:lnTo>
                <a:lnTo>
                  <a:pt x="1365" y="3"/>
                </a:lnTo>
                <a:lnTo>
                  <a:pt x="1360" y="0"/>
                </a:lnTo>
                <a:lnTo>
                  <a:pt x="1357" y="0"/>
                </a:lnTo>
                <a:lnTo>
                  <a:pt x="18" y="0"/>
                </a:lnTo>
                <a:lnTo>
                  <a:pt x="18" y="35"/>
                </a:lnTo>
                <a:lnTo>
                  <a:pt x="1357" y="35"/>
                </a:lnTo>
                <a:lnTo>
                  <a:pt x="1339" y="18"/>
                </a:lnTo>
                <a:lnTo>
                  <a:pt x="1339" y="203"/>
                </a:lnTo>
                <a:lnTo>
                  <a:pt x="1357" y="186"/>
                </a:lnTo>
                <a:lnTo>
                  <a:pt x="18" y="186"/>
                </a:lnTo>
                <a:lnTo>
                  <a:pt x="36" y="203"/>
                </a:lnTo>
                <a:lnTo>
                  <a:pt x="36" y="18"/>
                </a:lnTo>
                <a:lnTo>
                  <a:pt x="18" y="35"/>
                </a:lnTo>
                <a:lnTo>
                  <a:pt x="18" y="0"/>
                </a:lnTo>
                <a:close/>
              </a:path>
            </a:pathLst>
          </a:custGeom>
          <a:solidFill>
            <a:schemeClr val="tx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84995" name="Freeform 207"/>
          <p:cNvSpPr>
            <a:spLocks/>
          </p:cNvSpPr>
          <p:nvPr/>
        </p:nvSpPr>
        <p:spPr bwMode="auto">
          <a:xfrm>
            <a:off x="7667625" y="1662113"/>
            <a:ext cx="727075" cy="1239837"/>
          </a:xfrm>
          <a:custGeom>
            <a:avLst/>
            <a:gdLst>
              <a:gd name="T0" fmla="*/ 0 w 458"/>
              <a:gd name="T1" fmla="*/ 754 h 781"/>
              <a:gd name="T2" fmla="*/ 0 w 458"/>
              <a:gd name="T3" fmla="*/ 769 h 781"/>
              <a:gd name="T4" fmla="*/ 3 w 458"/>
              <a:gd name="T5" fmla="*/ 771 h 781"/>
              <a:gd name="T6" fmla="*/ 6 w 458"/>
              <a:gd name="T7" fmla="*/ 776 h 781"/>
              <a:gd name="T8" fmla="*/ 8 w 458"/>
              <a:gd name="T9" fmla="*/ 779 h 781"/>
              <a:gd name="T10" fmla="*/ 13 w 458"/>
              <a:gd name="T11" fmla="*/ 779 h 781"/>
              <a:gd name="T12" fmla="*/ 18 w 458"/>
              <a:gd name="T13" fmla="*/ 781 h 781"/>
              <a:gd name="T14" fmla="*/ 24 w 458"/>
              <a:gd name="T15" fmla="*/ 779 h 781"/>
              <a:gd name="T16" fmla="*/ 26 w 458"/>
              <a:gd name="T17" fmla="*/ 779 h 781"/>
              <a:gd name="T18" fmla="*/ 34 w 458"/>
              <a:gd name="T19" fmla="*/ 771 h 781"/>
              <a:gd name="T20" fmla="*/ 455 w 458"/>
              <a:gd name="T21" fmla="*/ 25 h 781"/>
              <a:gd name="T22" fmla="*/ 455 w 458"/>
              <a:gd name="T23" fmla="*/ 20 h 781"/>
              <a:gd name="T24" fmla="*/ 458 w 458"/>
              <a:gd name="T25" fmla="*/ 15 h 781"/>
              <a:gd name="T26" fmla="*/ 455 w 458"/>
              <a:gd name="T27" fmla="*/ 13 h 781"/>
              <a:gd name="T28" fmla="*/ 455 w 458"/>
              <a:gd name="T29" fmla="*/ 8 h 781"/>
              <a:gd name="T30" fmla="*/ 450 w 458"/>
              <a:gd name="T31" fmla="*/ 5 h 781"/>
              <a:gd name="T32" fmla="*/ 448 w 458"/>
              <a:gd name="T33" fmla="*/ 0 h 781"/>
              <a:gd name="T34" fmla="*/ 435 w 458"/>
              <a:gd name="T35" fmla="*/ 0 h 781"/>
              <a:gd name="T36" fmla="*/ 430 w 458"/>
              <a:gd name="T37" fmla="*/ 3 h 781"/>
              <a:gd name="T38" fmla="*/ 427 w 458"/>
              <a:gd name="T39" fmla="*/ 5 h 781"/>
              <a:gd name="T40" fmla="*/ 422 w 458"/>
              <a:gd name="T41" fmla="*/ 8 h 781"/>
              <a:gd name="T42" fmla="*/ 0 w 458"/>
              <a:gd name="T43" fmla="*/ 754 h 781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w 458"/>
              <a:gd name="T67" fmla="*/ 0 h 781"/>
              <a:gd name="T68" fmla="*/ 458 w 458"/>
              <a:gd name="T69" fmla="*/ 781 h 781"/>
            </a:gdLst>
            <a:ahLst/>
            <a:cxnLst>
              <a:cxn ang="T44">
                <a:pos x="T0" y="T1"/>
              </a:cxn>
              <a:cxn ang="T45">
                <a:pos x="T2" y="T3"/>
              </a:cxn>
              <a:cxn ang="T46">
                <a:pos x="T4" y="T5"/>
              </a:cxn>
              <a:cxn ang="T47">
                <a:pos x="T6" y="T7"/>
              </a:cxn>
              <a:cxn ang="T48">
                <a:pos x="T8" y="T9"/>
              </a:cxn>
              <a:cxn ang="T49">
                <a:pos x="T10" y="T11"/>
              </a:cxn>
              <a:cxn ang="T50">
                <a:pos x="T12" y="T13"/>
              </a:cxn>
              <a:cxn ang="T51">
                <a:pos x="T14" y="T15"/>
              </a:cxn>
              <a:cxn ang="T52">
                <a:pos x="T16" y="T17"/>
              </a:cxn>
              <a:cxn ang="T53">
                <a:pos x="T18" y="T19"/>
              </a:cxn>
              <a:cxn ang="T54">
                <a:pos x="T20" y="T21"/>
              </a:cxn>
              <a:cxn ang="T55">
                <a:pos x="T22" y="T23"/>
              </a:cxn>
              <a:cxn ang="T56">
                <a:pos x="T24" y="T25"/>
              </a:cxn>
              <a:cxn ang="T57">
                <a:pos x="T26" y="T27"/>
              </a:cxn>
              <a:cxn ang="T58">
                <a:pos x="T28" y="T29"/>
              </a:cxn>
              <a:cxn ang="T59">
                <a:pos x="T30" y="T31"/>
              </a:cxn>
              <a:cxn ang="T60">
                <a:pos x="T32" y="T33"/>
              </a:cxn>
              <a:cxn ang="T61">
                <a:pos x="T34" y="T35"/>
              </a:cxn>
              <a:cxn ang="T62">
                <a:pos x="T36" y="T37"/>
              </a:cxn>
              <a:cxn ang="T63">
                <a:pos x="T38" y="T39"/>
              </a:cxn>
              <a:cxn ang="T64">
                <a:pos x="T40" y="T41"/>
              </a:cxn>
              <a:cxn ang="T65">
                <a:pos x="T42" y="T43"/>
              </a:cxn>
            </a:cxnLst>
            <a:rect l="T66" t="T67" r="T68" b="T69"/>
            <a:pathLst>
              <a:path w="458" h="781">
                <a:moveTo>
                  <a:pt x="0" y="754"/>
                </a:moveTo>
                <a:lnTo>
                  <a:pt x="0" y="769"/>
                </a:lnTo>
                <a:lnTo>
                  <a:pt x="3" y="771"/>
                </a:lnTo>
                <a:lnTo>
                  <a:pt x="6" y="776"/>
                </a:lnTo>
                <a:lnTo>
                  <a:pt x="8" y="779"/>
                </a:lnTo>
                <a:lnTo>
                  <a:pt x="13" y="779"/>
                </a:lnTo>
                <a:lnTo>
                  <a:pt x="18" y="781"/>
                </a:lnTo>
                <a:lnTo>
                  <a:pt x="24" y="779"/>
                </a:lnTo>
                <a:lnTo>
                  <a:pt x="26" y="779"/>
                </a:lnTo>
                <a:lnTo>
                  <a:pt x="34" y="771"/>
                </a:lnTo>
                <a:lnTo>
                  <a:pt x="455" y="25"/>
                </a:lnTo>
                <a:lnTo>
                  <a:pt x="455" y="20"/>
                </a:lnTo>
                <a:lnTo>
                  <a:pt x="458" y="15"/>
                </a:lnTo>
                <a:lnTo>
                  <a:pt x="455" y="13"/>
                </a:lnTo>
                <a:lnTo>
                  <a:pt x="455" y="8"/>
                </a:lnTo>
                <a:lnTo>
                  <a:pt x="450" y="5"/>
                </a:lnTo>
                <a:lnTo>
                  <a:pt x="448" y="0"/>
                </a:lnTo>
                <a:lnTo>
                  <a:pt x="435" y="0"/>
                </a:lnTo>
                <a:lnTo>
                  <a:pt x="430" y="3"/>
                </a:lnTo>
                <a:lnTo>
                  <a:pt x="427" y="5"/>
                </a:lnTo>
                <a:lnTo>
                  <a:pt x="422" y="8"/>
                </a:lnTo>
                <a:lnTo>
                  <a:pt x="0" y="754"/>
                </a:lnTo>
                <a:close/>
              </a:path>
            </a:pathLst>
          </a:custGeom>
          <a:solidFill>
            <a:schemeClr val="tx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84996" name="Freeform 208"/>
          <p:cNvSpPr>
            <a:spLocks/>
          </p:cNvSpPr>
          <p:nvPr/>
        </p:nvSpPr>
        <p:spPr bwMode="auto">
          <a:xfrm>
            <a:off x="5257800" y="1677988"/>
            <a:ext cx="660400" cy="1223962"/>
          </a:xfrm>
          <a:custGeom>
            <a:avLst/>
            <a:gdLst>
              <a:gd name="T0" fmla="*/ 380 w 416"/>
              <a:gd name="T1" fmla="*/ 761 h 771"/>
              <a:gd name="T2" fmla="*/ 383 w 416"/>
              <a:gd name="T3" fmla="*/ 764 h 771"/>
              <a:gd name="T4" fmla="*/ 388 w 416"/>
              <a:gd name="T5" fmla="*/ 766 h 771"/>
              <a:gd name="T6" fmla="*/ 390 w 416"/>
              <a:gd name="T7" fmla="*/ 769 h 771"/>
              <a:gd name="T8" fmla="*/ 395 w 416"/>
              <a:gd name="T9" fmla="*/ 771 h 771"/>
              <a:gd name="T10" fmla="*/ 401 w 416"/>
              <a:gd name="T11" fmla="*/ 769 h 771"/>
              <a:gd name="T12" fmla="*/ 406 w 416"/>
              <a:gd name="T13" fmla="*/ 769 h 771"/>
              <a:gd name="T14" fmla="*/ 408 w 416"/>
              <a:gd name="T15" fmla="*/ 766 h 771"/>
              <a:gd name="T16" fmla="*/ 411 w 416"/>
              <a:gd name="T17" fmla="*/ 761 h 771"/>
              <a:gd name="T18" fmla="*/ 413 w 416"/>
              <a:gd name="T19" fmla="*/ 759 h 771"/>
              <a:gd name="T20" fmla="*/ 416 w 416"/>
              <a:gd name="T21" fmla="*/ 754 h 771"/>
              <a:gd name="T22" fmla="*/ 413 w 416"/>
              <a:gd name="T23" fmla="*/ 749 h 771"/>
              <a:gd name="T24" fmla="*/ 413 w 416"/>
              <a:gd name="T25" fmla="*/ 744 h 771"/>
              <a:gd name="T26" fmla="*/ 33 w 416"/>
              <a:gd name="T27" fmla="*/ 8 h 771"/>
              <a:gd name="T28" fmla="*/ 31 w 416"/>
              <a:gd name="T29" fmla="*/ 5 h 771"/>
              <a:gd name="T30" fmla="*/ 25 w 416"/>
              <a:gd name="T31" fmla="*/ 3 h 771"/>
              <a:gd name="T32" fmla="*/ 23 w 416"/>
              <a:gd name="T33" fmla="*/ 0 h 771"/>
              <a:gd name="T34" fmla="*/ 7 w 416"/>
              <a:gd name="T35" fmla="*/ 0 h 771"/>
              <a:gd name="T36" fmla="*/ 5 w 416"/>
              <a:gd name="T37" fmla="*/ 3 h 771"/>
              <a:gd name="T38" fmla="*/ 2 w 416"/>
              <a:gd name="T39" fmla="*/ 8 h 771"/>
              <a:gd name="T40" fmla="*/ 0 w 416"/>
              <a:gd name="T41" fmla="*/ 10 h 771"/>
              <a:gd name="T42" fmla="*/ 0 w 416"/>
              <a:gd name="T43" fmla="*/ 25 h 771"/>
              <a:gd name="T44" fmla="*/ 380 w 416"/>
              <a:gd name="T45" fmla="*/ 761 h 771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w 416"/>
              <a:gd name="T70" fmla="*/ 0 h 771"/>
              <a:gd name="T71" fmla="*/ 416 w 416"/>
              <a:gd name="T72" fmla="*/ 771 h 771"/>
            </a:gdLst>
            <a:ahLst/>
            <a:cxnLst>
              <a:cxn ang="T46">
                <a:pos x="T0" y="T1"/>
              </a:cxn>
              <a:cxn ang="T47">
                <a:pos x="T2" y="T3"/>
              </a:cxn>
              <a:cxn ang="T48">
                <a:pos x="T4" y="T5"/>
              </a:cxn>
              <a:cxn ang="T49">
                <a:pos x="T6" y="T7"/>
              </a:cxn>
              <a:cxn ang="T50">
                <a:pos x="T8" y="T9"/>
              </a:cxn>
              <a:cxn ang="T51">
                <a:pos x="T10" y="T11"/>
              </a:cxn>
              <a:cxn ang="T52">
                <a:pos x="T12" y="T13"/>
              </a:cxn>
              <a:cxn ang="T53">
                <a:pos x="T14" y="T15"/>
              </a:cxn>
              <a:cxn ang="T54">
                <a:pos x="T16" y="T17"/>
              </a:cxn>
              <a:cxn ang="T55">
                <a:pos x="T18" y="T19"/>
              </a:cxn>
              <a:cxn ang="T56">
                <a:pos x="T20" y="T21"/>
              </a:cxn>
              <a:cxn ang="T57">
                <a:pos x="T22" y="T23"/>
              </a:cxn>
              <a:cxn ang="T58">
                <a:pos x="T24" y="T25"/>
              </a:cxn>
              <a:cxn ang="T59">
                <a:pos x="T26" y="T27"/>
              </a:cxn>
              <a:cxn ang="T60">
                <a:pos x="T28" y="T29"/>
              </a:cxn>
              <a:cxn ang="T61">
                <a:pos x="T30" y="T31"/>
              </a:cxn>
              <a:cxn ang="T62">
                <a:pos x="T32" y="T33"/>
              </a:cxn>
              <a:cxn ang="T63">
                <a:pos x="T34" y="T35"/>
              </a:cxn>
              <a:cxn ang="T64">
                <a:pos x="T36" y="T37"/>
              </a:cxn>
              <a:cxn ang="T65">
                <a:pos x="T38" y="T39"/>
              </a:cxn>
              <a:cxn ang="T66">
                <a:pos x="T40" y="T41"/>
              </a:cxn>
              <a:cxn ang="T67">
                <a:pos x="T42" y="T43"/>
              </a:cxn>
              <a:cxn ang="T68">
                <a:pos x="T44" y="T45"/>
              </a:cxn>
            </a:cxnLst>
            <a:rect l="T69" t="T70" r="T71" b="T72"/>
            <a:pathLst>
              <a:path w="416" h="771">
                <a:moveTo>
                  <a:pt x="380" y="761"/>
                </a:moveTo>
                <a:lnTo>
                  <a:pt x="383" y="764"/>
                </a:lnTo>
                <a:lnTo>
                  <a:pt x="388" y="766"/>
                </a:lnTo>
                <a:lnTo>
                  <a:pt x="390" y="769"/>
                </a:lnTo>
                <a:lnTo>
                  <a:pt x="395" y="771"/>
                </a:lnTo>
                <a:lnTo>
                  <a:pt x="401" y="769"/>
                </a:lnTo>
                <a:lnTo>
                  <a:pt x="406" y="769"/>
                </a:lnTo>
                <a:lnTo>
                  <a:pt x="408" y="766"/>
                </a:lnTo>
                <a:lnTo>
                  <a:pt x="411" y="761"/>
                </a:lnTo>
                <a:lnTo>
                  <a:pt x="413" y="759"/>
                </a:lnTo>
                <a:lnTo>
                  <a:pt x="416" y="754"/>
                </a:lnTo>
                <a:lnTo>
                  <a:pt x="413" y="749"/>
                </a:lnTo>
                <a:lnTo>
                  <a:pt x="413" y="744"/>
                </a:lnTo>
                <a:lnTo>
                  <a:pt x="33" y="8"/>
                </a:lnTo>
                <a:lnTo>
                  <a:pt x="31" y="5"/>
                </a:lnTo>
                <a:lnTo>
                  <a:pt x="25" y="3"/>
                </a:lnTo>
                <a:lnTo>
                  <a:pt x="23" y="0"/>
                </a:lnTo>
                <a:lnTo>
                  <a:pt x="7" y="0"/>
                </a:lnTo>
                <a:lnTo>
                  <a:pt x="5" y="3"/>
                </a:lnTo>
                <a:lnTo>
                  <a:pt x="2" y="8"/>
                </a:lnTo>
                <a:lnTo>
                  <a:pt x="0" y="10"/>
                </a:lnTo>
                <a:lnTo>
                  <a:pt x="0" y="25"/>
                </a:lnTo>
                <a:lnTo>
                  <a:pt x="380" y="761"/>
                </a:lnTo>
                <a:close/>
              </a:path>
            </a:pathLst>
          </a:custGeom>
          <a:solidFill>
            <a:schemeClr val="tx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84997" name="Freeform 209"/>
          <p:cNvSpPr>
            <a:spLocks/>
          </p:cNvSpPr>
          <p:nvPr/>
        </p:nvSpPr>
        <p:spPr bwMode="auto">
          <a:xfrm>
            <a:off x="5726113" y="3036888"/>
            <a:ext cx="2182812" cy="354012"/>
          </a:xfrm>
          <a:custGeom>
            <a:avLst/>
            <a:gdLst>
              <a:gd name="T0" fmla="*/ 18 w 1375"/>
              <a:gd name="T1" fmla="*/ 0 h 223"/>
              <a:gd name="T2" fmla="*/ 13 w 1375"/>
              <a:gd name="T3" fmla="*/ 0 h 223"/>
              <a:gd name="T4" fmla="*/ 8 w 1375"/>
              <a:gd name="T5" fmla="*/ 3 h 223"/>
              <a:gd name="T6" fmla="*/ 3 w 1375"/>
              <a:gd name="T7" fmla="*/ 8 h 223"/>
              <a:gd name="T8" fmla="*/ 0 w 1375"/>
              <a:gd name="T9" fmla="*/ 13 h 223"/>
              <a:gd name="T10" fmla="*/ 0 w 1375"/>
              <a:gd name="T11" fmla="*/ 208 h 223"/>
              <a:gd name="T12" fmla="*/ 3 w 1375"/>
              <a:gd name="T13" fmla="*/ 213 h 223"/>
              <a:gd name="T14" fmla="*/ 5 w 1375"/>
              <a:gd name="T15" fmla="*/ 218 h 223"/>
              <a:gd name="T16" fmla="*/ 8 w 1375"/>
              <a:gd name="T17" fmla="*/ 221 h 223"/>
              <a:gd name="T18" fmla="*/ 13 w 1375"/>
              <a:gd name="T19" fmla="*/ 221 h 223"/>
              <a:gd name="T20" fmla="*/ 18 w 1375"/>
              <a:gd name="T21" fmla="*/ 223 h 223"/>
              <a:gd name="T22" fmla="*/ 1357 w 1375"/>
              <a:gd name="T23" fmla="*/ 223 h 223"/>
              <a:gd name="T24" fmla="*/ 1360 w 1375"/>
              <a:gd name="T25" fmla="*/ 221 h 223"/>
              <a:gd name="T26" fmla="*/ 1365 w 1375"/>
              <a:gd name="T27" fmla="*/ 221 h 223"/>
              <a:gd name="T28" fmla="*/ 1370 w 1375"/>
              <a:gd name="T29" fmla="*/ 218 h 223"/>
              <a:gd name="T30" fmla="*/ 1372 w 1375"/>
              <a:gd name="T31" fmla="*/ 213 h 223"/>
              <a:gd name="T32" fmla="*/ 1372 w 1375"/>
              <a:gd name="T33" fmla="*/ 208 h 223"/>
              <a:gd name="T34" fmla="*/ 1375 w 1375"/>
              <a:gd name="T35" fmla="*/ 205 h 223"/>
              <a:gd name="T36" fmla="*/ 1375 w 1375"/>
              <a:gd name="T37" fmla="*/ 18 h 223"/>
              <a:gd name="T38" fmla="*/ 1372 w 1375"/>
              <a:gd name="T39" fmla="*/ 13 h 223"/>
              <a:gd name="T40" fmla="*/ 1372 w 1375"/>
              <a:gd name="T41" fmla="*/ 8 h 223"/>
              <a:gd name="T42" fmla="*/ 1370 w 1375"/>
              <a:gd name="T43" fmla="*/ 5 h 223"/>
              <a:gd name="T44" fmla="*/ 1365 w 1375"/>
              <a:gd name="T45" fmla="*/ 3 h 223"/>
              <a:gd name="T46" fmla="*/ 1360 w 1375"/>
              <a:gd name="T47" fmla="*/ 0 h 223"/>
              <a:gd name="T48" fmla="*/ 1357 w 1375"/>
              <a:gd name="T49" fmla="*/ 0 h 223"/>
              <a:gd name="T50" fmla="*/ 18 w 1375"/>
              <a:gd name="T51" fmla="*/ 0 h 223"/>
              <a:gd name="T52" fmla="*/ 18 w 1375"/>
              <a:gd name="T53" fmla="*/ 35 h 223"/>
              <a:gd name="T54" fmla="*/ 1357 w 1375"/>
              <a:gd name="T55" fmla="*/ 35 h 223"/>
              <a:gd name="T56" fmla="*/ 1339 w 1375"/>
              <a:gd name="T57" fmla="*/ 18 h 223"/>
              <a:gd name="T58" fmla="*/ 1339 w 1375"/>
              <a:gd name="T59" fmla="*/ 205 h 223"/>
              <a:gd name="T60" fmla="*/ 1357 w 1375"/>
              <a:gd name="T61" fmla="*/ 188 h 223"/>
              <a:gd name="T62" fmla="*/ 18 w 1375"/>
              <a:gd name="T63" fmla="*/ 188 h 223"/>
              <a:gd name="T64" fmla="*/ 36 w 1375"/>
              <a:gd name="T65" fmla="*/ 205 h 223"/>
              <a:gd name="T66" fmla="*/ 36 w 1375"/>
              <a:gd name="T67" fmla="*/ 18 h 223"/>
              <a:gd name="T68" fmla="*/ 18 w 1375"/>
              <a:gd name="T69" fmla="*/ 35 h 223"/>
              <a:gd name="T70" fmla="*/ 18 w 1375"/>
              <a:gd name="T71" fmla="*/ 0 h 223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w 1375"/>
              <a:gd name="T109" fmla="*/ 0 h 223"/>
              <a:gd name="T110" fmla="*/ 1375 w 1375"/>
              <a:gd name="T111" fmla="*/ 223 h 223"/>
            </a:gdLst>
            <a:ahLst/>
            <a:cxnLst>
              <a:cxn ang="T72">
                <a:pos x="T0" y="T1"/>
              </a:cxn>
              <a:cxn ang="T73">
                <a:pos x="T2" y="T3"/>
              </a:cxn>
              <a:cxn ang="T74">
                <a:pos x="T4" y="T5"/>
              </a:cxn>
              <a:cxn ang="T75">
                <a:pos x="T6" y="T7"/>
              </a:cxn>
              <a:cxn ang="T76">
                <a:pos x="T8" y="T9"/>
              </a:cxn>
              <a:cxn ang="T77">
                <a:pos x="T10" y="T11"/>
              </a:cxn>
              <a:cxn ang="T78">
                <a:pos x="T12" y="T13"/>
              </a:cxn>
              <a:cxn ang="T79">
                <a:pos x="T14" y="T15"/>
              </a:cxn>
              <a:cxn ang="T80">
                <a:pos x="T16" y="T17"/>
              </a:cxn>
              <a:cxn ang="T81">
                <a:pos x="T18" y="T19"/>
              </a:cxn>
              <a:cxn ang="T82">
                <a:pos x="T20" y="T21"/>
              </a:cxn>
              <a:cxn ang="T83">
                <a:pos x="T22" y="T23"/>
              </a:cxn>
              <a:cxn ang="T84">
                <a:pos x="T24" y="T25"/>
              </a:cxn>
              <a:cxn ang="T85">
                <a:pos x="T26" y="T27"/>
              </a:cxn>
              <a:cxn ang="T86">
                <a:pos x="T28" y="T29"/>
              </a:cxn>
              <a:cxn ang="T87">
                <a:pos x="T30" y="T31"/>
              </a:cxn>
              <a:cxn ang="T88">
                <a:pos x="T32" y="T33"/>
              </a:cxn>
              <a:cxn ang="T89">
                <a:pos x="T34" y="T35"/>
              </a:cxn>
              <a:cxn ang="T90">
                <a:pos x="T36" y="T37"/>
              </a:cxn>
              <a:cxn ang="T91">
                <a:pos x="T38" y="T39"/>
              </a:cxn>
              <a:cxn ang="T92">
                <a:pos x="T40" y="T41"/>
              </a:cxn>
              <a:cxn ang="T93">
                <a:pos x="T42" y="T43"/>
              </a:cxn>
              <a:cxn ang="T94">
                <a:pos x="T44" y="T45"/>
              </a:cxn>
              <a:cxn ang="T95">
                <a:pos x="T46" y="T47"/>
              </a:cxn>
              <a:cxn ang="T96">
                <a:pos x="T48" y="T49"/>
              </a:cxn>
              <a:cxn ang="T97">
                <a:pos x="T50" y="T51"/>
              </a:cxn>
              <a:cxn ang="T98">
                <a:pos x="T52" y="T53"/>
              </a:cxn>
              <a:cxn ang="T99">
                <a:pos x="T54" y="T55"/>
              </a:cxn>
              <a:cxn ang="T100">
                <a:pos x="T56" y="T57"/>
              </a:cxn>
              <a:cxn ang="T101">
                <a:pos x="T58" y="T59"/>
              </a:cxn>
              <a:cxn ang="T102">
                <a:pos x="T60" y="T61"/>
              </a:cxn>
              <a:cxn ang="T103">
                <a:pos x="T62" y="T63"/>
              </a:cxn>
              <a:cxn ang="T104">
                <a:pos x="T64" y="T65"/>
              </a:cxn>
              <a:cxn ang="T105">
                <a:pos x="T66" y="T67"/>
              </a:cxn>
              <a:cxn ang="T106">
                <a:pos x="T68" y="T69"/>
              </a:cxn>
              <a:cxn ang="T107">
                <a:pos x="T70" y="T71"/>
              </a:cxn>
            </a:cxnLst>
            <a:rect l="T108" t="T109" r="T110" b="T111"/>
            <a:pathLst>
              <a:path w="1375" h="223">
                <a:moveTo>
                  <a:pt x="18" y="0"/>
                </a:moveTo>
                <a:lnTo>
                  <a:pt x="13" y="0"/>
                </a:lnTo>
                <a:lnTo>
                  <a:pt x="8" y="3"/>
                </a:lnTo>
                <a:lnTo>
                  <a:pt x="3" y="8"/>
                </a:lnTo>
                <a:lnTo>
                  <a:pt x="0" y="13"/>
                </a:lnTo>
                <a:lnTo>
                  <a:pt x="0" y="208"/>
                </a:lnTo>
                <a:lnTo>
                  <a:pt x="3" y="213"/>
                </a:lnTo>
                <a:lnTo>
                  <a:pt x="5" y="218"/>
                </a:lnTo>
                <a:lnTo>
                  <a:pt x="8" y="221"/>
                </a:lnTo>
                <a:lnTo>
                  <a:pt x="13" y="221"/>
                </a:lnTo>
                <a:lnTo>
                  <a:pt x="18" y="223"/>
                </a:lnTo>
                <a:lnTo>
                  <a:pt x="1357" y="223"/>
                </a:lnTo>
                <a:lnTo>
                  <a:pt x="1360" y="221"/>
                </a:lnTo>
                <a:lnTo>
                  <a:pt x="1365" y="221"/>
                </a:lnTo>
                <a:lnTo>
                  <a:pt x="1370" y="218"/>
                </a:lnTo>
                <a:lnTo>
                  <a:pt x="1372" y="213"/>
                </a:lnTo>
                <a:lnTo>
                  <a:pt x="1372" y="208"/>
                </a:lnTo>
                <a:lnTo>
                  <a:pt x="1375" y="205"/>
                </a:lnTo>
                <a:lnTo>
                  <a:pt x="1375" y="18"/>
                </a:lnTo>
                <a:lnTo>
                  <a:pt x="1372" y="13"/>
                </a:lnTo>
                <a:lnTo>
                  <a:pt x="1372" y="8"/>
                </a:lnTo>
                <a:lnTo>
                  <a:pt x="1370" y="5"/>
                </a:lnTo>
                <a:lnTo>
                  <a:pt x="1365" y="3"/>
                </a:lnTo>
                <a:lnTo>
                  <a:pt x="1360" y="0"/>
                </a:lnTo>
                <a:lnTo>
                  <a:pt x="1357" y="0"/>
                </a:lnTo>
                <a:lnTo>
                  <a:pt x="18" y="0"/>
                </a:lnTo>
                <a:lnTo>
                  <a:pt x="18" y="35"/>
                </a:lnTo>
                <a:lnTo>
                  <a:pt x="1357" y="35"/>
                </a:lnTo>
                <a:lnTo>
                  <a:pt x="1339" y="18"/>
                </a:lnTo>
                <a:lnTo>
                  <a:pt x="1339" y="205"/>
                </a:lnTo>
                <a:lnTo>
                  <a:pt x="1357" y="188"/>
                </a:lnTo>
                <a:lnTo>
                  <a:pt x="18" y="188"/>
                </a:lnTo>
                <a:lnTo>
                  <a:pt x="36" y="205"/>
                </a:lnTo>
                <a:lnTo>
                  <a:pt x="36" y="18"/>
                </a:lnTo>
                <a:lnTo>
                  <a:pt x="18" y="35"/>
                </a:lnTo>
                <a:lnTo>
                  <a:pt x="18" y="0"/>
                </a:lnTo>
                <a:close/>
              </a:path>
            </a:pathLst>
          </a:custGeom>
          <a:solidFill>
            <a:schemeClr val="tx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84998" name="Freeform 210"/>
          <p:cNvSpPr>
            <a:spLocks/>
          </p:cNvSpPr>
          <p:nvPr/>
        </p:nvSpPr>
        <p:spPr bwMode="auto">
          <a:xfrm>
            <a:off x="7667625" y="1987550"/>
            <a:ext cx="727075" cy="1239838"/>
          </a:xfrm>
          <a:custGeom>
            <a:avLst/>
            <a:gdLst>
              <a:gd name="T0" fmla="*/ 0 w 458"/>
              <a:gd name="T1" fmla="*/ 754 h 781"/>
              <a:gd name="T2" fmla="*/ 0 w 458"/>
              <a:gd name="T3" fmla="*/ 769 h 781"/>
              <a:gd name="T4" fmla="*/ 3 w 458"/>
              <a:gd name="T5" fmla="*/ 771 h 781"/>
              <a:gd name="T6" fmla="*/ 6 w 458"/>
              <a:gd name="T7" fmla="*/ 776 h 781"/>
              <a:gd name="T8" fmla="*/ 8 w 458"/>
              <a:gd name="T9" fmla="*/ 779 h 781"/>
              <a:gd name="T10" fmla="*/ 13 w 458"/>
              <a:gd name="T11" fmla="*/ 779 h 781"/>
              <a:gd name="T12" fmla="*/ 18 w 458"/>
              <a:gd name="T13" fmla="*/ 781 h 781"/>
              <a:gd name="T14" fmla="*/ 24 w 458"/>
              <a:gd name="T15" fmla="*/ 779 h 781"/>
              <a:gd name="T16" fmla="*/ 26 w 458"/>
              <a:gd name="T17" fmla="*/ 779 h 781"/>
              <a:gd name="T18" fmla="*/ 34 w 458"/>
              <a:gd name="T19" fmla="*/ 771 h 781"/>
              <a:gd name="T20" fmla="*/ 455 w 458"/>
              <a:gd name="T21" fmla="*/ 25 h 781"/>
              <a:gd name="T22" fmla="*/ 455 w 458"/>
              <a:gd name="T23" fmla="*/ 20 h 781"/>
              <a:gd name="T24" fmla="*/ 458 w 458"/>
              <a:gd name="T25" fmla="*/ 15 h 781"/>
              <a:gd name="T26" fmla="*/ 455 w 458"/>
              <a:gd name="T27" fmla="*/ 13 h 781"/>
              <a:gd name="T28" fmla="*/ 455 w 458"/>
              <a:gd name="T29" fmla="*/ 8 h 781"/>
              <a:gd name="T30" fmla="*/ 450 w 458"/>
              <a:gd name="T31" fmla="*/ 5 h 781"/>
              <a:gd name="T32" fmla="*/ 448 w 458"/>
              <a:gd name="T33" fmla="*/ 0 h 781"/>
              <a:gd name="T34" fmla="*/ 435 w 458"/>
              <a:gd name="T35" fmla="*/ 0 h 781"/>
              <a:gd name="T36" fmla="*/ 430 w 458"/>
              <a:gd name="T37" fmla="*/ 3 h 781"/>
              <a:gd name="T38" fmla="*/ 427 w 458"/>
              <a:gd name="T39" fmla="*/ 5 h 781"/>
              <a:gd name="T40" fmla="*/ 422 w 458"/>
              <a:gd name="T41" fmla="*/ 8 h 781"/>
              <a:gd name="T42" fmla="*/ 0 w 458"/>
              <a:gd name="T43" fmla="*/ 754 h 781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w 458"/>
              <a:gd name="T67" fmla="*/ 0 h 781"/>
              <a:gd name="T68" fmla="*/ 458 w 458"/>
              <a:gd name="T69" fmla="*/ 781 h 781"/>
            </a:gdLst>
            <a:ahLst/>
            <a:cxnLst>
              <a:cxn ang="T44">
                <a:pos x="T0" y="T1"/>
              </a:cxn>
              <a:cxn ang="T45">
                <a:pos x="T2" y="T3"/>
              </a:cxn>
              <a:cxn ang="T46">
                <a:pos x="T4" y="T5"/>
              </a:cxn>
              <a:cxn ang="T47">
                <a:pos x="T6" y="T7"/>
              </a:cxn>
              <a:cxn ang="T48">
                <a:pos x="T8" y="T9"/>
              </a:cxn>
              <a:cxn ang="T49">
                <a:pos x="T10" y="T11"/>
              </a:cxn>
              <a:cxn ang="T50">
                <a:pos x="T12" y="T13"/>
              </a:cxn>
              <a:cxn ang="T51">
                <a:pos x="T14" y="T15"/>
              </a:cxn>
              <a:cxn ang="T52">
                <a:pos x="T16" y="T17"/>
              </a:cxn>
              <a:cxn ang="T53">
                <a:pos x="T18" y="T19"/>
              </a:cxn>
              <a:cxn ang="T54">
                <a:pos x="T20" y="T21"/>
              </a:cxn>
              <a:cxn ang="T55">
                <a:pos x="T22" y="T23"/>
              </a:cxn>
              <a:cxn ang="T56">
                <a:pos x="T24" y="T25"/>
              </a:cxn>
              <a:cxn ang="T57">
                <a:pos x="T26" y="T27"/>
              </a:cxn>
              <a:cxn ang="T58">
                <a:pos x="T28" y="T29"/>
              </a:cxn>
              <a:cxn ang="T59">
                <a:pos x="T30" y="T31"/>
              </a:cxn>
              <a:cxn ang="T60">
                <a:pos x="T32" y="T33"/>
              </a:cxn>
              <a:cxn ang="T61">
                <a:pos x="T34" y="T35"/>
              </a:cxn>
              <a:cxn ang="T62">
                <a:pos x="T36" y="T37"/>
              </a:cxn>
              <a:cxn ang="T63">
                <a:pos x="T38" y="T39"/>
              </a:cxn>
              <a:cxn ang="T64">
                <a:pos x="T40" y="T41"/>
              </a:cxn>
              <a:cxn ang="T65">
                <a:pos x="T42" y="T43"/>
              </a:cxn>
            </a:cxnLst>
            <a:rect l="T66" t="T67" r="T68" b="T69"/>
            <a:pathLst>
              <a:path w="458" h="781">
                <a:moveTo>
                  <a:pt x="0" y="754"/>
                </a:moveTo>
                <a:lnTo>
                  <a:pt x="0" y="769"/>
                </a:lnTo>
                <a:lnTo>
                  <a:pt x="3" y="771"/>
                </a:lnTo>
                <a:lnTo>
                  <a:pt x="6" y="776"/>
                </a:lnTo>
                <a:lnTo>
                  <a:pt x="8" y="779"/>
                </a:lnTo>
                <a:lnTo>
                  <a:pt x="13" y="779"/>
                </a:lnTo>
                <a:lnTo>
                  <a:pt x="18" y="781"/>
                </a:lnTo>
                <a:lnTo>
                  <a:pt x="24" y="779"/>
                </a:lnTo>
                <a:lnTo>
                  <a:pt x="26" y="779"/>
                </a:lnTo>
                <a:lnTo>
                  <a:pt x="34" y="771"/>
                </a:lnTo>
                <a:lnTo>
                  <a:pt x="455" y="25"/>
                </a:lnTo>
                <a:lnTo>
                  <a:pt x="455" y="20"/>
                </a:lnTo>
                <a:lnTo>
                  <a:pt x="458" y="15"/>
                </a:lnTo>
                <a:lnTo>
                  <a:pt x="455" y="13"/>
                </a:lnTo>
                <a:lnTo>
                  <a:pt x="455" y="8"/>
                </a:lnTo>
                <a:lnTo>
                  <a:pt x="450" y="5"/>
                </a:lnTo>
                <a:lnTo>
                  <a:pt x="448" y="0"/>
                </a:lnTo>
                <a:lnTo>
                  <a:pt x="435" y="0"/>
                </a:lnTo>
                <a:lnTo>
                  <a:pt x="430" y="3"/>
                </a:lnTo>
                <a:lnTo>
                  <a:pt x="427" y="5"/>
                </a:lnTo>
                <a:lnTo>
                  <a:pt x="422" y="8"/>
                </a:lnTo>
                <a:lnTo>
                  <a:pt x="0" y="754"/>
                </a:lnTo>
                <a:close/>
              </a:path>
            </a:pathLst>
          </a:custGeom>
          <a:solidFill>
            <a:schemeClr val="tx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84999" name="Freeform 211"/>
          <p:cNvSpPr>
            <a:spLocks/>
          </p:cNvSpPr>
          <p:nvPr/>
        </p:nvSpPr>
        <p:spPr bwMode="auto">
          <a:xfrm>
            <a:off x="5257800" y="2000250"/>
            <a:ext cx="660400" cy="1227138"/>
          </a:xfrm>
          <a:custGeom>
            <a:avLst/>
            <a:gdLst>
              <a:gd name="T0" fmla="*/ 380 w 416"/>
              <a:gd name="T1" fmla="*/ 763 h 773"/>
              <a:gd name="T2" fmla="*/ 383 w 416"/>
              <a:gd name="T3" fmla="*/ 766 h 773"/>
              <a:gd name="T4" fmla="*/ 388 w 416"/>
              <a:gd name="T5" fmla="*/ 768 h 773"/>
              <a:gd name="T6" fmla="*/ 390 w 416"/>
              <a:gd name="T7" fmla="*/ 771 h 773"/>
              <a:gd name="T8" fmla="*/ 395 w 416"/>
              <a:gd name="T9" fmla="*/ 773 h 773"/>
              <a:gd name="T10" fmla="*/ 401 w 416"/>
              <a:gd name="T11" fmla="*/ 771 h 773"/>
              <a:gd name="T12" fmla="*/ 406 w 416"/>
              <a:gd name="T13" fmla="*/ 771 h 773"/>
              <a:gd name="T14" fmla="*/ 408 w 416"/>
              <a:gd name="T15" fmla="*/ 768 h 773"/>
              <a:gd name="T16" fmla="*/ 411 w 416"/>
              <a:gd name="T17" fmla="*/ 763 h 773"/>
              <a:gd name="T18" fmla="*/ 413 w 416"/>
              <a:gd name="T19" fmla="*/ 761 h 773"/>
              <a:gd name="T20" fmla="*/ 416 w 416"/>
              <a:gd name="T21" fmla="*/ 756 h 773"/>
              <a:gd name="T22" fmla="*/ 413 w 416"/>
              <a:gd name="T23" fmla="*/ 751 h 773"/>
              <a:gd name="T24" fmla="*/ 413 w 416"/>
              <a:gd name="T25" fmla="*/ 746 h 773"/>
              <a:gd name="T26" fmla="*/ 33 w 416"/>
              <a:gd name="T27" fmla="*/ 7 h 773"/>
              <a:gd name="T28" fmla="*/ 31 w 416"/>
              <a:gd name="T29" fmla="*/ 5 h 773"/>
              <a:gd name="T30" fmla="*/ 25 w 416"/>
              <a:gd name="T31" fmla="*/ 2 h 773"/>
              <a:gd name="T32" fmla="*/ 23 w 416"/>
              <a:gd name="T33" fmla="*/ 0 h 773"/>
              <a:gd name="T34" fmla="*/ 7 w 416"/>
              <a:gd name="T35" fmla="*/ 0 h 773"/>
              <a:gd name="T36" fmla="*/ 5 w 416"/>
              <a:gd name="T37" fmla="*/ 2 h 773"/>
              <a:gd name="T38" fmla="*/ 2 w 416"/>
              <a:gd name="T39" fmla="*/ 7 h 773"/>
              <a:gd name="T40" fmla="*/ 0 w 416"/>
              <a:gd name="T41" fmla="*/ 10 h 773"/>
              <a:gd name="T42" fmla="*/ 0 w 416"/>
              <a:gd name="T43" fmla="*/ 25 h 773"/>
              <a:gd name="T44" fmla="*/ 380 w 416"/>
              <a:gd name="T45" fmla="*/ 763 h 773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w 416"/>
              <a:gd name="T70" fmla="*/ 0 h 773"/>
              <a:gd name="T71" fmla="*/ 416 w 416"/>
              <a:gd name="T72" fmla="*/ 773 h 773"/>
            </a:gdLst>
            <a:ahLst/>
            <a:cxnLst>
              <a:cxn ang="T46">
                <a:pos x="T0" y="T1"/>
              </a:cxn>
              <a:cxn ang="T47">
                <a:pos x="T2" y="T3"/>
              </a:cxn>
              <a:cxn ang="T48">
                <a:pos x="T4" y="T5"/>
              </a:cxn>
              <a:cxn ang="T49">
                <a:pos x="T6" y="T7"/>
              </a:cxn>
              <a:cxn ang="T50">
                <a:pos x="T8" y="T9"/>
              </a:cxn>
              <a:cxn ang="T51">
                <a:pos x="T10" y="T11"/>
              </a:cxn>
              <a:cxn ang="T52">
                <a:pos x="T12" y="T13"/>
              </a:cxn>
              <a:cxn ang="T53">
                <a:pos x="T14" y="T15"/>
              </a:cxn>
              <a:cxn ang="T54">
                <a:pos x="T16" y="T17"/>
              </a:cxn>
              <a:cxn ang="T55">
                <a:pos x="T18" y="T19"/>
              </a:cxn>
              <a:cxn ang="T56">
                <a:pos x="T20" y="T21"/>
              </a:cxn>
              <a:cxn ang="T57">
                <a:pos x="T22" y="T23"/>
              </a:cxn>
              <a:cxn ang="T58">
                <a:pos x="T24" y="T25"/>
              </a:cxn>
              <a:cxn ang="T59">
                <a:pos x="T26" y="T27"/>
              </a:cxn>
              <a:cxn ang="T60">
                <a:pos x="T28" y="T29"/>
              </a:cxn>
              <a:cxn ang="T61">
                <a:pos x="T30" y="T31"/>
              </a:cxn>
              <a:cxn ang="T62">
                <a:pos x="T32" y="T33"/>
              </a:cxn>
              <a:cxn ang="T63">
                <a:pos x="T34" y="T35"/>
              </a:cxn>
              <a:cxn ang="T64">
                <a:pos x="T36" y="T37"/>
              </a:cxn>
              <a:cxn ang="T65">
                <a:pos x="T38" y="T39"/>
              </a:cxn>
              <a:cxn ang="T66">
                <a:pos x="T40" y="T41"/>
              </a:cxn>
              <a:cxn ang="T67">
                <a:pos x="T42" y="T43"/>
              </a:cxn>
              <a:cxn ang="T68">
                <a:pos x="T44" y="T45"/>
              </a:cxn>
            </a:cxnLst>
            <a:rect l="T69" t="T70" r="T71" b="T72"/>
            <a:pathLst>
              <a:path w="416" h="773">
                <a:moveTo>
                  <a:pt x="380" y="763"/>
                </a:moveTo>
                <a:lnTo>
                  <a:pt x="383" y="766"/>
                </a:lnTo>
                <a:lnTo>
                  <a:pt x="388" y="768"/>
                </a:lnTo>
                <a:lnTo>
                  <a:pt x="390" y="771"/>
                </a:lnTo>
                <a:lnTo>
                  <a:pt x="395" y="773"/>
                </a:lnTo>
                <a:lnTo>
                  <a:pt x="401" y="771"/>
                </a:lnTo>
                <a:lnTo>
                  <a:pt x="406" y="771"/>
                </a:lnTo>
                <a:lnTo>
                  <a:pt x="408" y="768"/>
                </a:lnTo>
                <a:lnTo>
                  <a:pt x="411" y="763"/>
                </a:lnTo>
                <a:lnTo>
                  <a:pt x="413" y="761"/>
                </a:lnTo>
                <a:lnTo>
                  <a:pt x="416" y="756"/>
                </a:lnTo>
                <a:lnTo>
                  <a:pt x="413" y="751"/>
                </a:lnTo>
                <a:lnTo>
                  <a:pt x="413" y="746"/>
                </a:lnTo>
                <a:lnTo>
                  <a:pt x="33" y="7"/>
                </a:lnTo>
                <a:lnTo>
                  <a:pt x="31" y="5"/>
                </a:lnTo>
                <a:lnTo>
                  <a:pt x="25" y="2"/>
                </a:lnTo>
                <a:lnTo>
                  <a:pt x="23" y="0"/>
                </a:lnTo>
                <a:lnTo>
                  <a:pt x="7" y="0"/>
                </a:lnTo>
                <a:lnTo>
                  <a:pt x="5" y="2"/>
                </a:lnTo>
                <a:lnTo>
                  <a:pt x="2" y="7"/>
                </a:lnTo>
                <a:lnTo>
                  <a:pt x="0" y="10"/>
                </a:lnTo>
                <a:lnTo>
                  <a:pt x="0" y="25"/>
                </a:lnTo>
                <a:lnTo>
                  <a:pt x="380" y="763"/>
                </a:lnTo>
                <a:close/>
              </a:path>
            </a:pathLst>
          </a:custGeom>
          <a:solidFill>
            <a:schemeClr val="tx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85000" name="Freeform 212"/>
          <p:cNvSpPr>
            <a:spLocks/>
          </p:cNvSpPr>
          <p:nvPr/>
        </p:nvSpPr>
        <p:spPr bwMode="auto">
          <a:xfrm>
            <a:off x="5726113" y="3367088"/>
            <a:ext cx="2182812" cy="346075"/>
          </a:xfrm>
          <a:custGeom>
            <a:avLst/>
            <a:gdLst>
              <a:gd name="T0" fmla="*/ 18 w 1375"/>
              <a:gd name="T1" fmla="*/ 0 h 218"/>
              <a:gd name="T2" fmla="*/ 13 w 1375"/>
              <a:gd name="T3" fmla="*/ 0 h 218"/>
              <a:gd name="T4" fmla="*/ 8 w 1375"/>
              <a:gd name="T5" fmla="*/ 2 h 218"/>
              <a:gd name="T6" fmla="*/ 3 w 1375"/>
              <a:gd name="T7" fmla="*/ 7 h 218"/>
              <a:gd name="T8" fmla="*/ 0 w 1375"/>
              <a:gd name="T9" fmla="*/ 13 h 218"/>
              <a:gd name="T10" fmla="*/ 0 w 1375"/>
              <a:gd name="T11" fmla="*/ 203 h 218"/>
              <a:gd name="T12" fmla="*/ 3 w 1375"/>
              <a:gd name="T13" fmla="*/ 208 h 218"/>
              <a:gd name="T14" fmla="*/ 5 w 1375"/>
              <a:gd name="T15" fmla="*/ 213 h 218"/>
              <a:gd name="T16" fmla="*/ 8 w 1375"/>
              <a:gd name="T17" fmla="*/ 215 h 218"/>
              <a:gd name="T18" fmla="*/ 13 w 1375"/>
              <a:gd name="T19" fmla="*/ 215 h 218"/>
              <a:gd name="T20" fmla="*/ 18 w 1375"/>
              <a:gd name="T21" fmla="*/ 218 h 218"/>
              <a:gd name="T22" fmla="*/ 1357 w 1375"/>
              <a:gd name="T23" fmla="*/ 218 h 218"/>
              <a:gd name="T24" fmla="*/ 1360 w 1375"/>
              <a:gd name="T25" fmla="*/ 215 h 218"/>
              <a:gd name="T26" fmla="*/ 1365 w 1375"/>
              <a:gd name="T27" fmla="*/ 215 h 218"/>
              <a:gd name="T28" fmla="*/ 1370 w 1375"/>
              <a:gd name="T29" fmla="*/ 213 h 218"/>
              <a:gd name="T30" fmla="*/ 1372 w 1375"/>
              <a:gd name="T31" fmla="*/ 208 h 218"/>
              <a:gd name="T32" fmla="*/ 1372 w 1375"/>
              <a:gd name="T33" fmla="*/ 203 h 218"/>
              <a:gd name="T34" fmla="*/ 1375 w 1375"/>
              <a:gd name="T35" fmla="*/ 200 h 218"/>
              <a:gd name="T36" fmla="*/ 1375 w 1375"/>
              <a:gd name="T37" fmla="*/ 18 h 218"/>
              <a:gd name="T38" fmla="*/ 1372 w 1375"/>
              <a:gd name="T39" fmla="*/ 13 h 218"/>
              <a:gd name="T40" fmla="*/ 1372 w 1375"/>
              <a:gd name="T41" fmla="*/ 7 h 218"/>
              <a:gd name="T42" fmla="*/ 1370 w 1375"/>
              <a:gd name="T43" fmla="*/ 5 h 218"/>
              <a:gd name="T44" fmla="*/ 1365 w 1375"/>
              <a:gd name="T45" fmla="*/ 2 h 218"/>
              <a:gd name="T46" fmla="*/ 1360 w 1375"/>
              <a:gd name="T47" fmla="*/ 0 h 218"/>
              <a:gd name="T48" fmla="*/ 1357 w 1375"/>
              <a:gd name="T49" fmla="*/ 0 h 218"/>
              <a:gd name="T50" fmla="*/ 18 w 1375"/>
              <a:gd name="T51" fmla="*/ 0 h 218"/>
              <a:gd name="T52" fmla="*/ 18 w 1375"/>
              <a:gd name="T53" fmla="*/ 35 h 218"/>
              <a:gd name="T54" fmla="*/ 1357 w 1375"/>
              <a:gd name="T55" fmla="*/ 35 h 218"/>
              <a:gd name="T56" fmla="*/ 1339 w 1375"/>
              <a:gd name="T57" fmla="*/ 18 h 218"/>
              <a:gd name="T58" fmla="*/ 1339 w 1375"/>
              <a:gd name="T59" fmla="*/ 200 h 218"/>
              <a:gd name="T60" fmla="*/ 1357 w 1375"/>
              <a:gd name="T61" fmla="*/ 183 h 218"/>
              <a:gd name="T62" fmla="*/ 18 w 1375"/>
              <a:gd name="T63" fmla="*/ 183 h 218"/>
              <a:gd name="T64" fmla="*/ 36 w 1375"/>
              <a:gd name="T65" fmla="*/ 200 h 218"/>
              <a:gd name="T66" fmla="*/ 36 w 1375"/>
              <a:gd name="T67" fmla="*/ 18 h 218"/>
              <a:gd name="T68" fmla="*/ 18 w 1375"/>
              <a:gd name="T69" fmla="*/ 35 h 218"/>
              <a:gd name="T70" fmla="*/ 18 w 1375"/>
              <a:gd name="T71" fmla="*/ 0 h 218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w 1375"/>
              <a:gd name="T109" fmla="*/ 0 h 218"/>
              <a:gd name="T110" fmla="*/ 1375 w 1375"/>
              <a:gd name="T111" fmla="*/ 218 h 218"/>
            </a:gdLst>
            <a:ahLst/>
            <a:cxnLst>
              <a:cxn ang="T72">
                <a:pos x="T0" y="T1"/>
              </a:cxn>
              <a:cxn ang="T73">
                <a:pos x="T2" y="T3"/>
              </a:cxn>
              <a:cxn ang="T74">
                <a:pos x="T4" y="T5"/>
              </a:cxn>
              <a:cxn ang="T75">
                <a:pos x="T6" y="T7"/>
              </a:cxn>
              <a:cxn ang="T76">
                <a:pos x="T8" y="T9"/>
              </a:cxn>
              <a:cxn ang="T77">
                <a:pos x="T10" y="T11"/>
              </a:cxn>
              <a:cxn ang="T78">
                <a:pos x="T12" y="T13"/>
              </a:cxn>
              <a:cxn ang="T79">
                <a:pos x="T14" y="T15"/>
              </a:cxn>
              <a:cxn ang="T80">
                <a:pos x="T16" y="T17"/>
              </a:cxn>
              <a:cxn ang="T81">
                <a:pos x="T18" y="T19"/>
              </a:cxn>
              <a:cxn ang="T82">
                <a:pos x="T20" y="T21"/>
              </a:cxn>
              <a:cxn ang="T83">
                <a:pos x="T22" y="T23"/>
              </a:cxn>
              <a:cxn ang="T84">
                <a:pos x="T24" y="T25"/>
              </a:cxn>
              <a:cxn ang="T85">
                <a:pos x="T26" y="T27"/>
              </a:cxn>
              <a:cxn ang="T86">
                <a:pos x="T28" y="T29"/>
              </a:cxn>
              <a:cxn ang="T87">
                <a:pos x="T30" y="T31"/>
              </a:cxn>
              <a:cxn ang="T88">
                <a:pos x="T32" y="T33"/>
              </a:cxn>
              <a:cxn ang="T89">
                <a:pos x="T34" y="T35"/>
              </a:cxn>
              <a:cxn ang="T90">
                <a:pos x="T36" y="T37"/>
              </a:cxn>
              <a:cxn ang="T91">
                <a:pos x="T38" y="T39"/>
              </a:cxn>
              <a:cxn ang="T92">
                <a:pos x="T40" y="T41"/>
              </a:cxn>
              <a:cxn ang="T93">
                <a:pos x="T42" y="T43"/>
              </a:cxn>
              <a:cxn ang="T94">
                <a:pos x="T44" y="T45"/>
              </a:cxn>
              <a:cxn ang="T95">
                <a:pos x="T46" y="T47"/>
              </a:cxn>
              <a:cxn ang="T96">
                <a:pos x="T48" y="T49"/>
              </a:cxn>
              <a:cxn ang="T97">
                <a:pos x="T50" y="T51"/>
              </a:cxn>
              <a:cxn ang="T98">
                <a:pos x="T52" y="T53"/>
              </a:cxn>
              <a:cxn ang="T99">
                <a:pos x="T54" y="T55"/>
              </a:cxn>
              <a:cxn ang="T100">
                <a:pos x="T56" y="T57"/>
              </a:cxn>
              <a:cxn ang="T101">
                <a:pos x="T58" y="T59"/>
              </a:cxn>
              <a:cxn ang="T102">
                <a:pos x="T60" y="T61"/>
              </a:cxn>
              <a:cxn ang="T103">
                <a:pos x="T62" y="T63"/>
              </a:cxn>
              <a:cxn ang="T104">
                <a:pos x="T64" y="T65"/>
              </a:cxn>
              <a:cxn ang="T105">
                <a:pos x="T66" y="T67"/>
              </a:cxn>
              <a:cxn ang="T106">
                <a:pos x="T68" y="T69"/>
              </a:cxn>
              <a:cxn ang="T107">
                <a:pos x="T70" y="T71"/>
              </a:cxn>
            </a:cxnLst>
            <a:rect l="T108" t="T109" r="T110" b="T111"/>
            <a:pathLst>
              <a:path w="1375" h="218">
                <a:moveTo>
                  <a:pt x="18" y="0"/>
                </a:moveTo>
                <a:lnTo>
                  <a:pt x="13" y="0"/>
                </a:lnTo>
                <a:lnTo>
                  <a:pt x="8" y="2"/>
                </a:lnTo>
                <a:lnTo>
                  <a:pt x="3" y="7"/>
                </a:lnTo>
                <a:lnTo>
                  <a:pt x="0" y="13"/>
                </a:lnTo>
                <a:lnTo>
                  <a:pt x="0" y="203"/>
                </a:lnTo>
                <a:lnTo>
                  <a:pt x="3" y="208"/>
                </a:lnTo>
                <a:lnTo>
                  <a:pt x="5" y="213"/>
                </a:lnTo>
                <a:lnTo>
                  <a:pt x="8" y="215"/>
                </a:lnTo>
                <a:lnTo>
                  <a:pt x="13" y="215"/>
                </a:lnTo>
                <a:lnTo>
                  <a:pt x="18" y="218"/>
                </a:lnTo>
                <a:lnTo>
                  <a:pt x="1357" y="218"/>
                </a:lnTo>
                <a:lnTo>
                  <a:pt x="1360" y="215"/>
                </a:lnTo>
                <a:lnTo>
                  <a:pt x="1365" y="215"/>
                </a:lnTo>
                <a:lnTo>
                  <a:pt x="1370" y="213"/>
                </a:lnTo>
                <a:lnTo>
                  <a:pt x="1372" y="208"/>
                </a:lnTo>
                <a:lnTo>
                  <a:pt x="1372" y="203"/>
                </a:lnTo>
                <a:lnTo>
                  <a:pt x="1375" y="200"/>
                </a:lnTo>
                <a:lnTo>
                  <a:pt x="1375" y="18"/>
                </a:lnTo>
                <a:lnTo>
                  <a:pt x="1372" y="13"/>
                </a:lnTo>
                <a:lnTo>
                  <a:pt x="1372" y="7"/>
                </a:lnTo>
                <a:lnTo>
                  <a:pt x="1370" y="5"/>
                </a:lnTo>
                <a:lnTo>
                  <a:pt x="1365" y="2"/>
                </a:lnTo>
                <a:lnTo>
                  <a:pt x="1360" y="0"/>
                </a:lnTo>
                <a:lnTo>
                  <a:pt x="1357" y="0"/>
                </a:lnTo>
                <a:lnTo>
                  <a:pt x="18" y="0"/>
                </a:lnTo>
                <a:lnTo>
                  <a:pt x="18" y="35"/>
                </a:lnTo>
                <a:lnTo>
                  <a:pt x="1357" y="35"/>
                </a:lnTo>
                <a:lnTo>
                  <a:pt x="1339" y="18"/>
                </a:lnTo>
                <a:lnTo>
                  <a:pt x="1339" y="200"/>
                </a:lnTo>
                <a:lnTo>
                  <a:pt x="1357" y="183"/>
                </a:lnTo>
                <a:lnTo>
                  <a:pt x="18" y="183"/>
                </a:lnTo>
                <a:lnTo>
                  <a:pt x="36" y="200"/>
                </a:lnTo>
                <a:lnTo>
                  <a:pt x="36" y="18"/>
                </a:lnTo>
                <a:lnTo>
                  <a:pt x="18" y="35"/>
                </a:lnTo>
                <a:lnTo>
                  <a:pt x="18" y="0"/>
                </a:lnTo>
                <a:close/>
              </a:path>
            </a:pathLst>
          </a:custGeom>
          <a:solidFill>
            <a:schemeClr val="tx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85001" name="Freeform 213"/>
          <p:cNvSpPr>
            <a:spLocks/>
          </p:cNvSpPr>
          <p:nvPr/>
        </p:nvSpPr>
        <p:spPr bwMode="auto">
          <a:xfrm>
            <a:off x="7667625" y="2317750"/>
            <a:ext cx="727075" cy="1236663"/>
          </a:xfrm>
          <a:custGeom>
            <a:avLst/>
            <a:gdLst>
              <a:gd name="T0" fmla="*/ 0 w 458"/>
              <a:gd name="T1" fmla="*/ 751 h 779"/>
              <a:gd name="T2" fmla="*/ 0 w 458"/>
              <a:gd name="T3" fmla="*/ 766 h 779"/>
              <a:gd name="T4" fmla="*/ 3 w 458"/>
              <a:gd name="T5" fmla="*/ 769 h 779"/>
              <a:gd name="T6" fmla="*/ 6 w 458"/>
              <a:gd name="T7" fmla="*/ 774 h 779"/>
              <a:gd name="T8" fmla="*/ 8 w 458"/>
              <a:gd name="T9" fmla="*/ 776 h 779"/>
              <a:gd name="T10" fmla="*/ 13 w 458"/>
              <a:gd name="T11" fmla="*/ 776 h 779"/>
              <a:gd name="T12" fmla="*/ 18 w 458"/>
              <a:gd name="T13" fmla="*/ 779 h 779"/>
              <a:gd name="T14" fmla="*/ 24 w 458"/>
              <a:gd name="T15" fmla="*/ 776 h 779"/>
              <a:gd name="T16" fmla="*/ 26 w 458"/>
              <a:gd name="T17" fmla="*/ 776 h 779"/>
              <a:gd name="T18" fmla="*/ 34 w 458"/>
              <a:gd name="T19" fmla="*/ 769 h 779"/>
              <a:gd name="T20" fmla="*/ 455 w 458"/>
              <a:gd name="T21" fmla="*/ 25 h 779"/>
              <a:gd name="T22" fmla="*/ 455 w 458"/>
              <a:gd name="T23" fmla="*/ 20 h 779"/>
              <a:gd name="T24" fmla="*/ 458 w 458"/>
              <a:gd name="T25" fmla="*/ 15 h 779"/>
              <a:gd name="T26" fmla="*/ 455 w 458"/>
              <a:gd name="T27" fmla="*/ 13 h 779"/>
              <a:gd name="T28" fmla="*/ 455 w 458"/>
              <a:gd name="T29" fmla="*/ 8 h 779"/>
              <a:gd name="T30" fmla="*/ 450 w 458"/>
              <a:gd name="T31" fmla="*/ 5 h 779"/>
              <a:gd name="T32" fmla="*/ 448 w 458"/>
              <a:gd name="T33" fmla="*/ 0 h 779"/>
              <a:gd name="T34" fmla="*/ 435 w 458"/>
              <a:gd name="T35" fmla="*/ 0 h 779"/>
              <a:gd name="T36" fmla="*/ 430 w 458"/>
              <a:gd name="T37" fmla="*/ 3 h 779"/>
              <a:gd name="T38" fmla="*/ 427 w 458"/>
              <a:gd name="T39" fmla="*/ 5 h 779"/>
              <a:gd name="T40" fmla="*/ 422 w 458"/>
              <a:gd name="T41" fmla="*/ 8 h 779"/>
              <a:gd name="T42" fmla="*/ 0 w 458"/>
              <a:gd name="T43" fmla="*/ 751 h 779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w 458"/>
              <a:gd name="T67" fmla="*/ 0 h 779"/>
              <a:gd name="T68" fmla="*/ 458 w 458"/>
              <a:gd name="T69" fmla="*/ 779 h 779"/>
            </a:gdLst>
            <a:ahLst/>
            <a:cxnLst>
              <a:cxn ang="T44">
                <a:pos x="T0" y="T1"/>
              </a:cxn>
              <a:cxn ang="T45">
                <a:pos x="T2" y="T3"/>
              </a:cxn>
              <a:cxn ang="T46">
                <a:pos x="T4" y="T5"/>
              </a:cxn>
              <a:cxn ang="T47">
                <a:pos x="T6" y="T7"/>
              </a:cxn>
              <a:cxn ang="T48">
                <a:pos x="T8" y="T9"/>
              </a:cxn>
              <a:cxn ang="T49">
                <a:pos x="T10" y="T11"/>
              </a:cxn>
              <a:cxn ang="T50">
                <a:pos x="T12" y="T13"/>
              </a:cxn>
              <a:cxn ang="T51">
                <a:pos x="T14" y="T15"/>
              </a:cxn>
              <a:cxn ang="T52">
                <a:pos x="T16" y="T17"/>
              </a:cxn>
              <a:cxn ang="T53">
                <a:pos x="T18" y="T19"/>
              </a:cxn>
              <a:cxn ang="T54">
                <a:pos x="T20" y="T21"/>
              </a:cxn>
              <a:cxn ang="T55">
                <a:pos x="T22" y="T23"/>
              </a:cxn>
              <a:cxn ang="T56">
                <a:pos x="T24" y="T25"/>
              </a:cxn>
              <a:cxn ang="T57">
                <a:pos x="T26" y="T27"/>
              </a:cxn>
              <a:cxn ang="T58">
                <a:pos x="T28" y="T29"/>
              </a:cxn>
              <a:cxn ang="T59">
                <a:pos x="T30" y="T31"/>
              </a:cxn>
              <a:cxn ang="T60">
                <a:pos x="T32" y="T33"/>
              </a:cxn>
              <a:cxn ang="T61">
                <a:pos x="T34" y="T35"/>
              </a:cxn>
              <a:cxn ang="T62">
                <a:pos x="T36" y="T37"/>
              </a:cxn>
              <a:cxn ang="T63">
                <a:pos x="T38" y="T39"/>
              </a:cxn>
              <a:cxn ang="T64">
                <a:pos x="T40" y="T41"/>
              </a:cxn>
              <a:cxn ang="T65">
                <a:pos x="T42" y="T43"/>
              </a:cxn>
            </a:cxnLst>
            <a:rect l="T66" t="T67" r="T68" b="T69"/>
            <a:pathLst>
              <a:path w="458" h="779">
                <a:moveTo>
                  <a:pt x="0" y="751"/>
                </a:moveTo>
                <a:lnTo>
                  <a:pt x="0" y="766"/>
                </a:lnTo>
                <a:lnTo>
                  <a:pt x="3" y="769"/>
                </a:lnTo>
                <a:lnTo>
                  <a:pt x="6" y="774"/>
                </a:lnTo>
                <a:lnTo>
                  <a:pt x="8" y="776"/>
                </a:lnTo>
                <a:lnTo>
                  <a:pt x="13" y="776"/>
                </a:lnTo>
                <a:lnTo>
                  <a:pt x="18" y="779"/>
                </a:lnTo>
                <a:lnTo>
                  <a:pt x="24" y="776"/>
                </a:lnTo>
                <a:lnTo>
                  <a:pt x="26" y="776"/>
                </a:lnTo>
                <a:lnTo>
                  <a:pt x="34" y="769"/>
                </a:lnTo>
                <a:lnTo>
                  <a:pt x="455" y="25"/>
                </a:lnTo>
                <a:lnTo>
                  <a:pt x="455" y="20"/>
                </a:lnTo>
                <a:lnTo>
                  <a:pt x="458" y="15"/>
                </a:lnTo>
                <a:lnTo>
                  <a:pt x="455" y="13"/>
                </a:lnTo>
                <a:lnTo>
                  <a:pt x="455" y="8"/>
                </a:lnTo>
                <a:lnTo>
                  <a:pt x="450" y="5"/>
                </a:lnTo>
                <a:lnTo>
                  <a:pt x="448" y="0"/>
                </a:lnTo>
                <a:lnTo>
                  <a:pt x="435" y="0"/>
                </a:lnTo>
                <a:lnTo>
                  <a:pt x="430" y="3"/>
                </a:lnTo>
                <a:lnTo>
                  <a:pt x="427" y="5"/>
                </a:lnTo>
                <a:lnTo>
                  <a:pt x="422" y="8"/>
                </a:lnTo>
                <a:lnTo>
                  <a:pt x="0" y="751"/>
                </a:lnTo>
                <a:close/>
              </a:path>
            </a:pathLst>
          </a:custGeom>
          <a:solidFill>
            <a:schemeClr val="tx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85002" name="Freeform 214"/>
          <p:cNvSpPr>
            <a:spLocks/>
          </p:cNvSpPr>
          <p:nvPr/>
        </p:nvSpPr>
        <p:spPr bwMode="auto">
          <a:xfrm>
            <a:off x="5257800" y="2330450"/>
            <a:ext cx="660400" cy="1223963"/>
          </a:xfrm>
          <a:custGeom>
            <a:avLst/>
            <a:gdLst>
              <a:gd name="T0" fmla="*/ 380 w 416"/>
              <a:gd name="T1" fmla="*/ 761 h 771"/>
              <a:gd name="T2" fmla="*/ 383 w 416"/>
              <a:gd name="T3" fmla="*/ 763 h 771"/>
              <a:gd name="T4" fmla="*/ 388 w 416"/>
              <a:gd name="T5" fmla="*/ 766 h 771"/>
              <a:gd name="T6" fmla="*/ 390 w 416"/>
              <a:gd name="T7" fmla="*/ 768 h 771"/>
              <a:gd name="T8" fmla="*/ 395 w 416"/>
              <a:gd name="T9" fmla="*/ 771 h 771"/>
              <a:gd name="T10" fmla="*/ 401 w 416"/>
              <a:gd name="T11" fmla="*/ 768 h 771"/>
              <a:gd name="T12" fmla="*/ 406 w 416"/>
              <a:gd name="T13" fmla="*/ 768 h 771"/>
              <a:gd name="T14" fmla="*/ 408 w 416"/>
              <a:gd name="T15" fmla="*/ 766 h 771"/>
              <a:gd name="T16" fmla="*/ 411 w 416"/>
              <a:gd name="T17" fmla="*/ 761 h 771"/>
              <a:gd name="T18" fmla="*/ 413 w 416"/>
              <a:gd name="T19" fmla="*/ 758 h 771"/>
              <a:gd name="T20" fmla="*/ 416 w 416"/>
              <a:gd name="T21" fmla="*/ 753 h 771"/>
              <a:gd name="T22" fmla="*/ 413 w 416"/>
              <a:gd name="T23" fmla="*/ 748 h 771"/>
              <a:gd name="T24" fmla="*/ 413 w 416"/>
              <a:gd name="T25" fmla="*/ 743 h 771"/>
              <a:gd name="T26" fmla="*/ 33 w 416"/>
              <a:gd name="T27" fmla="*/ 7 h 771"/>
              <a:gd name="T28" fmla="*/ 31 w 416"/>
              <a:gd name="T29" fmla="*/ 5 h 771"/>
              <a:gd name="T30" fmla="*/ 25 w 416"/>
              <a:gd name="T31" fmla="*/ 2 h 771"/>
              <a:gd name="T32" fmla="*/ 23 w 416"/>
              <a:gd name="T33" fmla="*/ 0 h 771"/>
              <a:gd name="T34" fmla="*/ 7 w 416"/>
              <a:gd name="T35" fmla="*/ 0 h 771"/>
              <a:gd name="T36" fmla="*/ 5 w 416"/>
              <a:gd name="T37" fmla="*/ 2 h 771"/>
              <a:gd name="T38" fmla="*/ 2 w 416"/>
              <a:gd name="T39" fmla="*/ 7 h 771"/>
              <a:gd name="T40" fmla="*/ 0 w 416"/>
              <a:gd name="T41" fmla="*/ 10 h 771"/>
              <a:gd name="T42" fmla="*/ 0 w 416"/>
              <a:gd name="T43" fmla="*/ 25 h 771"/>
              <a:gd name="T44" fmla="*/ 380 w 416"/>
              <a:gd name="T45" fmla="*/ 761 h 771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w 416"/>
              <a:gd name="T70" fmla="*/ 0 h 771"/>
              <a:gd name="T71" fmla="*/ 416 w 416"/>
              <a:gd name="T72" fmla="*/ 771 h 771"/>
            </a:gdLst>
            <a:ahLst/>
            <a:cxnLst>
              <a:cxn ang="T46">
                <a:pos x="T0" y="T1"/>
              </a:cxn>
              <a:cxn ang="T47">
                <a:pos x="T2" y="T3"/>
              </a:cxn>
              <a:cxn ang="T48">
                <a:pos x="T4" y="T5"/>
              </a:cxn>
              <a:cxn ang="T49">
                <a:pos x="T6" y="T7"/>
              </a:cxn>
              <a:cxn ang="T50">
                <a:pos x="T8" y="T9"/>
              </a:cxn>
              <a:cxn ang="T51">
                <a:pos x="T10" y="T11"/>
              </a:cxn>
              <a:cxn ang="T52">
                <a:pos x="T12" y="T13"/>
              </a:cxn>
              <a:cxn ang="T53">
                <a:pos x="T14" y="T15"/>
              </a:cxn>
              <a:cxn ang="T54">
                <a:pos x="T16" y="T17"/>
              </a:cxn>
              <a:cxn ang="T55">
                <a:pos x="T18" y="T19"/>
              </a:cxn>
              <a:cxn ang="T56">
                <a:pos x="T20" y="T21"/>
              </a:cxn>
              <a:cxn ang="T57">
                <a:pos x="T22" y="T23"/>
              </a:cxn>
              <a:cxn ang="T58">
                <a:pos x="T24" y="T25"/>
              </a:cxn>
              <a:cxn ang="T59">
                <a:pos x="T26" y="T27"/>
              </a:cxn>
              <a:cxn ang="T60">
                <a:pos x="T28" y="T29"/>
              </a:cxn>
              <a:cxn ang="T61">
                <a:pos x="T30" y="T31"/>
              </a:cxn>
              <a:cxn ang="T62">
                <a:pos x="T32" y="T33"/>
              </a:cxn>
              <a:cxn ang="T63">
                <a:pos x="T34" y="T35"/>
              </a:cxn>
              <a:cxn ang="T64">
                <a:pos x="T36" y="T37"/>
              </a:cxn>
              <a:cxn ang="T65">
                <a:pos x="T38" y="T39"/>
              </a:cxn>
              <a:cxn ang="T66">
                <a:pos x="T40" y="T41"/>
              </a:cxn>
              <a:cxn ang="T67">
                <a:pos x="T42" y="T43"/>
              </a:cxn>
              <a:cxn ang="T68">
                <a:pos x="T44" y="T45"/>
              </a:cxn>
            </a:cxnLst>
            <a:rect l="T69" t="T70" r="T71" b="T72"/>
            <a:pathLst>
              <a:path w="416" h="771">
                <a:moveTo>
                  <a:pt x="380" y="761"/>
                </a:moveTo>
                <a:lnTo>
                  <a:pt x="383" y="763"/>
                </a:lnTo>
                <a:lnTo>
                  <a:pt x="388" y="766"/>
                </a:lnTo>
                <a:lnTo>
                  <a:pt x="390" y="768"/>
                </a:lnTo>
                <a:lnTo>
                  <a:pt x="395" y="771"/>
                </a:lnTo>
                <a:lnTo>
                  <a:pt x="401" y="768"/>
                </a:lnTo>
                <a:lnTo>
                  <a:pt x="406" y="768"/>
                </a:lnTo>
                <a:lnTo>
                  <a:pt x="408" y="766"/>
                </a:lnTo>
                <a:lnTo>
                  <a:pt x="411" y="761"/>
                </a:lnTo>
                <a:lnTo>
                  <a:pt x="413" y="758"/>
                </a:lnTo>
                <a:lnTo>
                  <a:pt x="416" y="753"/>
                </a:lnTo>
                <a:lnTo>
                  <a:pt x="413" y="748"/>
                </a:lnTo>
                <a:lnTo>
                  <a:pt x="413" y="743"/>
                </a:lnTo>
                <a:lnTo>
                  <a:pt x="33" y="7"/>
                </a:lnTo>
                <a:lnTo>
                  <a:pt x="31" y="5"/>
                </a:lnTo>
                <a:lnTo>
                  <a:pt x="25" y="2"/>
                </a:lnTo>
                <a:lnTo>
                  <a:pt x="23" y="0"/>
                </a:lnTo>
                <a:lnTo>
                  <a:pt x="7" y="0"/>
                </a:lnTo>
                <a:lnTo>
                  <a:pt x="5" y="2"/>
                </a:lnTo>
                <a:lnTo>
                  <a:pt x="2" y="7"/>
                </a:lnTo>
                <a:lnTo>
                  <a:pt x="0" y="10"/>
                </a:lnTo>
                <a:lnTo>
                  <a:pt x="0" y="25"/>
                </a:lnTo>
                <a:lnTo>
                  <a:pt x="380" y="761"/>
                </a:lnTo>
                <a:close/>
              </a:path>
            </a:pathLst>
          </a:custGeom>
          <a:solidFill>
            <a:schemeClr val="tx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85003" name="Freeform 229"/>
          <p:cNvSpPr>
            <a:spLocks/>
          </p:cNvSpPr>
          <p:nvPr/>
        </p:nvSpPr>
        <p:spPr bwMode="auto">
          <a:xfrm>
            <a:off x="5726113" y="3689350"/>
            <a:ext cx="2182812" cy="349250"/>
          </a:xfrm>
          <a:custGeom>
            <a:avLst/>
            <a:gdLst>
              <a:gd name="T0" fmla="*/ 18 w 1375"/>
              <a:gd name="T1" fmla="*/ 0 h 220"/>
              <a:gd name="T2" fmla="*/ 13 w 1375"/>
              <a:gd name="T3" fmla="*/ 0 h 220"/>
              <a:gd name="T4" fmla="*/ 8 w 1375"/>
              <a:gd name="T5" fmla="*/ 2 h 220"/>
              <a:gd name="T6" fmla="*/ 3 w 1375"/>
              <a:gd name="T7" fmla="*/ 7 h 220"/>
              <a:gd name="T8" fmla="*/ 0 w 1375"/>
              <a:gd name="T9" fmla="*/ 12 h 220"/>
              <a:gd name="T10" fmla="*/ 0 w 1375"/>
              <a:gd name="T11" fmla="*/ 205 h 220"/>
              <a:gd name="T12" fmla="*/ 3 w 1375"/>
              <a:gd name="T13" fmla="*/ 210 h 220"/>
              <a:gd name="T14" fmla="*/ 5 w 1375"/>
              <a:gd name="T15" fmla="*/ 215 h 220"/>
              <a:gd name="T16" fmla="*/ 8 w 1375"/>
              <a:gd name="T17" fmla="*/ 218 h 220"/>
              <a:gd name="T18" fmla="*/ 13 w 1375"/>
              <a:gd name="T19" fmla="*/ 218 h 220"/>
              <a:gd name="T20" fmla="*/ 18 w 1375"/>
              <a:gd name="T21" fmla="*/ 220 h 220"/>
              <a:gd name="T22" fmla="*/ 1357 w 1375"/>
              <a:gd name="T23" fmla="*/ 220 h 220"/>
              <a:gd name="T24" fmla="*/ 1360 w 1375"/>
              <a:gd name="T25" fmla="*/ 218 h 220"/>
              <a:gd name="T26" fmla="*/ 1365 w 1375"/>
              <a:gd name="T27" fmla="*/ 218 h 220"/>
              <a:gd name="T28" fmla="*/ 1370 w 1375"/>
              <a:gd name="T29" fmla="*/ 215 h 220"/>
              <a:gd name="T30" fmla="*/ 1372 w 1375"/>
              <a:gd name="T31" fmla="*/ 210 h 220"/>
              <a:gd name="T32" fmla="*/ 1372 w 1375"/>
              <a:gd name="T33" fmla="*/ 205 h 220"/>
              <a:gd name="T34" fmla="*/ 1375 w 1375"/>
              <a:gd name="T35" fmla="*/ 203 h 220"/>
              <a:gd name="T36" fmla="*/ 1375 w 1375"/>
              <a:gd name="T37" fmla="*/ 17 h 220"/>
              <a:gd name="T38" fmla="*/ 1372 w 1375"/>
              <a:gd name="T39" fmla="*/ 12 h 220"/>
              <a:gd name="T40" fmla="*/ 1372 w 1375"/>
              <a:gd name="T41" fmla="*/ 7 h 220"/>
              <a:gd name="T42" fmla="*/ 1370 w 1375"/>
              <a:gd name="T43" fmla="*/ 5 h 220"/>
              <a:gd name="T44" fmla="*/ 1365 w 1375"/>
              <a:gd name="T45" fmla="*/ 2 h 220"/>
              <a:gd name="T46" fmla="*/ 1360 w 1375"/>
              <a:gd name="T47" fmla="*/ 0 h 220"/>
              <a:gd name="T48" fmla="*/ 1357 w 1375"/>
              <a:gd name="T49" fmla="*/ 0 h 220"/>
              <a:gd name="T50" fmla="*/ 18 w 1375"/>
              <a:gd name="T51" fmla="*/ 0 h 220"/>
              <a:gd name="T52" fmla="*/ 18 w 1375"/>
              <a:gd name="T53" fmla="*/ 35 h 220"/>
              <a:gd name="T54" fmla="*/ 1357 w 1375"/>
              <a:gd name="T55" fmla="*/ 35 h 220"/>
              <a:gd name="T56" fmla="*/ 1339 w 1375"/>
              <a:gd name="T57" fmla="*/ 17 h 220"/>
              <a:gd name="T58" fmla="*/ 1339 w 1375"/>
              <a:gd name="T59" fmla="*/ 203 h 220"/>
              <a:gd name="T60" fmla="*/ 1357 w 1375"/>
              <a:gd name="T61" fmla="*/ 185 h 220"/>
              <a:gd name="T62" fmla="*/ 18 w 1375"/>
              <a:gd name="T63" fmla="*/ 185 h 220"/>
              <a:gd name="T64" fmla="*/ 36 w 1375"/>
              <a:gd name="T65" fmla="*/ 203 h 220"/>
              <a:gd name="T66" fmla="*/ 36 w 1375"/>
              <a:gd name="T67" fmla="*/ 17 h 220"/>
              <a:gd name="T68" fmla="*/ 18 w 1375"/>
              <a:gd name="T69" fmla="*/ 35 h 220"/>
              <a:gd name="T70" fmla="*/ 18 w 1375"/>
              <a:gd name="T71" fmla="*/ 0 h 220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w 1375"/>
              <a:gd name="T109" fmla="*/ 0 h 220"/>
              <a:gd name="T110" fmla="*/ 1375 w 1375"/>
              <a:gd name="T111" fmla="*/ 220 h 220"/>
            </a:gdLst>
            <a:ahLst/>
            <a:cxnLst>
              <a:cxn ang="T72">
                <a:pos x="T0" y="T1"/>
              </a:cxn>
              <a:cxn ang="T73">
                <a:pos x="T2" y="T3"/>
              </a:cxn>
              <a:cxn ang="T74">
                <a:pos x="T4" y="T5"/>
              </a:cxn>
              <a:cxn ang="T75">
                <a:pos x="T6" y="T7"/>
              </a:cxn>
              <a:cxn ang="T76">
                <a:pos x="T8" y="T9"/>
              </a:cxn>
              <a:cxn ang="T77">
                <a:pos x="T10" y="T11"/>
              </a:cxn>
              <a:cxn ang="T78">
                <a:pos x="T12" y="T13"/>
              </a:cxn>
              <a:cxn ang="T79">
                <a:pos x="T14" y="T15"/>
              </a:cxn>
              <a:cxn ang="T80">
                <a:pos x="T16" y="T17"/>
              </a:cxn>
              <a:cxn ang="T81">
                <a:pos x="T18" y="T19"/>
              </a:cxn>
              <a:cxn ang="T82">
                <a:pos x="T20" y="T21"/>
              </a:cxn>
              <a:cxn ang="T83">
                <a:pos x="T22" y="T23"/>
              </a:cxn>
              <a:cxn ang="T84">
                <a:pos x="T24" y="T25"/>
              </a:cxn>
              <a:cxn ang="T85">
                <a:pos x="T26" y="T27"/>
              </a:cxn>
              <a:cxn ang="T86">
                <a:pos x="T28" y="T29"/>
              </a:cxn>
              <a:cxn ang="T87">
                <a:pos x="T30" y="T31"/>
              </a:cxn>
              <a:cxn ang="T88">
                <a:pos x="T32" y="T33"/>
              </a:cxn>
              <a:cxn ang="T89">
                <a:pos x="T34" y="T35"/>
              </a:cxn>
              <a:cxn ang="T90">
                <a:pos x="T36" y="T37"/>
              </a:cxn>
              <a:cxn ang="T91">
                <a:pos x="T38" y="T39"/>
              </a:cxn>
              <a:cxn ang="T92">
                <a:pos x="T40" y="T41"/>
              </a:cxn>
              <a:cxn ang="T93">
                <a:pos x="T42" y="T43"/>
              </a:cxn>
              <a:cxn ang="T94">
                <a:pos x="T44" y="T45"/>
              </a:cxn>
              <a:cxn ang="T95">
                <a:pos x="T46" y="T47"/>
              </a:cxn>
              <a:cxn ang="T96">
                <a:pos x="T48" y="T49"/>
              </a:cxn>
              <a:cxn ang="T97">
                <a:pos x="T50" y="T51"/>
              </a:cxn>
              <a:cxn ang="T98">
                <a:pos x="T52" y="T53"/>
              </a:cxn>
              <a:cxn ang="T99">
                <a:pos x="T54" y="T55"/>
              </a:cxn>
              <a:cxn ang="T100">
                <a:pos x="T56" y="T57"/>
              </a:cxn>
              <a:cxn ang="T101">
                <a:pos x="T58" y="T59"/>
              </a:cxn>
              <a:cxn ang="T102">
                <a:pos x="T60" y="T61"/>
              </a:cxn>
              <a:cxn ang="T103">
                <a:pos x="T62" y="T63"/>
              </a:cxn>
              <a:cxn ang="T104">
                <a:pos x="T64" y="T65"/>
              </a:cxn>
              <a:cxn ang="T105">
                <a:pos x="T66" y="T67"/>
              </a:cxn>
              <a:cxn ang="T106">
                <a:pos x="T68" y="T69"/>
              </a:cxn>
              <a:cxn ang="T107">
                <a:pos x="T70" y="T71"/>
              </a:cxn>
            </a:cxnLst>
            <a:rect l="T108" t="T109" r="T110" b="T111"/>
            <a:pathLst>
              <a:path w="1375" h="220">
                <a:moveTo>
                  <a:pt x="18" y="0"/>
                </a:moveTo>
                <a:lnTo>
                  <a:pt x="13" y="0"/>
                </a:lnTo>
                <a:lnTo>
                  <a:pt x="8" y="2"/>
                </a:lnTo>
                <a:lnTo>
                  <a:pt x="3" y="7"/>
                </a:lnTo>
                <a:lnTo>
                  <a:pt x="0" y="12"/>
                </a:lnTo>
                <a:lnTo>
                  <a:pt x="0" y="205"/>
                </a:lnTo>
                <a:lnTo>
                  <a:pt x="3" y="210"/>
                </a:lnTo>
                <a:lnTo>
                  <a:pt x="5" y="215"/>
                </a:lnTo>
                <a:lnTo>
                  <a:pt x="8" y="218"/>
                </a:lnTo>
                <a:lnTo>
                  <a:pt x="13" y="218"/>
                </a:lnTo>
                <a:lnTo>
                  <a:pt x="18" y="220"/>
                </a:lnTo>
                <a:lnTo>
                  <a:pt x="1357" y="220"/>
                </a:lnTo>
                <a:lnTo>
                  <a:pt x="1360" y="218"/>
                </a:lnTo>
                <a:lnTo>
                  <a:pt x="1365" y="218"/>
                </a:lnTo>
                <a:lnTo>
                  <a:pt x="1370" y="215"/>
                </a:lnTo>
                <a:lnTo>
                  <a:pt x="1372" y="210"/>
                </a:lnTo>
                <a:lnTo>
                  <a:pt x="1372" y="205"/>
                </a:lnTo>
                <a:lnTo>
                  <a:pt x="1375" y="203"/>
                </a:lnTo>
                <a:lnTo>
                  <a:pt x="1375" y="17"/>
                </a:lnTo>
                <a:lnTo>
                  <a:pt x="1372" y="12"/>
                </a:lnTo>
                <a:lnTo>
                  <a:pt x="1372" y="7"/>
                </a:lnTo>
                <a:lnTo>
                  <a:pt x="1370" y="5"/>
                </a:lnTo>
                <a:lnTo>
                  <a:pt x="1365" y="2"/>
                </a:lnTo>
                <a:lnTo>
                  <a:pt x="1360" y="0"/>
                </a:lnTo>
                <a:lnTo>
                  <a:pt x="1357" y="0"/>
                </a:lnTo>
                <a:lnTo>
                  <a:pt x="18" y="0"/>
                </a:lnTo>
                <a:lnTo>
                  <a:pt x="18" y="35"/>
                </a:lnTo>
                <a:lnTo>
                  <a:pt x="1357" y="35"/>
                </a:lnTo>
                <a:lnTo>
                  <a:pt x="1339" y="17"/>
                </a:lnTo>
                <a:lnTo>
                  <a:pt x="1339" y="203"/>
                </a:lnTo>
                <a:lnTo>
                  <a:pt x="1357" y="185"/>
                </a:lnTo>
                <a:lnTo>
                  <a:pt x="18" y="185"/>
                </a:lnTo>
                <a:lnTo>
                  <a:pt x="36" y="203"/>
                </a:lnTo>
                <a:lnTo>
                  <a:pt x="36" y="17"/>
                </a:lnTo>
                <a:lnTo>
                  <a:pt x="18" y="35"/>
                </a:lnTo>
                <a:lnTo>
                  <a:pt x="18" y="0"/>
                </a:lnTo>
                <a:close/>
              </a:path>
            </a:pathLst>
          </a:custGeom>
          <a:solidFill>
            <a:schemeClr val="tx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85004" name="Freeform 230"/>
          <p:cNvSpPr>
            <a:spLocks/>
          </p:cNvSpPr>
          <p:nvPr/>
        </p:nvSpPr>
        <p:spPr bwMode="auto">
          <a:xfrm>
            <a:off x="7667625" y="2640013"/>
            <a:ext cx="727075" cy="1239837"/>
          </a:xfrm>
          <a:custGeom>
            <a:avLst/>
            <a:gdLst>
              <a:gd name="T0" fmla="*/ 0 w 458"/>
              <a:gd name="T1" fmla="*/ 753 h 781"/>
              <a:gd name="T2" fmla="*/ 0 w 458"/>
              <a:gd name="T3" fmla="*/ 768 h 781"/>
              <a:gd name="T4" fmla="*/ 3 w 458"/>
              <a:gd name="T5" fmla="*/ 771 h 781"/>
              <a:gd name="T6" fmla="*/ 6 w 458"/>
              <a:gd name="T7" fmla="*/ 776 h 781"/>
              <a:gd name="T8" fmla="*/ 8 w 458"/>
              <a:gd name="T9" fmla="*/ 778 h 781"/>
              <a:gd name="T10" fmla="*/ 13 w 458"/>
              <a:gd name="T11" fmla="*/ 778 h 781"/>
              <a:gd name="T12" fmla="*/ 18 w 458"/>
              <a:gd name="T13" fmla="*/ 781 h 781"/>
              <a:gd name="T14" fmla="*/ 24 w 458"/>
              <a:gd name="T15" fmla="*/ 778 h 781"/>
              <a:gd name="T16" fmla="*/ 26 w 458"/>
              <a:gd name="T17" fmla="*/ 778 h 781"/>
              <a:gd name="T18" fmla="*/ 34 w 458"/>
              <a:gd name="T19" fmla="*/ 771 h 781"/>
              <a:gd name="T20" fmla="*/ 455 w 458"/>
              <a:gd name="T21" fmla="*/ 25 h 781"/>
              <a:gd name="T22" fmla="*/ 455 w 458"/>
              <a:gd name="T23" fmla="*/ 20 h 781"/>
              <a:gd name="T24" fmla="*/ 458 w 458"/>
              <a:gd name="T25" fmla="*/ 15 h 781"/>
              <a:gd name="T26" fmla="*/ 455 w 458"/>
              <a:gd name="T27" fmla="*/ 12 h 781"/>
              <a:gd name="T28" fmla="*/ 455 w 458"/>
              <a:gd name="T29" fmla="*/ 7 h 781"/>
              <a:gd name="T30" fmla="*/ 450 w 458"/>
              <a:gd name="T31" fmla="*/ 5 h 781"/>
              <a:gd name="T32" fmla="*/ 448 w 458"/>
              <a:gd name="T33" fmla="*/ 0 h 781"/>
              <a:gd name="T34" fmla="*/ 435 w 458"/>
              <a:gd name="T35" fmla="*/ 0 h 781"/>
              <a:gd name="T36" fmla="*/ 430 w 458"/>
              <a:gd name="T37" fmla="*/ 2 h 781"/>
              <a:gd name="T38" fmla="*/ 427 w 458"/>
              <a:gd name="T39" fmla="*/ 5 h 781"/>
              <a:gd name="T40" fmla="*/ 422 w 458"/>
              <a:gd name="T41" fmla="*/ 7 h 781"/>
              <a:gd name="T42" fmla="*/ 0 w 458"/>
              <a:gd name="T43" fmla="*/ 753 h 781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w 458"/>
              <a:gd name="T67" fmla="*/ 0 h 781"/>
              <a:gd name="T68" fmla="*/ 458 w 458"/>
              <a:gd name="T69" fmla="*/ 781 h 781"/>
            </a:gdLst>
            <a:ahLst/>
            <a:cxnLst>
              <a:cxn ang="T44">
                <a:pos x="T0" y="T1"/>
              </a:cxn>
              <a:cxn ang="T45">
                <a:pos x="T2" y="T3"/>
              </a:cxn>
              <a:cxn ang="T46">
                <a:pos x="T4" y="T5"/>
              </a:cxn>
              <a:cxn ang="T47">
                <a:pos x="T6" y="T7"/>
              </a:cxn>
              <a:cxn ang="T48">
                <a:pos x="T8" y="T9"/>
              </a:cxn>
              <a:cxn ang="T49">
                <a:pos x="T10" y="T11"/>
              </a:cxn>
              <a:cxn ang="T50">
                <a:pos x="T12" y="T13"/>
              </a:cxn>
              <a:cxn ang="T51">
                <a:pos x="T14" y="T15"/>
              </a:cxn>
              <a:cxn ang="T52">
                <a:pos x="T16" y="T17"/>
              </a:cxn>
              <a:cxn ang="T53">
                <a:pos x="T18" y="T19"/>
              </a:cxn>
              <a:cxn ang="T54">
                <a:pos x="T20" y="T21"/>
              </a:cxn>
              <a:cxn ang="T55">
                <a:pos x="T22" y="T23"/>
              </a:cxn>
              <a:cxn ang="T56">
                <a:pos x="T24" y="T25"/>
              </a:cxn>
              <a:cxn ang="T57">
                <a:pos x="T26" y="T27"/>
              </a:cxn>
              <a:cxn ang="T58">
                <a:pos x="T28" y="T29"/>
              </a:cxn>
              <a:cxn ang="T59">
                <a:pos x="T30" y="T31"/>
              </a:cxn>
              <a:cxn ang="T60">
                <a:pos x="T32" y="T33"/>
              </a:cxn>
              <a:cxn ang="T61">
                <a:pos x="T34" y="T35"/>
              </a:cxn>
              <a:cxn ang="T62">
                <a:pos x="T36" y="T37"/>
              </a:cxn>
              <a:cxn ang="T63">
                <a:pos x="T38" y="T39"/>
              </a:cxn>
              <a:cxn ang="T64">
                <a:pos x="T40" y="T41"/>
              </a:cxn>
              <a:cxn ang="T65">
                <a:pos x="T42" y="T43"/>
              </a:cxn>
            </a:cxnLst>
            <a:rect l="T66" t="T67" r="T68" b="T69"/>
            <a:pathLst>
              <a:path w="458" h="781">
                <a:moveTo>
                  <a:pt x="0" y="753"/>
                </a:moveTo>
                <a:lnTo>
                  <a:pt x="0" y="768"/>
                </a:lnTo>
                <a:lnTo>
                  <a:pt x="3" y="771"/>
                </a:lnTo>
                <a:lnTo>
                  <a:pt x="6" y="776"/>
                </a:lnTo>
                <a:lnTo>
                  <a:pt x="8" y="778"/>
                </a:lnTo>
                <a:lnTo>
                  <a:pt x="13" y="778"/>
                </a:lnTo>
                <a:lnTo>
                  <a:pt x="18" y="781"/>
                </a:lnTo>
                <a:lnTo>
                  <a:pt x="24" y="778"/>
                </a:lnTo>
                <a:lnTo>
                  <a:pt x="26" y="778"/>
                </a:lnTo>
                <a:lnTo>
                  <a:pt x="34" y="771"/>
                </a:lnTo>
                <a:lnTo>
                  <a:pt x="455" y="25"/>
                </a:lnTo>
                <a:lnTo>
                  <a:pt x="455" y="20"/>
                </a:lnTo>
                <a:lnTo>
                  <a:pt x="458" y="15"/>
                </a:lnTo>
                <a:lnTo>
                  <a:pt x="455" y="12"/>
                </a:lnTo>
                <a:lnTo>
                  <a:pt x="455" y="7"/>
                </a:lnTo>
                <a:lnTo>
                  <a:pt x="450" y="5"/>
                </a:lnTo>
                <a:lnTo>
                  <a:pt x="448" y="0"/>
                </a:lnTo>
                <a:lnTo>
                  <a:pt x="435" y="0"/>
                </a:lnTo>
                <a:lnTo>
                  <a:pt x="430" y="2"/>
                </a:lnTo>
                <a:lnTo>
                  <a:pt x="427" y="5"/>
                </a:lnTo>
                <a:lnTo>
                  <a:pt x="422" y="7"/>
                </a:lnTo>
                <a:lnTo>
                  <a:pt x="0" y="753"/>
                </a:lnTo>
                <a:close/>
              </a:path>
            </a:pathLst>
          </a:custGeom>
          <a:solidFill>
            <a:schemeClr val="tx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85005" name="Freeform 231"/>
          <p:cNvSpPr>
            <a:spLocks/>
          </p:cNvSpPr>
          <p:nvPr/>
        </p:nvSpPr>
        <p:spPr bwMode="auto">
          <a:xfrm>
            <a:off x="5257800" y="2655888"/>
            <a:ext cx="660400" cy="1223962"/>
          </a:xfrm>
          <a:custGeom>
            <a:avLst/>
            <a:gdLst>
              <a:gd name="T0" fmla="*/ 380 w 416"/>
              <a:gd name="T1" fmla="*/ 761 h 771"/>
              <a:gd name="T2" fmla="*/ 383 w 416"/>
              <a:gd name="T3" fmla="*/ 763 h 771"/>
              <a:gd name="T4" fmla="*/ 388 w 416"/>
              <a:gd name="T5" fmla="*/ 766 h 771"/>
              <a:gd name="T6" fmla="*/ 390 w 416"/>
              <a:gd name="T7" fmla="*/ 768 h 771"/>
              <a:gd name="T8" fmla="*/ 395 w 416"/>
              <a:gd name="T9" fmla="*/ 771 h 771"/>
              <a:gd name="T10" fmla="*/ 401 w 416"/>
              <a:gd name="T11" fmla="*/ 768 h 771"/>
              <a:gd name="T12" fmla="*/ 406 w 416"/>
              <a:gd name="T13" fmla="*/ 768 h 771"/>
              <a:gd name="T14" fmla="*/ 408 w 416"/>
              <a:gd name="T15" fmla="*/ 766 h 771"/>
              <a:gd name="T16" fmla="*/ 411 w 416"/>
              <a:gd name="T17" fmla="*/ 761 h 771"/>
              <a:gd name="T18" fmla="*/ 413 w 416"/>
              <a:gd name="T19" fmla="*/ 758 h 771"/>
              <a:gd name="T20" fmla="*/ 416 w 416"/>
              <a:gd name="T21" fmla="*/ 753 h 771"/>
              <a:gd name="T22" fmla="*/ 413 w 416"/>
              <a:gd name="T23" fmla="*/ 748 h 771"/>
              <a:gd name="T24" fmla="*/ 413 w 416"/>
              <a:gd name="T25" fmla="*/ 743 h 771"/>
              <a:gd name="T26" fmla="*/ 33 w 416"/>
              <a:gd name="T27" fmla="*/ 7 h 771"/>
              <a:gd name="T28" fmla="*/ 31 w 416"/>
              <a:gd name="T29" fmla="*/ 5 h 771"/>
              <a:gd name="T30" fmla="*/ 25 w 416"/>
              <a:gd name="T31" fmla="*/ 2 h 771"/>
              <a:gd name="T32" fmla="*/ 23 w 416"/>
              <a:gd name="T33" fmla="*/ 0 h 771"/>
              <a:gd name="T34" fmla="*/ 7 w 416"/>
              <a:gd name="T35" fmla="*/ 0 h 771"/>
              <a:gd name="T36" fmla="*/ 5 w 416"/>
              <a:gd name="T37" fmla="*/ 2 h 771"/>
              <a:gd name="T38" fmla="*/ 2 w 416"/>
              <a:gd name="T39" fmla="*/ 7 h 771"/>
              <a:gd name="T40" fmla="*/ 0 w 416"/>
              <a:gd name="T41" fmla="*/ 10 h 771"/>
              <a:gd name="T42" fmla="*/ 0 w 416"/>
              <a:gd name="T43" fmla="*/ 25 h 771"/>
              <a:gd name="T44" fmla="*/ 380 w 416"/>
              <a:gd name="T45" fmla="*/ 761 h 771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w 416"/>
              <a:gd name="T70" fmla="*/ 0 h 771"/>
              <a:gd name="T71" fmla="*/ 416 w 416"/>
              <a:gd name="T72" fmla="*/ 771 h 771"/>
            </a:gdLst>
            <a:ahLst/>
            <a:cxnLst>
              <a:cxn ang="T46">
                <a:pos x="T0" y="T1"/>
              </a:cxn>
              <a:cxn ang="T47">
                <a:pos x="T2" y="T3"/>
              </a:cxn>
              <a:cxn ang="T48">
                <a:pos x="T4" y="T5"/>
              </a:cxn>
              <a:cxn ang="T49">
                <a:pos x="T6" y="T7"/>
              </a:cxn>
              <a:cxn ang="T50">
                <a:pos x="T8" y="T9"/>
              </a:cxn>
              <a:cxn ang="T51">
                <a:pos x="T10" y="T11"/>
              </a:cxn>
              <a:cxn ang="T52">
                <a:pos x="T12" y="T13"/>
              </a:cxn>
              <a:cxn ang="T53">
                <a:pos x="T14" y="T15"/>
              </a:cxn>
              <a:cxn ang="T54">
                <a:pos x="T16" y="T17"/>
              </a:cxn>
              <a:cxn ang="T55">
                <a:pos x="T18" y="T19"/>
              </a:cxn>
              <a:cxn ang="T56">
                <a:pos x="T20" y="T21"/>
              </a:cxn>
              <a:cxn ang="T57">
                <a:pos x="T22" y="T23"/>
              </a:cxn>
              <a:cxn ang="T58">
                <a:pos x="T24" y="T25"/>
              </a:cxn>
              <a:cxn ang="T59">
                <a:pos x="T26" y="T27"/>
              </a:cxn>
              <a:cxn ang="T60">
                <a:pos x="T28" y="T29"/>
              </a:cxn>
              <a:cxn ang="T61">
                <a:pos x="T30" y="T31"/>
              </a:cxn>
              <a:cxn ang="T62">
                <a:pos x="T32" y="T33"/>
              </a:cxn>
              <a:cxn ang="T63">
                <a:pos x="T34" y="T35"/>
              </a:cxn>
              <a:cxn ang="T64">
                <a:pos x="T36" y="T37"/>
              </a:cxn>
              <a:cxn ang="T65">
                <a:pos x="T38" y="T39"/>
              </a:cxn>
              <a:cxn ang="T66">
                <a:pos x="T40" y="T41"/>
              </a:cxn>
              <a:cxn ang="T67">
                <a:pos x="T42" y="T43"/>
              </a:cxn>
              <a:cxn ang="T68">
                <a:pos x="T44" y="T45"/>
              </a:cxn>
            </a:cxnLst>
            <a:rect l="T69" t="T70" r="T71" b="T72"/>
            <a:pathLst>
              <a:path w="416" h="771">
                <a:moveTo>
                  <a:pt x="380" y="761"/>
                </a:moveTo>
                <a:lnTo>
                  <a:pt x="383" y="763"/>
                </a:lnTo>
                <a:lnTo>
                  <a:pt x="388" y="766"/>
                </a:lnTo>
                <a:lnTo>
                  <a:pt x="390" y="768"/>
                </a:lnTo>
                <a:lnTo>
                  <a:pt x="395" y="771"/>
                </a:lnTo>
                <a:lnTo>
                  <a:pt x="401" y="768"/>
                </a:lnTo>
                <a:lnTo>
                  <a:pt x="406" y="768"/>
                </a:lnTo>
                <a:lnTo>
                  <a:pt x="408" y="766"/>
                </a:lnTo>
                <a:lnTo>
                  <a:pt x="411" y="761"/>
                </a:lnTo>
                <a:lnTo>
                  <a:pt x="413" y="758"/>
                </a:lnTo>
                <a:lnTo>
                  <a:pt x="416" y="753"/>
                </a:lnTo>
                <a:lnTo>
                  <a:pt x="413" y="748"/>
                </a:lnTo>
                <a:lnTo>
                  <a:pt x="413" y="743"/>
                </a:lnTo>
                <a:lnTo>
                  <a:pt x="33" y="7"/>
                </a:lnTo>
                <a:lnTo>
                  <a:pt x="31" y="5"/>
                </a:lnTo>
                <a:lnTo>
                  <a:pt x="25" y="2"/>
                </a:lnTo>
                <a:lnTo>
                  <a:pt x="23" y="0"/>
                </a:lnTo>
                <a:lnTo>
                  <a:pt x="7" y="0"/>
                </a:lnTo>
                <a:lnTo>
                  <a:pt x="5" y="2"/>
                </a:lnTo>
                <a:lnTo>
                  <a:pt x="2" y="7"/>
                </a:lnTo>
                <a:lnTo>
                  <a:pt x="0" y="10"/>
                </a:lnTo>
                <a:lnTo>
                  <a:pt x="0" y="25"/>
                </a:lnTo>
                <a:lnTo>
                  <a:pt x="380" y="761"/>
                </a:lnTo>
                <a:close/>
              </a:path>
            </a:pathLst>
          </a:custGeom>
          <a:solidFill>
            <a:schemeClr val="tx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85006" name="Freeform 234"/>
          <p:cNvSpPr>
            <a:spLocks/>
          </p:cNvSpPr>
          <p:nvPr/>
        </p:nvSpPr>
        <p:spPr bwMode="auto">
          <a:xfrm>
            <a:off x="1325563" y="2754313"/>
            <a:ext cx="2181225" cy="350837"/>
          </a:xfrm>
          <a:custGeom>
            <a:avLst/>
            <a:gdLst>
              <a:gd name="T0" fmla="*/ 18 w 1374"/>
              <a:gd name="T1" fmla="*/ 0 h 221"/>
              <a:gd name="T2" fmla="*/ 12 w 1374"/>
              <a:gd name="T3" fmla="*/ 0 h 221"/>
              <a:gd name="T4" fmla="*/ 7 w 1374"/>
              <a:gd name="T5" fmla="*/ 3 h 221"/>
              <a:gd name="T6" fmla="*/ 2 w 1374"/>
              <a:gd name="T7" fmla="*/ 8 h 221"/>
              <a:gd name="T8" fmla="*/ 0 w 1374"/>
              <a:gd name="T9" fmla="*/ 13 h 221"/>
              <a:gd name="T10" fmla="*/ 0 w 1374"/>
              <a:gd name="T11" fmla="*/ 206 h 221"/>
              <a:gd name="T12" fmla="*/ 2 w 1374"/>
              <a:gd name="T13" fmla="*/ 211 h 221"/>
              <a:gd name="T14" fmla="*/ 5 w 1374"/>
              <a:gd name="T15" fmla="*/ 216 h 221"/>
              <a:gd name="T16" fmla="*/ 7 w 1374"/>
              <a:gd name="T17" fmla="*/ 218 h 221"/>
              <a:gd name="T18" fmla="*/ 12 w 1374"/>
              <a:gd name="T19" fmla="*/ 218 h 221"/>
              <a:gd name="T20" fmla="*/ 18 w 1374"/>
              <a:gd name="T21" fmla="*/ 221 h 221"/>
              <a:gd name="T22" fmla="*/ 1356 w 1374"/>
              <a:gd name="T23" fmla="*/ 221 h 221"/>
              <a:gd name="T24" fmla="*/ 1359 w 1374"/>
              <a:gd name="T25" fmla="*/ 218 h 221"/>
              <a:gd name="T26" fmla="*/ 1364 w 1374"/>
              <a:gd name="T27" fmla="*/ 218 h 221"/>
              <a:gd name="T28" fmla="*/ 1369 w 1374"/>
              <a:gd name="T29" fmla="*/ 216 h 221"/>
              <a:gd name="T30" fmla="*/ 1372 w 1374"/>
              <a:gd name="T31" fmla="*/ 211 h 221"/>
              <a:gd name="T32" fmla="*/ 1372 w 1374"/>
              <a:gd name="T33" fmla="*/ 206 h 221"/>
              <a:gd name="T34" fmla="*/ 1374 w 1374"/>
              <a:gd name="T35" fmla="*/ 203 h 221"/>
              <a:gd name="T36" fmla="*/ 1374 w 1374"/>
              <a:gd name="T37" fmla="*/ 18 h 221"/>
              <a:gd name="T38" fmla="*/ 1372 w 1374"/>
              <a:gd name="T39" fmla="*/ 13 h 221"/>
              <a:gd name="T40" fmla="*/ 1372 w 1374"/>
              <a:gd name="T41" fmla="*/ 8 h 221"/>
              <a:gd name="T42" fmla="*/ 1369 w 1374"/>
              <a:gd name="T43" fmla="*/ 5 h 221"/>
              <a:gd name="T44" fmla="*/ 1364 w 1374"/>
              <a:gd name="T45" fmla="*/ 3 h 221"/>
              <a:gd name="T46" fmla="*/ 1359 w 1374"/>
              <a:gd name="T47" fmla="*/ 0 h 221"/>
              <a:gd name="T48" fmla="*/ 1356 w 1374"/>
              <a:gd name="T49" fmla="*/ 0 h 221"/>
              <a:gd name="T50" fmla="*/ 18 w 1374"/>
              <a:gd name="T51" fmla="*/ 0 h 221"/>
              <a:gd name="T52" fmla="*/ 18 w 1374"/>
              <a:gd name="T53" fmla="*/ 36 h 221"/>
              <a:gd name="T54" fmla="*/ 1356 w 1374"/>
              <a:gd name="T55" fmla="*/ 36 h 221"/>
              <a:gd name="T56" fmla="*/ 1338 w 1374"/>
              <a:gd name="T57" fmla="*/ 18 h 221"/>
              <a:gd name="T58" fmla="*/ 1338 w 1374"/>
              <a:gd name="T59" fmla="*/ 203 h 221"/>
              <a:gd name="T60" fmla="*/ 1356 w 1374"/>
              <a:gd name="T61" fmla="*/ 186 h 221"/>
              <a:gd name="T62" fmla="*/ 18 w 1374"/>
              <a:gd name="T63" fmla="*/ 186 h 221"/>
              <a:gd name="T64" fmla="*/ 36 w 1374"/>
              <a:gd name="T65" fmla="*/ 203 h 221"/>
              <a:gd name="T66" fmla="*/ 36 w 1374"/>
              <a:gd name="T67" fmla="*/ 18 h 221"/>
              <a:gd name="T68" fmla="*/ 18 w 1374"/>
              <a:gd name="T69" fmla="*/ 36 h 221"/>
              <a:gd name="T70" fmla="*/ 18 w 1374"/>
              <a:gd name="T71" fmla="*/ 0 h 221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w 1374"/>
              <a:gd name="T109" fmla="*/ 0 h 221"/>
              <a:gd name="T110" fmla="*/ 1374 w 1374"/>
              <a:gd name="T111" fmla="*/ 221 h 221"/>
            </a:gdLst>
            <a:ahLst/>
            <a:cxnLst>
              <a:cxn ang="T72">
                <a:pos x="T0" y="T1"/>
              </a:cxn>
              <a:cxn ang="T73">
                <a:pos x="T2" y="T3"/>
              </a:cxn>
              <a:cxn ang="T74">
                <a:pos x="T4" y="T5"/>
              </a:cxn>
              <a:cxn ang="T75">
                <a:pos x="T6" y="T7"/>
              </a:cxn>
              <a:cxn ang="T76">
                <a:pos x="T8" y="T9"/>
              </a:cxn>
              <a:cxn ang="T77">
                <a:pos x="T10" y="T11"/>
              </a:cxn>
              <a:cxn ang="T78">
                <a:pos x="T12" y="T13"/>
              </a:cxn>
              <a:cxn ang="T79">
                <a:pos x="T14" y="T15"/>
              </a:cxn>
              <a:cxn ang="T80">
                <a:pos x="T16" y="T17"/>
              </a:cxn>
              <a:cxn ang="T81">
                <a:pos x="T18" y="T19"/>
              </a:cxn>
              <a:cxn ang="T82">
                <a:pos x="T20" y="T21"/>
              </a:cxn>
              <a:cxn ang="T83">
                <a:pos x="T22" y="T23"/>
              </a:cxn>
              <a:cxn ang="T84">
                <a:pos x="T24" y="T25"/>
              </a:cxn>
              <a:cxn ang="T85">
                <a:pos x="T26" y="T27"/>
              </a:cxn>
              <a:cxn ang="T86">
                <a:pos x="T28" y="T29"/>
              </a:cxn>
              <a:cxn ang="T87">
                <a:pos x="T30" y="T31"/>
              </a:cxn>
              <a:cxn ang="T88">
                <a:pos x="T32" y="T33"/>
              </a:cxn>
              <a:cxn ang="T89">
                <a:pos x="T34" y="T35"/>
              </a:cxn>
              <a:cxn ang="T90">
                <a:pos x="T36" y="T37"/>
              </a:cxn>
              <a:cxn ang="T91">
                <a:pos x="T38" y="T39"/>
              </a:cxn>
              <a:cxn ang="T92">
                <a:pos x="T40" y="T41"/>
              </a:cxn>
              <a:cxn ang="T93">
                <a:pos x="T42" y="T43"/>
              </a:cxn>
              <a:cxn ang="T94">
                <a:pos x="T44" y="T45"/>
              </a:cxn>
              <a:cxn ang="T95">
                <a:pos x="T46" y="T47"/>
              </a:cxn>
              <a:cxn ang="T96">
                <a:pos x="T48" y="T49"/>
              </a:cxn>
              <a:cxn ang="T97">
                <a:pos x="T50" y="T51"/>
              </a:cxn>
              <a:cxn ang="T98">
                <a:pos x="T52" y="T53"/>
              </a:cxn>
              <a:cxn ang="T99">
                <a:pos x="T54" y="T55"/>
              </a:cxn>
              <a:cxn ang="T100">
                <a:pos x="T56" y="T57"/>
              </a:cxn>
              <a:cxn ang="T101">
                <a:pos x="T58" y="T59"/>
              </a:cxn>
              <a:cxn ang="T102">
                <a:pos x="T60" y="T61"/>
              </a:cxn>
              <a:cxn ang="T103">
                <a:pos x="T62" y="T63"/>
              </a:cxn>
              <a:cxn ang="T104">
                <a:pos x="T64" y="T65"/>
              </a:cxn>
              <a:cxn ang="T105">
                <a:pos x="T66" y="T67"/>
              </a:cxn>
              <a:cxn ang="T106">
                <a:pos x="T68" y="T69"/>
              </a:cxn>
              <a:cxn ang="T107">
                <a:pos x="T70" y="T71"/>
              </a:cxn>
            </a:cxnLst>
            <a:rect l="T108" t="T109" r="T110" b="T111"/>
            <a:pathLst>
              <a:path w="1374" h="221">
                <a:moveTo>
                  <a:pt x="18" y="0"/>
                </a:moveTo>
                <a:lnTo>
                  <a:pt x="12" y="0"/>
                </a:lnTo>
                <a:lnTo>
                  <a:pt x="7" y="3"/>
                </a:lnTo>
                <a:lnTo>
                  <a:pt x="2" y="8"/>
                </a:lnTo>
                <a:lnTo>
                  <a:pt x="0" y="13"/>
                </a:lnTo>
                <a:lnTo>
                  <a:pt x="0" y="206"/>
                </a:lnTo>
                <a:lnTo>
                  <a:pt x="2" y="211"/>
                </a:lnTo>
                <a:lnTo>
                  <a:pt x="5" y="216"/>
                </a:lnTo>
                <a:lnTo>
                  <a:pt x="7" y="218"/>
                </a:lnTo>
                <a:lnTo>
                  <a:pt x="12" y="218"/>
                </a:lnTo>
                <a:lnTo>
                  <a:pt x="18" y="221"/>
                </a:lnTo>
                <a:lnTo>
                  <a:pt x="1356" y="221"/>
                </a:lnTo>
                <a:lnTo>
                  <a:pt x="1359" y="218"/>
                </a:lnTo>
                <a:lnTo>
                  <a:pt x="1364" y="218"/>
                </a:lnTo>
                <a:lnTo>
                  <a:pt x="1369" y="216"/>
                </a:lnTo>
                <a:lnTo>
                  <a:pt x="1372" y="211"/>
                </a:lnTo>
                <a:lnTo>
                  <a:pt x="1372" y="206"/>
                </a:lnTo>
                <a:lnTo>
                  <a:pt x="1374" y="203"/>
                </a:lnTo>
                <a:lnTo>
                  <a:pt x="1374" y="18"/>
                </a:lnTo>
                <a:lnTo>
                  <a:pt x="1372" y="13"/>
                </a:lnTo>
                <a:lnTo>
                  <a:pt x="1372" y="8"/>
                </a:lnTo>
                <a:lnTo>
                  <a:pt x="1369" y="5"/>
                </a:lnTo>
                <a:lnTo>
                  <a:pt x="1364" y="3"/>
                </a:lnTo>
                <a:lnTo>
                  <a:pt x="1359" y="0"/>
                </a:lnTo>
                <a:lnTo>
                  <a:pt x="1356" y="0"/>
                </a:lnTo>
                <a:lnTo>
                  <a:pt x="18" y="0"/>
                </a:lnTo>
                <a:lnTo>
                  <a:pt x="18" y="36"/>
                </a:lnTo>
                <a:lnTo>
                  <a:pt x="1356" y="36"/>
                </a:lnTo>
                <a:lnTo>
                  <a:pt x="1338" y="18"/>
                </a:lnTo>
                <a:lnTo>
                  <a:pt x="1338" y="203"/>
                </a:lnTo>
                <a:lnTo>
                  <a:pt x="1356" y="186"/>
                </a:lnTo>
                <a:lnTo>
                  <a:pt x="18" y="186"/>
                </a:lnTo>
                <a:lnTo>
                  <a:pt x="36" y="203"/>
                </a:lnTo>
                <a:lnTo>
                  <a:pt x="36" y="18"/>
                </a:lnTo>
                <a:lnTo>
                  <a:pt x="18" y="36"/>
                </a:lnTo>
                <a:lnTo>
                  <a:pt x="18" y="0"/>
                </a:lnTo>
                <a:close/>
              </a:path>
            </a:pathLst>
          </a:custGeom>
          <a:solidFill>
            <a:schemeClr val="tx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85007" name="Freeform 249"/>
          <p:cNvSpPr>
            <a:spLocks/>
          </p:cNvSpPr>
          <p:nvPr/>
        </p:nvSpPr>
        <p:spPr bwMode="auto">
          <a:xfrm>
            <a:off x="1325563" y="3092450"/>
            <a:ext cx="2181225" cy="354013"/>
          </a:xfrm>
          <a:custGeom>
            <a:avLst/>
            <a:gdLst>
              <a:gd name="T0" fmla="*/ 18 w 1374"/>
              <a:gd name="T1" fmla="*/ 0 h 223"/>
              <a:gd name="T2" fmla="*/ 12 w 1374"/>
              <a:gd name="T3" fmla="*/ 0 h 223"/>
              <a:gd name="T4" fmla="*/ 7 w 1374"/>
              <a:gd name="T5" fmla="*/ 3 h 223"/>
              <a:gd name="T6" fmla="*/ 2 w 1374"/>
              <a:gd name="T7" fmla="*/ 8 h 223"/>
              <a:gd name="T8" fmla="*/ 0 w 1374"/>
              <a:gd name="T9" fmla="*/ 13 h 223"/>
              <a:gd name="T10" fmla="*/ 0 w 1374"/>
              <a:gd name="T11" fmla="*/ 208 h 223"/>
              <a:gd name="T12" fmla="*/ 2 w 1374"/>
              <a:gd name="T13" fmla="*/ 213 h 223"/>
              <a:gd name="T14" fmla="*/ 5 w 1374"/>
              <a:gd name="T15" fmla="*/ 218 h 223"/>
              <a:gd name="T16" fmla="*/ 7 w 1374"/>
              <a:gd name="T17" fmla="*/ 221 h 223"/>
              <a:gd name="T18" fmla="*/ 12 w 1374"/>
              <a:gd name="T19" fmla="*/ 221 h 223"/>
              <a:gd name="T20" fmla="*/ 18 w 1374"/>
              <a:gd name="T21" fmla="*/ 223 h 223"/>
              <a:gd name="T22" fmla="*/ 1356 w 1374"/>
              <a:gd name="T23" fmla="*/ 223 h 223"/>
              <a:gd name="T24" fmla="*/ 1359 w 1374"/>
              <a:gd name="T25" fmla="*/ 221 h 223"/>
              <a:gd name="T26" fmla="*/ 1364 w 1374"/>
              <a:gd name="T27" fmla="*/ 221 h 223"/>
              <a:gd name="T28" fmla="*/ 1369 w 1374"/>
              <a:gd name="T29" fmla="*/ 218 h 223"/>
              <a:gd name="T30" fmla="*/ 1372 w 1374"/>
              <a:gd name="T31" fmla="*/ 213 h 223"/>
              <a:gd name="T32" fmla="*/ 1372 w 1374"/>
              <a:gd name="T33" fmla="*/ 208 h 223"/>
              <a:gd name="T34" fmla="*/ 1374 w 1374"/>
              <a:gd name="T35" fmla="*/ 206 h 223"/>
              <a:gd name="T36" fmla="*/ 1374 w 1374"/>
              <a:gd name="T37" fmla="*/ 18 h 223"/>
              <a:gd name="T38" fmla="*/ 1372 w 1374"/>
              <a:gd name="T39" fmla="*/ 13 h 223"/>
              <a:gd name="T40" fmla="*/ 1372 w 1374"/>
              <a:gd name="T41" fmla="*/ 8 h 223"/>
              <a:gd name="T42" fmla="*/ 1369 w 1374"/>
              <a:gd name="T43" fmla="*/ 5 h 223"/>
              <a:gd name="T44" fmla="*/ 1364 w 1374"/>
              <a:gd name="T45" fmla="*/ 3 h 223"/>
              <a:gd name="T46" fmla="*/ 1359 w 1374"/>
              <a:gd name="T47" fmla="*/ 0 h 223"/>
              <a:gd name="T48" fmla="*/ 1356 w 1374"/>
              <a:gd name="T49" fmla="*/ 0 h 223"/>
              <a:gd name="T50" fmla="*/ 18 w 1374"/>
              <a:gd name="T51" fmla="*/ 0 h 223"/>
              <a:gd name="T52" fmla="*/ 18 w 1374"/>
              <a:gd name="T53" fmla="*/ 35 h 223"/>
              <a:gd name="T54" fmla="*/ 1356 w 1374"/>
              <a:gd name="T55" fmla="*/ 35 h 223"/>
              <a:gd name="T56" fmla="*/ 1338 w 1374"/>
              <a:gd name="T57" fmla="*/ 18 h 223"/>
              <a:gd name="T58" fmla="*/ 1338 w 1374"/>
              <a:gd name="T59" fmla="*/ 206 h 223"/>
              <a:gd name="T60" fmla="*/ 1356 w 1374"/>
              <a:gd name="T61" fmla="*/ 188 h 223"/>
              <a:gd name="T62" fmla="*/ 18 w 1374"/>
              <a:gd name="T63" fmla="*/ 188 h 223"/>
              <a:gd name="T64" fmla="*/ 36 w 1374"/>
              <a:gd name="T65" fmla="*/ 206 h 223"/>
              <a:gd name="T66" fmla="*/ 36 w 1374"/>
              <a:gd name="T67" fmla="*/ 18 h 223"/>
              <a:gd name="T68" fmla="*/ 18 w 1374"/>
              <a:gd name="T69" fmla="*/ 35 h 223"/>
              <a:gd name="T70" fmla="*/ 18 w 1374"/>
              <a:gd name="T71" fmla="*/ 0 h 223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w 1374"/>
              <a:gd name="T109" fmla="*/ 0 h 223"/>
              <a:gd name="T110" fmla="*/ 1374 w 1374"/>
              <a:gd name="T111" fmla="*/ 223 h 223"/>
            </a:gdLst>
            <a:ahLst/>
            <a:cxnLst>
              <a:cxn ang="T72">
                <a:pos x="T0" y="T1"/>
              </a:cxn>
              <a:cxn ang="T73">
                <a:pos x="T2" y="T3"/>
              </a:cxn>
              <a:cxn ang="T74">
                <a:pos x="T4" y="T5"/>
              </a:cxn>
              <a:cxn ang="T75">
                <a:pos x="T6" y="T7"/>
              </a:cxn>
              <a:cxn ang="T76">
                <a:pos x="T8" y="T9"/>
              </a:cxn>
              <a:cxn ang="T77">
                <a:pos x="T10" y="T11"/>
              </a:cxn>
              <a:cxn ang="T78">
                <a:pos x="T12" y="T13"/>
              </a:cxn>
              <a:cxn ang="T79">
                <a:pos x="T14" y="T15"/>
              </a:cxn>
              <a:cxn ang="T80">
                <a:pos x="T16" y="T17"/>
              </a:cxn>
              <a:cxn ang="T81">
                <a:pos x="T18" y="T19"/>
              </a:cxn>
              <a:cxn ang="T82">
                <a:pos x="T20" y="T21"/>
              </a:cxn>
              <a:cxn ang="T83">
                <a:pos x="T22" y="T23"/>
              </a:cxn>
              <a:cxn ang="T84">
                <a:pos x="T24" y="T25"/>
              </a:cxn>
              <a:cxn ang="T85">
                <a:pos x="T26" y="T27"/>
              </a:cxn>
              <a:cxn ang="T86">
                <a:pos x="T28" y="T29"/>
              </a:cxn>
              <a:cxn ang="T87">
                <a:pos x="T30" y="T31"/>
              </a:cxn>
              <a:cxn ang="T88">
                <a:pos x="T32" y="T33"/>
              </a:cxn>
              <a:cxn ang="T89">
                <a:pos x="T34" y="T35"/>
              </a:cxn>
              <a:cxn ang="T90">
                <a:pos x="T36" y="T37"/>
              </a:cxn>
              <a:cxn ang="T91">
                <a:pos x="T38" y="T39"/>
              </a:cxn>
              <a:cxn ang="T92">
                <a:pos x="T40" y="T41"/>
              </a:cxn>
              <a:cxn ang="T93">
                <a:pos x="T42" y="T43"/>
              </a:cxn>
              <a:cxn ang="T94">
                <a:pos x="T44" y="T45"/>
              </a:cxn>
              <a:cxn ang="T95">
                <a:pos x="T46" y="T47"/>
              </a:cxn>
              <a:cxn ang="T96">
                <a:pos x="T48" y="T49"/>
              </a:cxn>
              <a:cxn ang="T97">
                <a:pos x="T50" y="T51"/>
              </a:cxn>
              <a:cxn ang="T98">
                <a:pos x="T52" y="T53"/>
              </a:cxn>
              <a:cxn ang="T99">
                <a:pos x="T54" y="T55"/>
              </a:cxn>
              <a:cxn ang="T100">
                <a:pos x="T56" y="T57"/>
              </a:cxn>
              <a:cxn ang="T101">
                <a:pos x="T58" y="T59"/>
              </a:cxn>
              <a:cxn ang="T102">
                <a:pos x="T60" y="T61"/>
              </a:cxn>
              <a:cxn ang="T103">
                <a:pos x="T62" y="T63"/>
              </a:cxn>
              <a:cxn ang="T104">
                <a:pos x="T64" y="T65"/>
              </a:cxn>
              <a:cxn ang="T105">
                <a:pos x="T66" y="T67"/>
              </a:cxn>
              <a:cxn ang="T106">
                <a:pos x="T68" y="T69"/>
              </a:cxn>
              <a:cxn ang="T107">
                <a:pos x="T70" y="T71"/>
              </a:cxn>
            </a:cxnLst>
            <a:rect l="T108" t="T109" r="T110" b="T111"/>
            <a:pathLst>
              <a:path w="1374" h="223">
                <a:moveTo>
                  <a:pt x="18" y="0"/>
                </a:moveTo>
                <a:lnTo>
                  <a:pt x="12" y="0"/>
                </a:lnTo>
                <a:lnTo>
                  <a:pt x="7" y="3"/>
                </a:lnTo>
                <a:lnTo>
                  <a:pt x="2" y="8"/>
                </a:lnTo>
                <a:lnTo>
                  <a:pt x="0" y="13"/>
                </a:lnTo>
                <a:lnTo>
                  <a:pt x="0" y="208"/>
                </a:lnTo>
                <a:lnTo>
                  <a:pt x="2" y="213"/>
                </a:lnTo>
                <a:lnTo>
                  <a:pt x="5" y="218"/>
                </a:lnTo>
                <a:lnTo>
                  <a:pt x="7" y="221"/>
                </a:lnTo>
                <a:lnTo>
                  <a:pt x="12" y="221"/>
                </a:lnTo>
                <a:lnTo>
                  <a:pt x="18" y="223"/>
                </a:lnTo>
                <a:lnTo>
                  <a:pt x="1356" y="223"/>
                </a:lnTo>
                <a:lnTo>
                  <a:pt x="1359" y="221"/>
                </a:lnTo>
                <a:lnTo>
                  <a:pt x="1364" y="221"/>
                </a:lnTo>
                <a:lnTo>
                  <a:pt x="1369" y="218"/>
                </a:lnTo>
                <a:lnTo>
                  <a:pt x="1372" y="213"/>
                </a:lnTo>
                <a:lnTo>
                  <a:pt x="1372" y="208"/>
                </a:lnTo>
                <a:lnTo>
                  <a:pt x="1374" y="206"/>
                </a:lnTo>
                <a:lnTo>
                  <a:pt x="1374" y="18"/>
                </a:lnTo>
                <a:lnTo>
                  <a:pt x="1372" y="13"/>
                </a:lnTo>
                <a:lnTo>
                  <a:pt x="1372" y="8"/>
                </a:lnTo>
                <a:lnTo>
                  <a:pt x="1369" y="5"/>
                </a:lnTo>
                <a:lnTo>
                  <a:pt x="1364" y="3"/>
                </a:lnTo>
                <a:lnTo>
                  <a:pt x="1359" y="0"/>
                </a:lnTo>
                <a:lnTo>
                  <a:pt x="1356" y="0"/>
                </a:lnTo>
                <a:lnTo>
                  <a:pt x="18" y="0"/>
                </a:lnTo>
                <a:lnTo>
                  <a:pt x="18" y="35"/>
                </a:lnTo>
                <a:lnTo>
                  <a:pt x="1356" y="35"/>
                </a:lnTo>
                <a:lnTo>
                  <a:pt x="1338" y="18"/>
                </a:lnTo>
                <a:lnTo>
                  <a:pt x="1338" y="206"/>
                </a:lnTo>
                <a:lnTo>
                  <a:pt x="1356" y="188"/>
                </a:lnTo>
                <a:lnTo>
                  <a:pt x="18" y="188"/>
                </a:lnTo>
                <a:lnTo>
                  <a:pt x="36" y="206"/>
                </a:lnTo>
                <a:lnTo>
                  <a:pt x="36" y="18"/>
                </a:lnTo>
                <a:lnTo>
                  <a:pt x="18" y="35"/>
                </a:lnTo>
                <a:lnTo>
                  <a:pt x="18" y="0"/>
                </a:lnTo>
                <a:close/>
              </a:path>
            </a:pathLst>
          </a:custGeom>
          <a:solidFill>
            <a:schemeClr val="tx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85008" name="Freeform 264"/>
          <p:cNvSpPr>
            <a:spLocks/>
          </p:cNvSpPr>
          <p:nvPr/>
        </p:nvSpPr>
        <p:spPr bwMode="auto">
          <a:xfrm>
            <a:off x="1308100" y="3419475"/>
            <a:ext cx="2187575" cy="349250"/>
          </a:xfrm>
          <a:custGeom>
            <a:avLst/>
            <a:gdLst>
              <a:gd name="T0" fmla="*/ 18 w 1378"/>
              <a:gd name="T1" fmla="*/ 0 h 220"/>
              <a:gd name="T2" fmla="*/ 13 w 1378"/>
              <a:gd name="T3" fmla="*/ 0 h 220"/>
              <a:gd name="T4" fmla="*/ 8 w 1378"/>
              <a:gd name="T5" fmla="*/ 2 h 220"/>
              <a:gd name="T6" fmla="*/ 3 w 1378"/>
              <a:gd name="T7" fmla="*/ 7 h 220"/>
              <a:gd name="T8" fmla="*/ 0 w 1378"/>
              <a:gd name="T9" fmla="*/ 12 h 220"/>
              <a:gd name="T10" fmla="*/ 0 w 1378"/>
              <a:gd name="T11" fmla="*/ 205 h 220"/>
              <a:gd name="T12" fmla="*/ 3 w 1378"/>
              <a:gd name="T13" fmla="*/ 210 h 220"/>
              <a:gd name="T14" fmla="*/ 5 w 1378"/>
              <a:gd name="T15" fmla="*/ 215 h 220"/>
              <a:gd name="T16" fmla="*/ 8 w 1378"/>
              <a:gd name="T17" fmla="*/ 217 h 220"/>
              <a:gd name="T18" fmla="*/ 13 w 1378"/>
              <a:gd name="T19" fmla="*/ 217 h 220"/>
              <a:gd name="T20" fmla="*/ 18 w 1378"/>
              <a:gd name="T21" fmla="*/ 220 h 220"/>
              <a:gd name="T22" fmla="*/ 1360 w 1378"/>
              <a:gd name="T23" fmla="*/ 220 h 220"/>
              <a:gd name="T24" fmla="*/ 1362 w 1378"/>
              <a:gd name="T25" fmla="*/ 217 h 220"/>
              <a:gd name="T26" fmla="*/ 1367 w 1378"/>
              <a:gd name="T27" fmla="*/ 217 h 220"/>
              <a:gd name="T28" fmla="*/ 1373 w 1378"/>
              <a:gd name="T29" fmla="*/ 215 h 220"/>
              <a:gd name="T30" fmla="*/ 1375 w 1378"/>
              <a:gd name="T31" fmla="*/ 210 h 220"/>
              <a:gd name="T32" fmla="*/ 1375 w 1378"/>
              <a:gd name="T33" fmla="*/ 205 h 220"/>
              <a:gd name="T34" fmla="*/ 1378 w 1378"/>
              <a:gd name="T35" fmla="*/ 202 h 220"/>
              <a:gd name="T36" fmla="*/ 1378 w 1378"/>
              <a:gd name="T37" fmla="*/ 17 h 220"/>
              <a:gd name="T38" fmla="*/ 1375 w 1378"/>
              <a:gd name="T39" fmla="*/ 12 h 220"/>
              <a:gd name="T40" fmla="*/ 1375 w 1378"/>
              <a:gd name="T41" fmla="*/ 7 h 220"/>
              <a:gd name="T42" fmla="*/ 1373 w 1378"/>
              <a:gd name="T43" fmla="*/ 5 h 220"/>
              <a:gd name="T44" fmla="*/ 1367 w 1378"/>
              <a:gd name="T45" fmla="*/ 2 h 220"/>
              <a:gd name="T46" fmla="*/ 1362 w 1378"/>
              <a:gd name="T47" fmla="*/ 0 h 220"/>
              <a:gd name="T48" fmla="*/ 1360 w 1378"/>
              <a:gd name="T49" fmla="*/ 0 h 220"/>
              <a:gd name="T50" fmla="*/ 18 w 1378"/>
              <a:gd name="T51" fmla="*/ 0 h 220"/>
              <a:gd name="T52" fmla="*/ 18 w 1378"/>
              <a:gd name="T53" fmla="*/ 35 h 220"/>
              <a:gd name="T54" fmla="*/ 1360 w 1378"/>
              <a:gd name="T55" fmla="*/ 35 h 220"/>
              <a:gd name="T56" fmla="*/ 1342 w 1378"/>
              <a:gd name="T57" fmla="*/ 17 h 220"/>
              <a:gd name="T58" fmla="*/ 1342 w 1378"/>
              <a:gd name="T59" fmla="*/ 202 h 220"/>
              <a:gd name="T60" fmla="*/ 1360 w 1378"/>
              <a:gd name="T61" fmla="*/ 185 h 220"/>
              <a:gd name="T62" fmla="*/ 18 w 1378"/>
              <a:gd name="T63" fmla="*/ 185 h 220"/>
              <a:gd name="T64" fmla="*/ 36 w 1378"/>
              <a:gd name="T65" fmla="*/ 202 h 220"/>
              <a:gd name="T66" fmla="*/ 36 w 1378"/>
              <a:gd name="T67" fmla="*/ 17 h 220"/>
              <a:gd name="T68" fmla="*/ 18 w 1378"/>
              <a:gd name="T69" fmla="*/ 35 h 220"/>
              <a:gd name="T70" fmla="*/ 18 w 1378"/>
              <a:gd name="T71" fmla="*/ 0 h 220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w 1378"/>
              <a:gd name="T109" fmla="*/ 0 h 220"/>
              <a:gd name="T110" fmla="*/ 1378 w 1378"/>
              <a:gd name="T111" fmla="*/ 220 h 220"/>
            </a:gdLst>
            <a:ahLst/>
            <a:cxnLst>
              <a:cxn ang="T72">
                <a:pos x="T0" y="T1"/>
              </a:cxn>
              <a:cxn ang="T73">
                <a:pos x="T2" y="T3"/>
              </a:cxn>
              <a:cxn ang="T74">
                <a:pos x="T4" y="T5"/>
              </a:cxn>
              <a:cxn ang="T75">
                <a:pos x="T6" y="T7"/>
              </a:cxn>
              <a:cxn ang="T76">
                <a:pos x="T8" y="T9"/>
              </a:cxn>
              <a:cxn ang="T77">
                <a:pos x="T10" y="T11"/>
              </a:cxn>
              <a:cxn ang="T78">
                <a:pos x="T12" y="T13"/>
              </a:cxn>
              <a:cxn ang="T79">
                <a:pos x="T14" y="T15"/>
              </a:cxn>
              <a:cxn ang="T80">
                <a:pos x="T16" y="T17"/>
              </a:cxn>
              <a:cxn ang="T81">
                <a:pos x="T18" y="T19"/>
              </a:cxn>
              <a:cxn ang="T82">
                <a:pos x="T20" y="T21"/>
              </a:cxn>
              <a:cxn ang="T83">
                <a:pos x="T22" y="T23"/>
              </a:cxn>
              <a:cxn ang="T84">
                <a:pos x="T24" y="T25"/>
              </a:cxn>
              <a:cxn ang="T85">
                <a:pos x="T26" y="T27"/>
              </a:cxn>
              <a:cxn ang="T86">
                <a:pos x="T28" y="T29"/>
              </a:cxn>
              <a:cxn ang="T87">
                <a:pos x="T30" y="T31"/>
              </a:cxn>
              <a:cxn ang="T88">
                <a:pos x="T32" y="T33"/>
              </a:cxn>
              <a:cxn ang="T89">
                <a:pos x="T34" y="T35"/>
              </a:cxn>
              <a:cxn ang="T90">
                <a:pos x="T36" y="T37"/>
              </a:cxn>
              <a:cxn ang="T91">
                <a:pos x="T38" y="T39"/>
              </a:cxn>
              <a:cxn ang="T92">
                <a:pos x="T40" y="T41"/>
              </a:cxn>
              <a:cxn ang="T93">
                <a:pos x="T42" y="T43"/>
              </a:cxn>
              <a:cxn ang="T94">
                <a:pos x="T44" y="T45"/>
              </a:cxn>
              <a:cxn ang="T95">
                <a:pos x="T46" y="T47"/>
              </a:cxn>
              <a:cxn ang="T96">
                <a:pos x="T48" y="T49"/>
              </a:cxn>
              <a:cxn ang="T97">
                <a:pos x="T50" y="T51"/>
              </a:cxn>
              <a:cxn ang="T98">
                <a:pos x="T52" y="T53"/>
              </a:cxn>
              <a:cxn ang="T99">
                <a:pos x="T54" y="T55"/>
              </a:cxn>
              <a:cxn ang="T100">
                <a:pos x="T56" y="T57"/>
              </a:cxn>
              <a:cxn ang="T101">
                <a:pos x="T58" y="T59"/>
              </a:cxn>
              <a:cxn ang="T102">
                <a:pos x="T60" y="T61"/>
              </a:cxn>
              <a:cxn ang="T103">
                <a:pos x="T62" y="T63"/>
              </a:cxn>
              <a:cxn ang="T104">
                <a:pos x="T64" y="T65"/>
              </a:cxn>
              <a:cxn ang="T105">
                <a:pos x="T66" y="T67"/>
              </a:cxn>
              <a:cxn ang="T106">
                <a:pos x="T68" y="T69"/>
              </a:cxn>
              <a:cxn ang="T107">
                <a:pos x="T70" y="T71"/>
              </a:cxn>
            </a:cxnLst>
            <a:rect l="T108" t="T109" r="T110" b="T111"/>
            <a:pathLst>
              <a:path w="1378" h="220">
                <a:moveTo>
                  <a:pt x="18" y="0"/>
                </a:moveTo>
                <a:lnTo>
                  <a:pt x="13" y="0"/>
                </a:lnTo>
                <a:lnTo>
                  <a:pt x="8" y="2"/>
                </a:lnTo>
                <a:lnTo>
                  <a:pt x="3" y="7"/>
                </a:lnTo>
                <a:lnTo>
                  <a:pt x="0" y="12"/>
                </a:lnTo>
                <a:lnTo>
                  <a:pt x="0" y="205"/>
                </a:lnTo>
                <a:lnTo>
                  <a:pt x="3" y="210"/>
                </a:lnTo>
                <a:lnTo>
                  <a:pt x="5" y="215"/>
                </a:lnTo>
                <a:lnTo>
                  <a:pt x="8" y="217"/>
                </a:lnTo>
                <a:lnTo>
                  <a:pt x="13" y="217"/>
                </a:lnTo>
                <a:lnTo>
                  <a:pt x="18" y="220"/>
                </a:lnTo>
                <a:lnTo>
                  <a:pt x="1360" y="220"/>
                </a:lnTo>
                <a:lnTo>
                  <a:pt x="1362" y="217"/>
                </a:lnTo>
                <a:lnTo>
                  <a:pt x="1367" y="217"/>
                </a:lnTo>
                <a:lnTo>
                  <a:pt x="1373" y="215"/>
                </a:lnTo>
                <a:lnTo>
                  <a:pt x="1375" y="210"/>
                </a:lnTo>
                <a:lnTo>
                  <a:pt x="1375" y="205"/>
                </a:lnTo>
                <a:lnTo>
                  <a:pt x="1378" y="202"/>
                </a:lnTo>
                <a:lnTo>
                  <a:pt x="1378" y="17"/>
                </a:lnTo>
                <a:lnTo>
                  <a:pt x="1375" y="12"/>
                </a:lnTo>
                <a:lnTo>
                  <a:pt x="1375" y="7"/>
                </a:lnTo>
                <a:lnTo>
                  <a:pt x="1373" y="5"/>
                </a:lnTo>
                <a:lnTo>
                  <a:pt x="1367" y="2"/>
                </a:lnTo>
                <a:lnTo>
                  <a:pt x="1362" y="0"/>
                </a:lnTo>
                <a:lnTo>
                  <a:pt x="1360" y="0"/>
                </a:lnTo>
                <a:lnTo>
                  <a:pt x="18" y="0"/>
                </a:lnTo>
                <a:lnTo>
                  <a:pt x="18" y="35"/>
                </a:lnTo>
                <a:lnTo>
                  <a:pt x="1360" y="35"/>
                </a:lnTo>
                <a:lnTo>
                  <a:pt x="1342" y="17"/>
                </a:lnTo>
                <a:lnTo>
                  <a:pt x="1342" y="202"/>
                </a:lnTo>
                <a:lnTo>
                  <a:pt x="1360" y="185"/>
                </a:lnTo>
                <a:lnTo>
                  <a:pt x="18" y="185"/>
                </a:lnTo>
                <a:lnTo>
                  <a:pt x="36" y="202"/>
                </a:lnTo>
                <a:lnTo>
                  <a:pt x="36" y="17"/>
                </a:lnTo>
                <a:lnTo>
                  <a:pt x="18" y="35"/>
                </a:lnTo>
                <a:lnTo>
                  <a:pt x="18" y="0"/>
                </a:lnTo>
                <a:close/>
              </a:path>
            </a:pathLst>
          </a:custGeom>
          <a:solidFill>
            <a:schemeClr val="tx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85009" name="Freeform 279"/>
          <p:cNvSpPr>
            <a:spLocks/>
          </p:cNvSpPr>
          <p:nvPr/>
        </p:nvSpPr>
        <p:spPr bwMode="auto">
          <a:xfrm>
            <a:off x="1308100" y="3776663"/>
            <a:ext cx="2187575" cy="349250"/>
          </a:xfrm>
          <a:custGeom>
            <a:avLst/>
            <a:gdLst>
              <a:gd name="T0" fmla="*/ 18 w 1378"/>
              <a:gd name="T1" fmla="*/ 0 h 220"/>
              <a:gd name="T2" fmla="*/ 13 w 1378"/>
              <a:gd name="T3" fmla="*/ 0 h 220"/>
              <a:gd name="T4" fmla="*/ 8 w 1378"/>
              <a:gd name="T5" fmla="*/ 2 h 220"/>
              <a:gd name="T6" fmla="*/ 3 w 1378"/>
              <a:gd name="T7" fmla="*/ 7 h 220"/>
              <a:gd name="T8" fmla="*/ 0 w 1378"/>
              <a:gd name="T9" fmla="*/ 12 h 220"/>
              <a:gd name="T10" fmla="*/ 0 w 1378"/>
              <a:gd name="T11" fmla="*/ 205 h 220"/>
              <a:gd name="T12" fmla="*/ 3 w 1378"/>
              <a:gd name="T13" fmla="*/ 210 h 220"/>
              <a:gd name="T14" fmla="*/ 5 w 1378"/>
              <a:gd name="T15" fmla="*/ 215 h 220"/>
              <a:gd name="T16" fmla="*/ 8 w 1378"/>
              <a:gd name="T17" fmla="*/ 218 h 220"/>
              <a:gd name="T18" fmla="*/ 13 w 1378"/>
              <a:gd name="T19" fmla="*/ 218 h 220"/>
              <a:gd name="T20" fmla="*/ 18 w 1378"/>
              <a:gd name="T21" fmla="*/ 220 h 220"/>
              <a:gd name="T22" fmla="*/ 1360 w 1378"/>
              <a:gd name="T23" fmla="*/ 220 h 220"/>
              <a:gd name="T24" fmla="*/ 1362 w 1378"/>
              <a:gd name="T25" fmla="*/ 218 h 220"/>
              <a:gd name="T26" fmla="*/ 1367 w 1378"/>
              <a:gd name="T27" fmla="*/ 218 h 220"/>
              <a:gd name="T28" fmla="*/ 1373 w 1378"/>
              <a:gd name="T29" fmla="*/ 215 h 220"/>
              <a:gd name="T30" fmla="*/ 1375 w 1378"/>
              <a:gd name="T31" fmla="*/ 210 h 220"/>
              <a:gd name="T32" fmla="*/ 1375 w 1378"/>
              <a:gd name="T33" fmla="*/ 205 h 220"/>
              <a:gd name="T34" fmla="*/ 1378 w 1378"/>
              <a:gd name="T35" fmla="*/ 203 h 220"/>
              <a:gd name="T36" fmla="*/ 1378 w 1378"/>
              <a:gd name="T37" fmla="*/ 17 h 220"/>
              <a:gd name="T38" fmla="*/ 1375 w 1378"/>
              <a:gd name="T39" fmla="*/ 12 h 220"/>
              <a:gd name="T40" fmla="*/ 1375 w 1378"/>
              <a:gd name="T41" fmla="*/ 7 h 220"/>
              <a:gd name="T42" fmla="*/ 1373 w 1378"/>
              <a:gd name="T43" fmla="*/ 5 h 220"/>
              <a:gd name="T44" fmla="*/ 1367 w 1378"/>
              <a:gd name="T45" fmla="*/ 2 h 220"/>
              <a:gd name="T46" fmla="*/ 1362 w 1378"/>
              <a:gd name="T47" fmla="*/ 0 h 220"/>
              <a:gd name="T48" fmla="*/ 1360 w 1378"/>
              <a:gd name="T49" fmla="*/ 0 h 220"/>
              <a:gd name="T50" fmla="*/ 18 w 1378"/>
              <a:gd name="T51" fmla="*/ 0 h 220"/>
              <a:gd name="T52" fmla="*/ 18 w 1378"/>
              <a:gd name="T53" fmla="*/ 35 h 220"/>
              <a:gd name="T54" fmla="*/ 1360 w 1378"/>
              <a:gd name="T55" fmla="*/ 35 h 220"/>
              <a:gd name="T56" fmla="*/ 1342 w 1378"/>
              <a:gd name="T57" fmla="*/ 17 h 220"/>
              <a:gd name="T58" fmla="*/ 1342 w 1378"/>
              <a:gd name="T59" fmla="*/ 203 h 220"/>
              <a:gd name="T60" fmla="*/ 1360 w 1378"/>
              <a:gd name="T61" fmla="*/ 185 h 220"/>
              <a:gd name="T62" fmla="*/ 18 w 1378"/>
              <a:gd name="T63" fmla="*/ 185 h 220"/>
              <a:gd name="T64" fmla="*/ 36 w 1378"/>
              <a:gd name="T65" fmla="*/ 203 h 220"/>
              <a:gd name="T66" fmla="*/ 36 w 1378"/>
              <a:gd name="T67" fmla="*/ 17 h 220"/>
              <a:gd name="T68" fmla="*/ 18 w 1378"/>
              <a:gd name="T69" fmla="*/ 35 h 220"/>
              <a:gd name="T70" fmla="*/ 18 w 1378"/>
              <a:gd name="T71" fmla="*/ 0 h 220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w 1378"/>
              <a:gd name="T109" fmla="*/ 0 h 220"/>
              <a:gd name="T110" fmla="*/ 1378 w 1378"/>
              <a:gd name="T111" fmla="*/ 220 h 220"/>
            </a:gdLst>
            <a:ahLst/>
            <a:cxnLst>
              <a:cxn ang="T72">
                <a:pos x="T0" y="T1"/>
              </a:cxn>
              <a:cxn ang="T73">
                <a:pos x="T2" y="T3"/>
              </a:cxn>
              <a:cxn ang="T74">
                <a:pos x="T4" y="T5"/>
              </a:cxn>
              <a:cxn ang="T75">
                <a:pos x="T6" y="T7"/>
              </a:cxn>
              <a:cxn ang="T76">
                <a:pos x="T8" y="T9"/>
              </a:cxn>
              <a:cxn ang="T77">
                <a:pos x="T10" y="T11"/>
              </a:cxn>
              <a:cxn ang="T78">
                <a:pos x="T12" y="T13"/>
              </a:cxn>
              <a:cxn ang="T79">
                <a:pos x="T14" y="T15"/>
              </a:cxn>
              <a:cxn ang="T80">
                <a:pos x="T16" y="T17"/>
              </a:cxn>
              <a:cxn ang="T81">
                <a:pos x="T18" y="T19"/>
              </a:cxn>
              <a:cxn ang="T82">
                <a:pos x="T20" y="T21"/>
              </a:cxn>
              <a:cxn ang="T83">
                <a:pos x="T22" y="T23"/>
              </a:cxn>
              <a:cxn ang="T84">
                <a:pos x="T24" y="T25"/>
              </a:cxn>
              <a:cxn ang="T85">
                <a:pos x="T26" y="T27"/>
              </a:cxn>
              <a:cxn ang="T86">
                <a:pos x="T28" y="T29"/>
              </a:cxn>
              <a:cxn ang="T87">
                <a:pos x="T30" y="T31"/>
              </a:cxn>
              <a:cxn ang="T88">
                <a:pos x="T32" y="T33"/>
              </a:cxn>
              <a:cxn ang="T89">
                <a:pos x="T34" y="T35"/>
              </a:cxn>
              <a:cxn ang="T90">
                <a:pos x="T36" y="T37"/>
              </a:cxn>
              <a:cxn ang="T91">
                <a:pos x="T38" y="T39"/>
              </a:cxn>
              <a:cxn ang="T92">
                <a:pos x="T40" y="T41"/>
              </a:cxn>
              <a:cxn ang="T93">
                <a:pos x="T42" y="T43"/>
              </a:cxn>
              <a:cxn ang="T94">
                <a:pos x="T44" y="T45"/>
              </a:cxn>
              <a:cxn ang="T95">
                <a:pos x="T46" y="T47"/>
              </a:cxn>
              <a:cxn ang="T96">
                <a:pos x="T48" y="T49"/>
              </a:cxn>
              <a:cxn ang="T97">
                <a:pos x="T50" y="T51"/>
              </a:cxn>
              <a:cxn ang="T98">
                <a:pos x="T52" y="T53"/>
              </a:cxn>
              <a:cxn ang="T99">
                <a:pos x="T54" y="T55"/>
              </a:cxn>
              <a:cxn ang="T100">
                <a:pos x="T56" y="T57"/>
              </a:cxn>
              <a:cxn ang="T101">
                <a:pos x="T58" y="T59"/>
              </a:cxn>
              <a:cxn ang="T102">
                <a:pos x="T60" y="T61"/>
              </a:cxn>
              <a:cxn ang="T103">
                <a:pos x="T62" y="T63"/>
              </a:cxn>
              <a:cxn ang="T104">
                <a:pos x="T64" y="T65"/>
              </a:cxn>
              <a:cxn ang="T105">
                <a:pos x="T66" y="T67"/>
              </a:cxn>
              <a:cxn ang="T106">
                <a:pos x="T68" y="T69"/>
              </a:cxn>
              <a:cxn ang="T107">
                <a:pos x="T70" y="T71"/>
              </a:cxn>
            </a:cxnLst>
            <a:rect l="T108" t="T109" r="T110" b="T111"/>
            <a:pathLst>
              <a:path w="1378" h="220">
                <a:moveTo>
                  <a:pt x="18" y="0"/>
                </a:moveTo>
                <a:lnTo>
                  <a:pt x="13" y="0"/>
                </a:lnTo>
                <a:lnTo>
                  <a:pt x="8" y="2"/>
                </a:lnTo>
                <a:lnTo>
                  <a:pt x="3" y="7"/>
                </a:lnTo>
                <a:lnTo>
                  <a:pt x="0" y="12"/>
                </a:lnTo>
                <a:lnTo>
                  <a:pt x="0" y="205"/>
                </a:lnTo>
                <a:lnTo>
                  <a:pt x="3" y="210"/>
                </a:lnTo>
                <a:lnTo>
                  <a:pt x="5" y="215"/>
                </a:lnTo>
                <a:lnTo>
                  <a:pt x="8" y="218"/>
                </a:lnTo>
                <a:lnTo>
                  <a:pt x="13" y="218"/>
                </a:lnTo>
                <a:lnTo>
                  <a:pt x="18" y="220"/>
                </a:lnTo>
                <a:lnTo>
                  <a:pt x="1360" y="220"/>
                </a:lnTo>
                <a:lnTo>
                  <a:pt x="1362" y="218"/>
                </a:lnTo>
                <a:lnTo>
                  <a:pt x="1367" y="218"/>
                </a:lnTo>
                <a:lnTo>
                  <a:pt x="1373" y="215"/>
                </a:lnTo>
                <a:lnTo>
                  <a:pt x="1375" y="210"/>
                </a:lnTo>
                <a:lnTo>
                  <a:pt x="1375" y="205"/>
                </a:lnTo>
                <a:lnTo>
                  <a:pt x="1378" y="203"/>
                </a:lnTo>
                <a:lnTo>
                  <a:pt x="1378" y="17"/>
                </a:lnTo>
                <a:lnTo>
                  <a:pt x="1375" y="12"/>
                </a:lnTo>
                <a:lnTo>
                  <a:pt x="1375" y="7"/>
                </a:lnTo>
                <a:lnTo>
                  <a:pt x="1373" y="5"/>
                </a:lnTo>
                <a:lnTo>
                  <a:pt x="1367" y="2"/>
                </a:lnTo>
                <a:lnTo>
                  <a:pt x="1362" y="0"/>
                </a:lnTo>
                <a:lnTo>
                  <a:pt x="1360" y="0"/>
                </a:lnTo>
                <a:lnTo>
                  <a:pt x="18" y="0"/>
                </a:lnTo>
                <a:lnTo>
                  <a:pt x="18" y="35"/>
                </a:lnTo>
                <a:lnTo>
                  <a:pt x="1360" y="35"/>
                </a:lnTo>
                <a:lnTo>
                  <a:pt x="1342" y="17"/>
                </a:lnTo>
                <a:lnTo>
                  <a:pt x="1342" y="203"/>
                </a:lnTo>
                <a:lnTo>
                  <a:pt x="1360" y="185"/>
                </a:lnTo>
                <a:lnTo>
                  <a:pt x="18" y="185"/>
                </a:lnTo>
                <a:lnTo>
                  <a:pt x="36" y="203"/>
                </a:lnTo>
                <a:lnTo>
                  <a:pt x="36" y="17"/>
                </a:lnTo>
                <a:lnTo>
                  <a:pt x="18" y="35"/>
                </a:lnTo>
                <a:lnTo>
                  <a:pt x="18" y="0"/>
                </a:lnTo>
                <a:close/>
              </a:path>
            </a:pathLst>
          </a:custGeom>
          <a:solidFill>
            <a:schemeClr val="tx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85010" name="Freeform 294"/>
          <p:cNvSpPr>
            <a:spLocks/>
          </p:cNvSpPr>
          <p:nvPr/>
        </p:nvSpPr>
        <p:spPr bwMode="auto">
          <a:xfrm>
            <a:off x="1333500" y="2436813"/>
            <a:ext cx="2154238" cy="338137"/>
          </a:xfrm>
          <a:custGeom>
            <a:avLst/>
            <a:gdLst>
              <a:gd name="T0" fmla="*/ 18 w 1357"/>
              <a:gd name="T1" fmla="*/ 0 h 213"/>
              <a:gd name="T2" fmla="*/ 13 w 1357"/>
              <a:gd name="T3" fmla="*/ 0 h 213"/>
              <a:gd name="T4" fmla="*/ 7 w 1357"/>
              <a:gd name="T5" fmla="*/ 3 h 213"/>
              <a:gd name="T6" fmla="*/ 2 w 1357"/>
              <a:gd name="T7" fmla="*/ 8 h 213"/>
              <a:gd name="T8" fmla="*/ 0 w 1357"/>
              <a:gd name="T9" fmla="*/ 13 h 213"/>
              <a:gd name="T10" fmla="*/ 0 w 1357"/>
              <a:gd name="T11" fmla="*/ 198 h 213"/>
              <a:gd name="T12" fmla="*/ 2 w 1357"/>
              <a:gd name="T13" fmla="*/ 203 h 213"/>
              <a:gd name="T14" fmla="*/ 5 w 1357"/>
              <a:gd name="T15" fmla="*/ 208 h 213"/>
              <a:gd name="T16" fmla="*/ 7 w 1357"/>
              <a:gd name="T17" fmla="*/ 210 h 213"/>
              <a:gd name="T18" fmla="*/ 13 w 1357"/>
              <a:gd name="T19" fmla="*/ 210 h 213"/>
              <a:gd name="T20" fmla="*/ 18 w 1357"/>
              <a:gd name="T21" fmla="*/ 213 h 213"/>
              <a:gd name="T22" fmla="*/ 1339 w 1357"/>
              <a:gd name="T23" fmla="*/ 213 h 213"/>
              <a:gd name="T24" fmla="*/ 1341 w 1357"/>
              <a:gd name="T25" fmla="*/ 210 h 213"/>
              <a:gd name="T26" fmla="*/ 1346 w 1357"/>
              <a:gd name="T27" fmla="*/ 210 h 213"/>
              <a:gd name="T28" fmla="*/ 1351 w 1357"/>
              <a:gd name="T29" fmla="*/ 208 h 213"/>
              <a:gd name="T30" fmla="*/ 1354 w 1357"/>
              <a:gd name="T31" fmla="*/ 203 h 213"/>
              <a:gd name="T32" fmla="*/ 1354 w 1357"/>
              <a:gd name="T33" fmla="*/ 198 h 213"/>
              <a:gd name="T34" fmla="*/ 1357 w 1357"/>
              <a:gd name="T35" fmla="*/ 195 h 213"/>
              <a:gd name="T36" fmla="*/ 1357 w 1357"/>
              <a:gd name="T37" fmla="*/ 18 h 213"/>
              <a:gd name="T38" fmla="*/ 1354 w 1357"/>
              <a:gd name="T39" fmla="*/ 13 h 213"/>
              <a:gd name="T40" fmla="*/ 1354 w 1357"/>
              <a:gd name="T41" fmla="*/ 8 h 213"/>
              <a:gd name="T42" fmla="*/ 1351 w 1357"/>
              <a:gd name="T43" fmla="*/ 5 h 213"/>
              <a:gd name="T44" fmla="*/ 1346 w 1357"/>
              <a:gd name="T45" fmla="*/ 3 h 213"/>
              <a:gd name="T46" fmla="*/ 1341 w 1357"/>
              <a:gd name="T47" fmla="*/ 0 h 213"/>
              <a:gd name="T48" fmla="*/ 1339 w 1357"/>
              <a:gd name="T49" fmla="*/ 0 h 213"/>
              <a:gd name="T50" fmla="*/ 18 w 1357"/>
              <a:gd name="T51" fmla="*/ 0 h 213"/>
              <a:gd name="T52" fmla="*/ 18 w 1357"/>
              <a:gd name="T53" fmla="*/ 35 h 213"/>
              <a:gd name="T54" fmla="*/ 1339 w 1357"/>
              <a:gd name="T55" fmla="*/ 35 h 213"/>
              <a:gd name="T56" fmla="*/ 1321 w 1357"/>
              <a:gd name="T57" fmla="*/ 18 h 213"/>
              <a:gd name="T58" fmla="*/ 1321 w 1357"/>
              <a:gd name="T59" fmla="*/ 195 h 213"/>
              <a:gd name="T60" fmla="*/ 1339 w 1357"/>
              <a:gd name="T61" fmla="*/ 178 h 213"/>
              <a:gd name="T62" fmla="*/ 18 w 1357"/>
              <a:gd name="T63" fmla="*/ 178 h 213"/>
              <a:gd name="T64" fmla="*/ 36 w 1357"/>
              <a:gd name="T65" fmla="*/ 195 h 213"/>
              <a:gd name="T66" fmla="*/ 36 w 1357"/>
              <a:gd name="T67" fmla="*/ 18 h 213"/>
              <a:gd name="T68" fmla="*/ 18 w 1357"/>
              <a:gd name="T69" fmla="*/ 35 h 213"/>
              <a:gd name="T70" fmla="*/ 18 w 1357"/>
              <a:gd name="T71" fmla="*/ 0 h 213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w 1357"/>
              <a:gd name="T109" fmla="*/ 0 h 213"/>
              <a:gd name="T110" fmla="*/ 1357 w 1357"/>
              <a:gd name="T111" fmla="*/ 213 h 213"/>
            </a:gdLst>
            <a:ahLst/>
            <a:cxnLst>
              <a:cxn ang="T72">
                <a:pos x="T0" y="T1"/>
              </a:cxn>
              <a:cxn ang="T73">
                <a:pos x="T2" y="T3"/>
              </a:cxn>
              <a:cxn ang="T74">
                <a:pos x="T4" y="T5"/>
              </a:cxn>
              <a:cxn ang="T75">
                <a:pos x="T6" y="T7"/>
              </a:cxn>
              <a:cxn ang="T76">
                <a:pos x="T8" y="T9"/>
              </a:cxn>
              <a:cxn ang="T77">
                <a:pos x="T10" y="T11"/>
              </a:cxn>
              <a:cxn ang="T78">
                <a:pos x="T12" y="T13"/>
              </a:cxn>
              <a:cxn ang="T79">
                <a:pos x="T14" y="T15"/>
              </a:cxn>
              <a:cxn ang="T80">
                <a:pos x="T16" y="T17"/>
              </a:cxn>
              <a:cxn ang="T81">
                <a:pos x="T18" y="T19"/>
              </a:cxn>
              <a:cxn ang="T82">
                <a:pos x="T20" y="T21"/>
              </a:cxn>
              <a:cxn ang="T83">
                <a:pos x="T22" y="T23"/>
              </a:cxn>
              <a:cxn ang="T84">
                <a:pos x="T24" y="T25"/>
              </a:cxn>
              <a:cxn ang="T85">
                <a:pos x="T26" y="T27"/>
              </a:cxn>
              <a:cxn ang="T86">
                <a:pos x="T28" y="T29"/>
              </a:cxn>
              <a:cxn ang="T87">
                <a:pos x="T30" y="T31"/>
              </a:cxn>
              <a:cxn ang="T88">
                <a:pos x="T32" y="T33"/>
              </a:cxn>
              <a:cxn ang="T89">
                <a:pos x="T34" y="T35"/>
              </a:cxn>
              <a:cxn ang="T90">
                <a:pos x="T36" y="T37"/>
              </a:cxn>
              <a:cxn ang="T91">
                <a:pos x="T38" y="T39"/>
              </a:cxn>
              <a:cxn ang="T92">
                <a:pos x="T40" y="T41"/>
              </a:cxn>
              <a:cxn ang="T93">
                <a:pos x="T42" y="T43"/>
              </a:cxn>
              <a:cxn ang="T94">
                <a:pos x="T44" y="T45"/>
              </a:cxn>
              <a:cxn ang="T95">
                <a:pos x="T46" y="T47"/>
              </a:cxn>
              <a:cxn ang="T96">
                <a:pos x="T48" y="T49"/>
              </a:cxn>
              <a:cxn ang="T97">
                <a:pos x="T50" y="T51"/>
              </a:cxn>
              <a:cxn ang="T98">
                <a:pos x="T52" y="T53"/>
              </a:cxn>
              <a:cxn ang="T99">
                <a:pos x="T54" y="T55"/>
              </a:cxn>
              <a:cxn ang="T100">
                <a:pos x="T56" y="T57"/>
              </a:cxn>
              <a:cxn ang="T101">
                <a:pos x="T58" y="T59"/>
              </a:cxn>
              <a:cxn ang="T102">
                <a:pos x="T60" y="T61"/>
              </a:cxn>
              <a:cxn ang="T103">
                <a:pos x="T62" y="T63"/>
              </a:cxn>
              <a:cxn ang="T104">
                <a:pos x="T64" y="T65"/>
              </a:cxn>
              <a:cxn ang="T105">
                <a:pos x="T66" y="T67"/>
              </a:cxn>
              <a:cxn ang="T106">
                <a:pos x="T68" y="T69"/>
              </a:cxn>
              <a:cxn ang="T107">
                <a:pos x="T70" y="T71"/>
              </a:cxn>
            </a:cxnLst>
            <a:rect l="T108" t="T109" r="T110" b="T111"/>
            <a:pathLst>
              <a:path w="1357" h="213">
                <a:moveTo>
                  <a:pt x="18" y="0"/>
                </a:moveTo>
                <a:lnTo>
                  <a:pt x="13" y="0"/>
                </a:lnTo>
                <a:lnTo>
                  <a:pt x="7" y="3"/>
                </a:lnTo>
                <a:lnTo>
                  <a:pt x="2" y="8"/>
                </a:lnTo>
                <a:lnTo>
                  <a:pt x="0" y="13"/>
                </a:lnTo>
                <a:lnTo>
                  <a:pt x="0" y="198"/>
                </a:lnTo>
                <a:lnTo>
                  <a:pt x="2" y="203"/>
                </a:lnTo>
                <a:lnTo>
                  <a:pt x="5" y="208"/>
                </a:lnTo>
                <a:lnTo>
                  <a:pt x="7" y="210"/>
                </a:lnTo>
                <a:lnTo>
                  <a:pt x="13" y="210"/>
                </a:lnTo>
                <a:lnTo>
                  <a:pt x="18" y="213"/>
                </a:lnTo>
                <a:lnTo>
                  <a:pt x="1339" y="213"/>
                </a:lnTo>
                <a:lnTo>
                  <a:pt x="1341" y="210"/>
                </a:lnTo>
                <a:lnTo>
                  <a:pt x="1346" y="210"/>
                </a:lnTo>
                <a:lnTo>
                  <a:pt x="1351" y="208"/>
                </a:lnTo>
                <a:lnTo>
                  <a:pt x="1354" y="203"/>
                </a:lnTo>
                <a:lnTo>
                  <a:pt x="1354" y="198"/>
                </a:lnTo>
                <a:lnTo>
                  <a:pt x="1357" y="195"/>
                </a:lnTo>
                <a:lnTo>
                  <a:pt x="1357" y="18"/>
                </a:lnTo>
                <a:lnTo>
                  <a:pt x="1354" y="13"/>
                </a:lnTo>
                <a:lnTo>
                  <a:pt x="1354" y="8"/>
                </a:lnTo>
                <a:lnTo>
                  <a:pt x="1351" y="5"/>
                </a:lnTo>
                <a:lnTo>
                  <a:pt x="1346" y="3"/>
                </a:lnTo>
                <a:lnTo>
                  <a:pt x="1341" y="0"/>
                </a:lnTo>
                <a:lnTo>
                  <a:pt x="1339" y="0"/>
                </a:lnTo>
                <a:lnTo>
                  <a:pt x="18" y="0"/>
                </a:lnTo>
                <a:lnTo>
                  <a:pt x="18" y="35"/>
                </a:lnTo>
                <a:lnTo>
                  <a:pt x="1339" y="35"/>
                </a:lnTo>
                <a:lnTo>
                  <a:pt x="1321" y="18"/>
                </a:lnTo>
                <a:lnTo>
                  <a:pt x="1321" y="195"/>
                </a:lnTo>
                <a:lnTo>
                  <a:pt x="1339" y="178"/>
                </a:lnTo>
                <a:lnTo>
                  <a:pt x="18" y="178"/>
                </a:lnTo>
                <a:lnTo>
                  <a:pt x="36" y="195"/>
                </a:lnTo>
                <a:lnTo>
                  <a:pt x="36" y="18"/>
                </a:lnTo>
                <a:lnTo>
                  <a:pt x="18" y="35"/>
                </a:lnTo>
                <a:lnTo>
                  <a:pt x="18" y="0"/>
                </a:lnTo>
                <a:close/>
              </a:path>
            </a:pathLst>
          </a:custGeom>
          <a:solidFill>
            <a:schemeClr val="tx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85011" name="Freeform 310"/>
          <p:cNvSpPr>
            <a:spLocks/>
          </p:cNvSpPr>
          <p:nvPr/>
        </p:nvSpPr>
        <p:spPr bwMode="auto">
          <a:xfrm>
            <a:off x="1341438" y="2114550"/>
            <a:ext cx="2154237" cy="338138"/>
          </a:xfrm>
          <a:custGeom>
            <a:avLst/>
            <a:gdLst>
              <a:gd name="T0" fmla="*/ 18 w 1357"/>
              <a:gd name="T1" fmla="*/ 0 h 213"/>
              <a:gd name="T2" fmla="*/ 13 w 1357"/>
              <a:gd name="T3" fmla="*/ 0 h 213"/>
              <a:gd name="T4" fmla="*/ 8 w 1357"/>
              <a:gd name="T5" fmla="*/ 3 h 213"/>
              <a:gd name="T6" fmla="*/ 2 w 1357"/>
              <a:gd name="T7" fmla="*/ 8 h 213"/>
              <a:gd name="T8" fmla="*/ 0 w 1357"/>
              <a:gd name="T9" fmla="*/ 13 h 213"/>
              <a:gd name="T10" fmla="*/ 0 w 1357"/>
              <a:gd name="T11" fmla="*/ 198 h 213"/>
              <a:gd name="T12" fmla="*/ 2 w 1357"/>
              <a:gd name="T13" fmla="*/ 203 h 213"/>
              <a:gd name="T14" fmla="*/ 5 w 1357"/>
              <a:gd name="T15" fmla="*/ 208 h 213"/>
              <a:gd name="T16" fmla="*/ 8 w 1357"/>
              <a:gd name="T17" fmla="*/ 211 h 213"/>
              <a:gd name="T18" fmla="*/ 13 w 1357"/>
              <a:gd name="T19" fmla="*/ 211 h 213"/>
              <a:gd name="T20" fmla="*/ 18 w 1357"/>
              <a:gd name="T21" fmla="*/ 213 h 213"/>
              <a:gd name="T22" fmla="*/ 1339 w 1357"/>
              <a:gd name="T23" fmla="*/ 213 h 213"/>
              <a:gd name="T24" fmla="*/ 1341 w 1357"/>
              <a:gd name="T25" fmla="*/ 211 h 213"/>
              <a:gd name="T26" fmla="*/ 1346 w 1357"/>
              <a:gd name="T27" fmla="*/ 211 h 213"/>
              <a:gd name="T28" fmla="*/ 1352 w 1357"/>
              <a:gd name="T29" fmla="*/ 208 h 213"/>
              <a:gd name="T30" fmla="*/ 1354 w 1357"/>
              <a:gd name="T31" fmla="*/ 203 h 213"/>
              <a:gd name="T32" fmla="*/ 1354 w 1357"/>
              <a:gd name="T33" fmla="*/ 198 h 213"/>
              <a:gd name="T34" fmla="*/ 1357 w 1357"/>
              <a:gd name="T35" fmla="*/ 196 h 213"/>
              <a:gd name="T36" fmla="*/ 1357 w 1357"/>
              <a:gd name="T37" fmla="*/ 18 h 213"/>
              <a:gd name="T38" fmla="*/ 1354 w 1357"/>
              <a:gd name="T39" fmla="*/ 13 h 213"/>
              <a:gd name="T40" fmla="*/ 1354 w 1357"/>
              <a:gd name="T41" fmla="*/ 8 h 213"/>
              <a:gd name="T42" fmla="*/ 1352 w 1357"/>
              <a:gd name="T43" fmla="*/ 5 h 213"/>
              <a:gd name="T44" fmla="*/ 1346 w 1357"/>
              <a:gd name="T45" fmla="*/ 3 h 213"/>
              <a:gd name="T46" fmla="*/ 1341 w 1357"/>
              <a:gd name="T47" fmla="*/ 0 h 213"/>
              <a:gd name="T48" fmla="*/ 1339 w 1357"/>
              <a:gd name="T49" fmla="*/ 0 h 213"/>
              <a:gd name="T50" fmla="*/ 18 w 1357"/>
              <a:gd name="T51" fmla="*/ 0 h 213"/>
              <a:gd name="T52" fmla="*/ 18 w 1357"/>
              <a:gd name="T53" fmla="*/ 35 h 213"/>
              <a:gd name="T54" fmla="*/ 1339 w 1357"/>
              <a:gd name="T55" fmla="*/ 35 h 213"/>
              <a:gd name="T56" fmla="*/ 1321 w 1357"/>
              <a:gd name="T57" fmla="*/ 18 h 213"/>
              <a:gd name="T58" fmla="*/ 1321 w 1357"/>
              <a:gd name="T59" fmla="*/ 196 h 213"/>
              <a:gd name="T60" fmla="*/ 1339 w 1357"/>
              <a:gd name="T61" fmla="*/ 178 h 213"/>
              <a:gd name="T62" fmla="*/ 18 w 1357"/>
              <a:gd name="T63" fmla="*/ 178 h 213"/>
              <a:gd name="T64" fmla="*/ 36 w 1357"/>
              <a:gd name="T65" fmla="*/ 196 h 213"/>
              <a:gd name="T66" fmla="*/ 36 w 1357"/>
              <a:gd name="T67" fmla="*/ 18 h 213"/>
              <a:gd name="T68" fmla="*/ 18 w 1357"/>
              <a:gd name="T69" fmla="*/ 35 h 213"/>
              <a:gd name="T70" fmla="*/ 18 w 1357"/>
              <a:gd name="T71" fmla="*/ 0 h 213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w 1357"/>
              <a:gd name="T109" fmla="*/ 0 h 213"/>
              <a:gd name="T110" fmla="*/ 1357 w 1357"/>
              <a:gd name="T111" fmla="*/ 213 h 213"/>
            </a:gdLst>
            <a:ahLst/>
            <a:cxnLst>
              <a:cxn ang="T72">
                <a:pos x="T0" y="T1"/>
              </a:cxn>
              <a:cxn ang="T73">
                <a:pos x="T2" y="T3"/>
              </a:cxn>
              <a:cxn ang="T74">
                <a:pos x="T4" y="T5"/>
              </a:cxn>
              <a:cxn ang="T75">
                <a:pos x="T6" y="T7"/>
              </a:cxn>
              <a:cxn ang="T76">
                <a:pos x="T8" y="T9"/>
              </a:cxn>
              <a:cxn ang="T77">
                <a:pos x="T10" y="T11"/>
              </a:cxn>
              <a:cxn ang="T78">
                <a:pos x="T12" y="T13"/>
              </a:cxn>
              <a:cxn ang="T79">
                <a:pos x="T14" y="T15"/>
              </a:cxn>
              <a:cxn ang="T80">
                <a:pos x="T16" y="T17"/>
              </a:cxn>
              <a:cxn ang="T81">
                <a:pos x="T18" y="T19"/>
              </a:cxn>
              <a:cxn ang="T82">
                <a:pos x="T20" y="T21"/>
              </a:cxn>
              <a:cxn ang="T83">
                <a:pos x="T22" y="T23"/>
              </a:cxn>
              <a:cxn ang="T84">
                <a:pos x="T24" y="T25"/>
              </a:cxn>
              <a:cxn ang="T85">
                <a:pos x="T26" y="T27"/>
              </a:cxn>
              <a:cxn ang="T86">
                <a:pos x="T28" y="T29"/>
              </a:cxn>
              <a:cxn ang="T87">
                <a:pos x="T30" y="T31"/>
              </a:cxn>
              <a:cxn ang="T88">
                <a:pos x="T32" y="T33"/>
              </a:cxn>
              <a:cxn ang="T89">
                <a:pos x="T34" y="T35"/>
              </a:cxn>
              <a:cxn ang="T90">
                <a:pos x="T36" y="T37"/>
              </a:cxn>
              <a:cxn ang="T91">
                <a:pos x="T38" y="T39"/>
              </a:cxn>
              <a:cxn ang="T92">
                <a:pos x="T40" y="T41"/>
              </a:cxn>
              <a:cxn ang="T93">
                <a:pos x="T42" y="T43"/>
              </a:cxn>
              <a:cxn ang="T94">
                <a:pos x="T44" y="T45"/>
              </a:cxn>
              <a:cxn ang="T95">
                <a:pos x="T46" y="T47"/>
              </a:cxn>
              <a:cxn ang="T96">
                <a:pos x="T48" y="T49"/>
              </a:cxn>
              <a:cxn ang="T97">
                <a:pos x="T50" y="T51"/>
              </a:cxn>
              <a:cxn ang="T98">
                <a:pos x="T52" y="T53"/>
              </a:cxn>
              <a:cxn ang="T99">
                <a:pos x="T54" y="T55"/>
              </a:cxn>
              <a:cxn ang="T100">
                <a:pos x="T56" y="T57"/>
              </a:cxn>
              <a:cxn ang="T101">
                <a:pos x="T58" y="T59"/>
              </a:cxn>
              <a:cxn ang="T102">
                <a:pos x="T60" y="T61"/>
              </a:cxn>
              <a:cxn ang="T103">
                <a:pos x="T62" y="T63"/>
              </a:cxn>
              <a:cxn ang="T104">
                <a:pos x="T64" y="T65"/>
              </a:cxn>
              <a:cxn ang="T105">
                <a:pos x="T66" y="T67"/>
              </a:cxn>
              <a:cxn ang="T106">
                <a:pos x="T68" y="T69"/>
              </a:cxn>
              <a:cxn ang="T107">
                <a:pos x="T70" y="T71"/>
              </a:cxn>
            </a:cxnLst>
            <a:rect l="T108" t="T109" r="T110" b="T111"/>
            <a:pathLst>
              <a:path w="1357" h="213">
                <a:moveTo>
                  <a:pt x="18" y="0"/>
                </a:moveTo>
                <a:lnTo>
                  <a:pt x="13" y="0"/>
                </a:lnTo>
                <a:lnTo>
                  <a:pt x="8" y="3"/>
                </a:lnTo>
                <a:lnTo>
                  <a:pt x="2" y="8"/>
                </a:lnTo>
                <a:lnTo>
                  <a:pt x="0" y="13"/>
                </a:lnTo>
                <a:lnTo>
                  <a:pt x="0" y="198"/>
                </a:lnTo>
                <a:lnTo>
                  <a:pt x="2" y="203"/>
                </a:lnTo>
                <a:lnTo>
                  <a:pt x="5" y="208"/>
                </a:lnTo>
                <a:lnTo>
                  <a:pt x="8" y="211"/>
                </a:lnTo>
                <a:lnTo>
                  <a:pt x="13" y="211"/>
                </a:lnTo>
                <a:lnTo>
                  <a:pt x="18" y="213"/>
                </a:lnTo>
                <a:lnTo>
                  <a:pt x="1339" y="213"/>
                </a:lnTo>
                <a:lnTo>
                  <a:pt x="1341" y="211"/>
                </a:lnTo>
                <a:lnTo>
                  <a:pt x="1346" y="211"/>
                </a:lnTo>
                <a:lnTo>
                  <a:pt x="1352" y="208"/>
                </a:lnTo>
                <a:lnTo>
                  <a:pt x="1354" y="203"/>
                </a:lnTo>
                <a:lnTo>
                  <a:pt x="1354" y="198"/>
                </a:lnTo>
                <a:lnTo>
                  <a:pt x="1357" y="196"/>
                </a:lnTo>
                <a:lnTo>
                  <a:pt x="1357" y="18"/>
                </a:lnTo>
                <a:lnTo>
                  <a:pt x="1354" y="13"/>
                </a:lnTo>
                <a:lnTo>
                  <a:pt x="1354" y="8"/>
                </a:lnTo>
                <a:lnTo>
                  <a:pt x="1352" y="5"/>
                </a:lnTo>
                <a:lnTo>
                  <a:pt x="1346" y="3"/>
                </a:lnTo>
                <a:lnTo>
                  <a:pt x="1341" y="0"/>
                </a:lnTo>
                <a:lnTo>
                  <a:pt x="1339" y="0"/>
                </a:lnTo>
                <a:lnTo>
                  <a:pt x="18" y="0"/>
                </a:lnTo>
                <a:lnTo>
                  <a:pt x="18" y="35"/>
                </a:lnTo>
                <a:lnTo>
                  <a:pt x="1339" y="35"/>
                </a:lnTo>
                <a:lnTo>
                  <a:pt x="1321" y="18"/>
                </a:lnTo>
                <a:lnTo>
                  <a:pt x="1321" y="196"/>
                </a:lnTo>
                <a:lnTo>
                  <a:pt x="1339" y="178"/>
                </a:lnTo>
                <a:lnTo>
                  <a:pt x="18" y="178"/>
                </a:lnTo>
                <a:lnTo>
                  <a:pt x="36" y="196"/>
                </a:lnTo>
                <a:lnTo>
                  <a:pt x="36" y="18"/>
                </a:lnTo>
                <a:lnTo>
                  <a:pt x="18" y="35"/>
                </a:lnTo>
                <a:lnTo>
                  <a:pt x="18" y="0"/>
                </a:lnTo>
                <a:close/>
              </a:path>
            </a:pathLst>
          </a:custGeom>
          <a:solidFill>
            <a:schemeClr val="tx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85012" name="Freeform 325"/>
          <p:cNvSpPr>
            <a:spLocks/>
          </p:cNvSpPr>
          <p:nvPr/>
        </p:nvSpPr>
        <p:spPr bwMode="auto">
          <a:xfrm>
            <a:off x="3278188" y="1003300"/>
            <a:ext cx="784225" cy="1295400"/>
          </a:xfrm>
          <a:custGeom>
            <a:avLst/>
            <a:gdLst>
              <a:gd name="T0" fmla="*/ 3 w 494"/>
              <a:gd name="T1" fmla="*/ 788 h 816"/>
              <a:gd name="T2" fmla="*/ 0 w 494"/>
              <a:gd name="T3" fmla="*/ 793 h 816"/>
              <a:gd name="T4" fmla="*/ 0 w 494"/>
              <a:gd name="T5" fmla="*/ 801 h 816"/>
              <a:gd name="T6" fmla="*/ 3 w 494"/>
              <a:gd name="T7" fmla="*/ 806 h 816"/>
              <a:gd name="T8" fmla="*/ 6 w 494"/>
              <a:gd name="T9" fmla="*/ 811 h 816"/>
              <a:gd name="T10" fmla="*/ 8 w 494"/>
              <a:gd name="T11" fmla="*/ 813 h 816"/>
              <a:gd name="T12" fmla="*/ 13 w 494"/>
              <a:gd name="T13" fmla="*/ 813 h 816"/>
              <a:gd name="T14" fmla="*/ 18 w 494"/>
              <a:gd name="T15" fmla="*/ 816 h 816"/>
              <a:gd name="T16" fmla="*/ 21 w 494"/>
              <a:gd name="T17" fmla="*/ 813 h 816"/>
              <a:gd name="T18" fmla="*/ 26 w 494"/>
              <a:gd name="T19" fmla="*/ 813 h 816"/>
              <a:gd name="T20" fmla="*/ 31 w 494"/>
              <a:gd name="T21" fmla="*/ 811 h 816"/>
              <a:gd name="T22" fmla="*/ 34 w 494"/>
              <a:gd name="T23" fmla="*/ 806 h 816"/>
              <a:gd name="T24" fmla="*/ 491 w 494"/>
              <a:gd name="T25" fmla="*/ 25 h 816"/>
              <a:gd name="T26" fmla="*/ 491 w 494"/>
              <a:gd name="T27" fmla="*/ 20 h 816"/>
              <a:gd name="T28" fmla="*/ 494 w 494"/>
              <a:gd name="T29" fmla="*/ 17 h 816"/>
              <a:gd name="T30" fmla="*/ 491 w 494"/>
              <a:gd name="T31" fmla="*/ 12 h 816"/>
              <a:gd name="T32" fmla="*/ 491 w 494"/>
              <a:gd name="T33" fmla="*/ 7 h 816"/>
              <a:gd name="T34" fmla="*/ 489 w 494"/>
              <a:gd name="T35" fmla="*/ 5 h 816"/>
              <a:gd name="T36" fmla="*/ 484 w 494"/>
              <a:gd name="T37" fmla="*/ 2 h 816"/>
              <a:gd name="T38" fmla="*/ 478 w 494"/>
              <a:gd name="T39" fmla="*/ 0 h 816"/>
              <a:gd name="T40" fmla="*/ 471 w 494"/>
              <a:gd name="T41" fmla="*/ 0 h 816"/>
              <a:gd name="T42" fmla="*/ 466 w 494"/>
              <a:gd name="T43" fmla="*/ 2 h 816"/>
              <a:gd name="T44" fmla="*/ 460 w 494"/>
              <a:gd name="T45" fmla="*/ 7 h 816"/>
              <a:gd name="T46" fmla="*/ 3 w 494"/>
              <a:gd name="T47" fmla="*/ 788 h 81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w 494"/>
              <a:gd name="T73" fmla="*/ 0 h 816"/>
              <a:gd name="T74" fmla="*/ 494 w 494"/>
              <a:gd name="T75" fmla="*/ 816 h 816"/>
            </a:gdLst>
            <a:ahLst/>
            <a:cxnLst>
              <a:cxn ang="T48">
                <a:pos x="T0" y="T1"/>
              </a:cxn>
              <a:cxn ang="T49">
                <a:pos x="T2" y="T3"/>
              </a:cxn>
              <a:cxn ang="T50">
                <a:pos x="T4" y="T5"/>
              </a:cxn>
              <a:cxn ang="T51">
                <a:pos x="T6" y="T7"/>
              </a:cxn>
              <a:cxn ang="T52">
                <a:pos x="T8" y="T9"/>
              </a:cxn>
              <a:cxn ang="T53">
                <a:pos x="T10" y="T11"/>
              </a:cxn>
              <a:cxn ang="T54">
                <a:pos x="T12" y="T13"/>
              </a:cxn>
              <a:cxn ang="T55">
                <a:pos x="T14" y="T15"/>
              </a:cxn>
              <a:cxn ang="T56">
                <a:pos x="T16" y="T17"/>
              </a:cxn>
              <a:cxn ang="T57">
                <a:pos x="T18" y="T19"/>
              </a:cxn>
              <a:cxn ang="T58">
                <a:pos x="T20" y="T21"/>
              </a:cxn>
              <a:cxn ang="T59">
                <a:pos x="T22" y="T23"/>
              </a:cxn>
              <a:cxn ang="T60">
                <a:pos x="T24" y="T25"/>
              </a:cxn>
              <a:cxn ang="T61">
                <a:pos x="T26" y="T27"/>
              </a:cxn>
              <a:cxn ang="T62">
                <a:pos x="T28" y="T29"/>
              </a:cxn>
              <a:cxn ang="T63">
                <a:pos x="T30" y="T31"/>
              </a:cxn>
              <a:cxn ang="T64">
                <a:pos x="T32" y="T33"/>
              </a:cxn>
              <a:cxn ang="T65">
                <a:pos x="T34" y="T35"/>
              </a:cxn>
              <a:cxn ang="T66">
                <a:pos x="T36" y="T37"/>
              </a:cxn>
              <a:cxn ang="T67">
                <a:pos x="T38" y="T39"/>
              </a:cxn>
              <a:cxn ang="T68">
                <a:pos x="T40" y="T41"/>
              </a:cxn>
              <a:cxn ang="T69">
                <a:pos x="T42" y="T43"/>
              </a:cxn>
              <a:cxn ang="T70">
                <a:pos x="T44" y="T45"/>
              </a:cxn>
              <a:cxn ang="T71">
                <a:pos x="T46" y="T47"/>
              </a:cxn>
            </a:cxnLst>
            <a:rect l="T72" t="T73" r="T74" b="T75"/>
            <a:pathLst>
              <a:path w="494" h="816">
                <a:moveTo>
                  <a:pt x="3" y="788"/>
                </a:moveTo>
                <a:lnTo>
                  <a:pt x="0" y="793"/>
                </a:lnTo>
                <a:lnTo>
                  <a:pt x="0" y="801"/>
                </a:lnTo>
                <a:lnTo>
                  <a:pt x="3" y="806"/>
                </a:lnTo>
                <a:lnTo>
                  <a:pt x="6" y="811"/>
                </a:lnTo>
                <a:lnTo>
                  <a:pt x="8" y="813"/>
                </a:lnTo>
                <a:lnTo>
                  <a:pt x="13" y="813"/>
                </a:lnTo>
                <a:lnTo>
                  <a:pt x="18" y="816"/>
                </a:lnTo>
                <a:lnTo>
                  <a:pt x="21" y="813"/>
                </a:lnTo>
                <a:lnTo>
                  <a:pt x="26" y="813"/>
                </a:lnTo>
                <a:lnTo>
                  <a:pt x="31" y="811"/>
                </a:lnTo>
                <a:lnTo>
                  <a:pt x="34" y="806"/>
                </a:lnTo>
                <a:lnTo>
                  <a:pt x="491" y="25"/>
                </a:lnTo>
                <a:lnTo>
                  <a:pt x="491" y="20"/>
                </a:lnTo>
                <a:lnTo>
                  <a:pt x="494" y="17"/>
                </a:lnTo>
                <a:lnTo>
                  <a:pt x="491" y="12"/>
                </a:lnTo>
                <a:lnTo>
                  <a:pt x="491" y="7"/>
                </a:lnTo>
                <a:lnTo>
                  <a:pt x="489" y="5"/>
                </a:lnTo>
                <a:lnTo>
                  <a:pt x="484" y="2"/>
                </a:lnTo>
                <a:lnTo>
                  <a:pt x="478" y="0"/>
                </a:lnTo>
                <a:lnTo>
                  <a:pt x="471" y="0"/>
                </a:lnTo>
                <a:lnTo>
                  <a:pt x="466" y="2"/>
                </a:lnTo>
                <a:lnTo>
                  <a:pt x="460" y="7"/>
                </a:lnTo>
                <a:lnTo>
                  <a:pt x="3" y="788"/>
                </a:lnTo>
                <a:close/>
              </a:path>
            </a:pathLst>
          </a:custGeom>
          <a:solidFill>
            <a:schemeClr val="tx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85013" name="Freeform 326"/>
          <p:cNvSpPr>
            <a:spLocks/>
          </p:cNvSpPr>
          <p:nvPr/>
        </p:nvSpPr>
        <p:spPr bwMode="auto">
          <a:xfrm>
            <a:off x="766763" y="995363"/>
            <a:ext cx="782637" cy="1298575"/>
          </a:xfrm>
          <a:custGeom>
            <a:avLst/>
            <a:gdLst>
              <a:gd name="T0" fmla="*/ 33 w 493"/>
              <a:gd name="T1" fmla="*/ 7 h 818"/>
              <a:gd name="T2" fmla="*/ 30 w 493"/>
              <a:gd name="T3" fmla="*/ 5 h 818"/>
              <a:gd name="T4" fmla="*/ 25 w 493"/>
              <a:gd name="T5" fmla="*/ 2 h 818"/>
              <a:gd name="T6" fmla="*/ 20 w 493"/>
              <a:gd name="T7" fmla="*/ 0 h 818"/>
              <a:gd name="T8" fmla="*/ 12 w 493"/>
              <a:gd name="T9" fmla="*/ 0 h 818"/>
              <a:gd name="T10" fmla="*/ 7 w 493"/>
              <a:gd name="T11" fmla="*/ 2 h 818"/>
              <a:gd name="T12" fmla="*/ 2 w 493"/>
              <a:gd name="T13" fmla="*/ 7 h 818"/>
              <a:gd name="T14" fmla="*/ 0 w 493"/>
              <a:gd name="T15" fmla="*/ 12 h 818"/>
              <a:gd name="T16" fmla="*/ 0 w 493"/>
              <a:gd name="T17" fmla="*/ 20 h 818"/>
              <a:gd name="T18" fmla="*/ 2 w 493"/>
              <a:gd name="T19" fmla="*/ 25 h 818"/>
              <a:gd name="T20" fmla="*/ 460 w 493"/>
              <a:gd name="T21" fmla="*/ 808 h 818"/>
              <a:gd name="T22" fmla="*/ 462 w 493"/>
              <a:gd name="T23" fmla="*/ 813 h 818"/>
              <a:gd name="T24" fmla="*/ 465 w 493"/>
              <a:gd name="T25" fmla="*/ 816 h 818"/>
              <a:gd name="T26" fmla="*/ 470 w 493"/>
              <a:gd name="T27" fmla="*/ 816 h 818"/>
              <a:gd name="T28" fmla="*/ 475 w 493"/>
              <a:gd name="T29" fmla="*/ 818 h 818"/>
              <a:gd name="T30" fmla="*/ 478 w 493"/>
              <a:gd name="T31" fmla="*/ 816 h 818"/>
              <a:gd name="T32" fmla="*/ 483 w 493"/>
              <a:gd name="T33" fmla="*/ 816 h 818"/>
              <a:gd name="T34" fmla="*/ 488 w 493"/>
              <a:gd name="T35" fmla="*/ 813 h 818"/>
              <a:gd name="T36" fmla="*/ 490 w 493"/>
              <a:gd name="T37" fmla="*/ 808 h 818"/>
              <a:gd name="T38" fmla="*/ 490 w 493"/>
              <a:gd name="T39" fmla="*/ 803 h 818"/>
              <a:gd name="T40" fmla="*/ 493 w 493"/>
              <a:gd name="T41" fmla="*/ 801 h 818"/>
              <a:gd name="T42" fmla="*/ 490 w 493"/>
              <a:gd name="T43" fmla="*/ 796 h 818"/>
              <a:gd name="T44" fmla="*/ 490 w 493"/>
              <a:gd name="T45" fmla="*/ 791 h 818"/>
              <a:gd name="T46" fmla="*/ 33 w 493"/>
              <a:gd name="T47" fmla="*/ 7 h 818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w 493"/>
              <a:gd name="T73" fmla="*/ 0 h 818"/>
              <a:gd name="T74" fmla="*/ 493 w 493"/>
              <a:gd name="T75" fmla="*/ 818 h 818"/>
            </a:gdLst>
            <a:ahLst/>
            <a:cxnLst>
              <a:cxn ang="T48">
                <a:pos x="T0" y="T1"/>
              </a:cxn>
              <a:cxn ang="T49">
                <a:pos x="T2" y="T3"/>
              </a:cxn>
              <a:cxn ang="T50">
                <a:pos x="T4" y="T5"/>
              </a:cxn>
              <a:cxn ang="T51">
                <a:pos x="T6" y="T7"/>
              </a:cxn>
              <a:cxn ang="T52">
                <a:pos x="T8" y="T9"/>
              </a:cxn>
              <a:cxn ang="T53">
                <a:pos x="T10" y="T11"/>
              </a:cxn>
              <a:cxn ang="T54">
                <a:pos x="T12" y="T13"/>
              </a:cxn>
              <a:cxn ang="T55">
                <a:pos x="T14" y="T15"/>
              </a:cxn>
              <a:cxn ang="T56">
                <a:pos x="T16" y="T17"/>
              </a:cxn>
              <a:cxn ang="T57">
                <a:pos x="T18" y="T19"/>
              </a:cxn>
              <a:cxn ang="T58">
                <a:pos x="T20" y="T21"/>
              </a:cxn>
              <a:cxn ang="T59">
                <a:pos x="T22" y="T23"/>
              </a:cxn>
              <a:cxn ang="T60">
                <a:pos x="T24" y="T25"/>
              </a:cxn>
              <a:cxn ang="T61">
                <a:pos x="T26" y="T27"/>
              </a:cxn>
              <a:cxn ang="T62">
                <a:pos x="T28" y="T29"/>
              </a:cxn>
              <a:cxn ang="T63">
                <a:pos x="T30" y="T31"/>
              </a:cxn>
              <a:cxn ang="T64">
                <a:pos x="T32" y="T33"/>
              </a:cxn>
              <a:cxn ang="T65">
                <a:pos x="T34" y="T35"/>
              </a:cxn>
              <a:cxn ang="T66">
                <a:pos x="T36" y="T37"/>
              </a:cxn>
              <a:cxn ang="T67">
                <a:pos x="T38" y="T39"/>
              </a:cxn>
              <a:cxn ang="T68">
                <a:pos x="T40" y="T41"/>
              </a:cxn>
              <a:cxn ang="T69">
                <a:pos x="T42" y="T43"/>
              </a:cxn>
              <a:cxn ang="T70">
                <a:pos x="T44" y="T45"/>
              </a:cxn>
              <a:cxn ang="T71">
                <a:pos x="T46" y="T47"/>
              </a:cxn>
            </a:cxnLst>
            <a:rect l="T72" t="T73" r="T74" b="T75"/>
            <a:pathLst>
              <a:path w="493" h="818">
                <a:moveTo>
                  <a:pt x="33" y="7"/>
                </a:moveTo>
                <a:lnTo>
                  <a:pt x="30" y="5"/>
                </a:lnTo>
                <a:lnTo>
                  <a:pt x="25" y="2"/>
                </a:lnTo>
                <a:lnTo>
                  <a:pt x="20" y="0"/>
                </a:lnTo>
                <a:lnTo>
                  <a:pt x="12" y="0"/>
                </a:lnTo>
                <a:lnTo>
                  <a:pt x="7" y="2"/>
                </a:lnTo>
                <a:lnTo>
                  <a:pt x="2" y="7"/>
                </a:lnTo>
                <a:lnTo>
                  <a:pt x="0" y="12"/>
                </a:lnTo>
                <a:lnTo>
                  <a:pt x="0" y="20"/>
                </a:lnTo>
                <a:lnTo>
                  <a:pt x="2" y="25"/>
                </a:lnTo>
                <a:lnTo>
                  <a:pt x="460" y="808"/>
                </a:lnTo>
                <a:lnTo>
                  <a:pt x="462" y="813"/>
                </a:lnTo>
                <a:lnTo>
                  <a:pt x="465" y="816"/>
                </a:lnTo>
                <a:lnTo>
                  <a:pt x="470" y="816"/>
                </a:lnTo>
                <a:lnTo>
                  <a:pt x="475" y="818"/>
                </a:lnTo>
                <a:lnTo>
                  <a:pt x="478" y="816"/>
                </a:lnTo>
                <a:lnTo>
                  <a:pt x="483" y="816"/>
                </a:lnTo>
                <a:lnTo>
                  <a:pt x="488" y="813"/>
                </a:lnTo>
                <a:lnTo>
                  <a:pt x="490" y="808"/>
                </a:lnTo>
                <a:lnTo>
                  <a:pt x="490" y="803"/>
                </a:lnTo>
                <a:lnTo>
                  <a:pt x="493" y="801"/>
                </a:lnTo>
                <a:lnTo>
                  <a:pt x="490" y="796"/>
                </a:lnTo>
                <a:lnTo>
                  <a:pt x="490" y="791"/>
                </a:lnTo>
                <a:lnTo>
                  <a:pt x="33" y="7"/>
                </a:lnTo>
                <a:close/>
              </a:path>
            </a:pathLst>
          </a:custGeom>
          <a:solidFill>
            <a:schemeClr val="tx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85014" name="Freeform 327"/>
          <p:cNvSpPr>
            <a:spLocks/>
          </p:cNvSpPr>
          <p:nvPr/>
        </p:nvSpPr>
        <p:spPr bwMode="auto">
          <a:xfrm>
            <a:off x="3267075" y="2282825"/>
            <a:ext cx="80963" cy="328613"/>
          </a:xfrm>
          <a:custGeom>
            <a:avLst/>
            <a:gdLst>
              <a:gd name="T0" fmla="*/ 51 w 51"/>
              <a:gd name="T1" fmla="*/ 10 h 207"/>
              <a:gd name="T2" fmla="*/ 43 w 51"/>
              <a:gd name="T3" fmla="*/ 2 h 207"/>
              <a:gd name="T4" fmla="*/ 38 w 51"/>
              <a:gd name="T5" fmla="*/ 0 h 207"/>
              <a:gd name="T6" fmla="*/ 13 w 51"/>
              <a:gd name="T7" fmla="*/ 0 h 207"/>
              <a:gd name="T8" fmla="*/ 7 w 51"/>
              <a:gd name="T9" fmla="*/ 2 h 207"/>
              <a:gd name="T10" fmla="*/ 2 w 51"/>
              <a:gd name="T11" fmla="*/ 5 h 207"/>
              <a:gd name="T12" fmla="*/ 0 w 51"/>
              <a:gd name="T13" fmla="*/ 7 h 207"/>
              <a:gd name="T14" fmla="*/ 0 w 51"/>
              <a:gd name="T15" fmla="*/ 200 h 207"/>
              <a:gd name="T16" fmla="*/ 2 w 51"/>
              <a:gd name="T17" fmla="*/ 202 h 207"/>
              <a:gd name="T18" fmla="*/ 7 w 51"/>
              <a:gd name="T19" fmla="*/ 202 h 207"/>
              <a:gd name="T20" fmla="*/ 13 w 51"/>
              <a:gd name="T21" fmla="*/ 205 h 207"/>
              <a:gd name="T22" fmla="*/ 18 w 51"/>
              <a:gd name="T23" fmla="*/ 205 h 207"/>
              <a:gd name="T24" fmla="*/ 25 w 51"/>
              <a:gd name="T25" fmla="*/ 207 h 207"/>
              <a:gd name="T26" fmla="*/ 31 w 51"/>
              <a:gd name="T27" fmla="*/ 205 h 207"/>
              <a:gd name="T28" fmla="*/ 38 w 51"/>
              <a:gd name="T29" fmla="*/ 205 h 207"/>
              <a:gd name="T30" fmla="*/ 43 w 51"/>
              <a:gd name="T31" fmla="*/ 202 h 207"/>
              <a:gd name="T32" fmla="*/ 46 w 51"/>
              <a:gd name="T33" fmla="*/ 202 h 207"/>
              <a:gd name="T34" fmla="*/ 51 w 51"/>
              <a:gd name="T35" fmla="*/ 197 h 207"/>
              <a:gd name="T36" fmla="*/ 51 w 51"/>
              <a:gd name="T37" fmla="*/ 10 h 207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w 51"/>
              <a:gd name="T58" fmla="*/ 0 h 207"/>
              <a:gd name="T59" fmla="*/ 51 w 51"/>
              <a:gd name="T60" fmla="*/ 207 h 207"/>
            </a:gdLst>
            <a:ahLst/>
            <a:cxnLst>
              <a:cxn ang="T38">
                <a:pos x="T0" y="T1"/>
              </a:cxn>
              <a:cxn ang="T39">
                <a:pos x="T2" y="T3"/>
              </a:cxn>
              <a:cxn ang="T40">
                <a:pos x="T4" y="T5"/>
              </a:cxn>
              <a:cxn ang="T41">
                <a:pos x="T6" y="T7"/>
              </a:cxn>
              <a:cxn ang="T42">
                <a:pos x="T8" y="T9"/>
              </a:cxn>
              <a:cxn ang="T43">
                <a:pos x="T10" y="T11"/>
              </a:cxn>
              <a:cxn ang="T44">
                <a:pos x="T12" y="T13"/>
              </a:cxn>
              <a:cxn ang="T45">
                <a:pos x="T14" y="T15"/>
              </a:cxn>
              <a:cxn ang="T46">
                <a:pos x="T16" y="T17"/>
              </a:cxn>
              <a:cxn ang="T47">
                <a:pos x="T18" y="T19"/>
              </a:cxn>
              <a:cxn ang="T48">
                <a:pos x="T20" y="T21"/>
              </a:cxn>
              <a:cxn ang="T49">
                <a:pos x="T22" y="T23"/>
              </a:cxn>
              <a:cxn ang="T50">
                <a:pos x="T24" y="T25"/>
              </a:cxn>
              <a:cxn ang="T51">
                <a:pos x="T26" y="T27"/>
              </a:cxn>
              <a:cxn ang="T52">
                <a:pos x="T28" y="T29"/>
              </a:cxn>
              <a:cxn ang="T53">
                <a:pos x="T30" y="T31"/>
              </a:cxn>
              <a:cxn ang="T54">
                <a:pos x="T32" y="T33"/>
              </a:cxn>
              <a:cxn ang="T55">
                <a:pos x="T34" y="T35"/>
              </a:cxn>
              <a:cxn ang="T56">
                <a:pos x="T36" y="T37"/>
              </a:cxn>
            </a:cxnLst>
            <a:rect l="T57" t="T58" r="T59" b="T60"/>
            <a:pathLst>
              <a:path w="51" h="207">
                <a:moveTo>
                  <a:pt x="51" y="10"/>
                </a:moveTo>
                <a:lnTo>
                  <a:pt x="43" y="2"/>
                </a:lnTo>
                <a:lnTo>
                  <a:pt x="38" y="0"/>
                </a:lnTo>
                <a:lnTo>
                  <a:pt x="13" y="0"/>
                </a:lnTo>
                <a:lnTo>
                  <a:pt x="7" y="2"/>
                </a:lnTo>
                <a:lnTo>
                  <a:pt x="2" y="5"/>
                </a:lnTo>
                <a:lnTo>
                  <a:pt x="0" y="7"/>
                </a:lnTo>
                <a:lnTo>
                  <a:pt x="0" y="200"/>
                </a:lnTo>
                <a:lnTo>
                  <a:pt x="2" y="202"/>
                </a:lnTo>
                <a:lnTo>
                  <a:pt x="7" y="202"/>
                </a:lnTo>
                <a:lnTo>
                  <a:pt x="13" y="205"/>
                </a:lnTo>
                <a:lnTo>
                  <a:pt x="18" y="205"/>
                </a:lnTo>
                <a:lnTo>
                  <a:pt x="25" y="207"/>
                </a:lnTo>
                <a:lnTo>
                  <a:pt x="31" y="205"/>
                </a:lnTo>
                <a:lnTo>
                  <a:pt x="38" y="205"/>
                </a:lnTo>
                <a:lnTo>
                  <a:pt x="43" y="202"/>
                </a:lnTo>
                <a:lnTo>
                  <a:pt x="46" y="202"/>
                </a:lnTo>
                <a:lnTo>
                  <a:pt x="51" y="197"/>
                </a:lnTo>
                <a:lnTo>
                  <a:pt x="51" y="10"/>
                </a:lnTo>
                <a:close/>
              </a:path>
            </a:pathLst>
          </a:custGeom>
          <a:solidFill>
            <a:schemeClr val="tx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85015" name="Freeform 328"/>
          <p:cNvSpPr>
            <a:spLocks/>
          </p:cNvSpPr>
          <p:nvPr/>
        </p:nvSpPr>
        <p:spPr bwMode="auto">
          <a:xfrm>
            <a:off x="1476375" y="2259013"/>
            <a:ext cx="80963" cy="349250"/>
          </a:xfrm>
          <a:custGeom>
            <a:avLst/>
            <a:gdLst>
              <a:gd name="T0" fmla="*/ 51 w 51"/>
              <a:gd name="T1" fmla="*/ 7 h 220"/>
              <a:gd name="T2" fmla="*/ 46 w 51"/>
              <a:gd name="T3" fmla="*/ 2 h 220"/>
              <a:gd name="T4" fmla="*/ 43 w 51"/>
              <a:gd name="T5" fmla="*/ 2 h 220"/>
              <a:gd name="T6" fmla="*/ 38 w 51"/>
              <a:gd name="T7" fmla="*/ 0 h 220"/>
              <a:gd name="T8" fmla="*/ 13 w 51"/>
              <a:gd name="T9" fmla="*/ 0 h 220"/>
              <a:gd name="T10" fmla="*/ 7 w 51"/>
              <a:gd name="T11" fmla="*/ 2 h 220"/>
              <a:gd name="T12" fmla="*/ 2 w 51"/>
              <a:gd name="T13" fmla="*/ 2 h 220"/>
              <a:gd name="T14" fmla="*/ 0 w 51"/>
              <a:gd name="T15" fmla="*/ 5 h 220"/>
              <a:gd name="T16" fmla="*/ 0 w 51"/>
              <a:gd name="T17" fmla="*/ 212 h 220"/>
              <a:gd name="T18" fmla="*/ 2 w 51"/>
              <a:gd name="T19" fmla="*/ 215 h 220"/>
              <a:gd name="T20" fmla="*/ 7 w 51"/>
              <a:gd name="T21" fmla="*/ 217 h 220"/>
              <a:gd name="T22" fmla="*/ 13 w 51"/>
              <a:gd name="T23" fmla="*/ 217 h 220"/>
              <a:gd name="T24" fmla="*/ 18 w 51"/>
              <a:gd name="T25" fmla="*/ 220 h 220"/>
              <a:gd name="T26" fmla="*/ 31 w 51"/>
              <a:gd name="T27" fmla="*/ 220 h 220"/>
              <a:gd name="T28" fmla="*/ 38 w 51"/>
              <a:gd name="T29" fmla="*/ 217 h 220"/>
              <a:gd name="T30" fmla="*/ 43 w 51"/>
              <a:gd name="T31" fmla="*/ 217 h 220"/>
              <a:gd name="T32" fmla="*/ 49 w 51"/>
              <a:gd name="T33" fmla="*/ 212 h 220"/>
              <a:gd name="T34" fmla="*/ 51 w 51"/>
              <a:gd name="T35" fmla="*/ 212 h 220"/>
              <a:gd name="T36" fmla="*/ 51 w 51"/>
              <a:gd name="T37" fmla="*/ 7 h 220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w 51"/>
              <a:gd name="T58" fmla="*/ 0 h 220"/>
              <a:gd name="T59" fmla="*/ 51 w 51"/>
              <a:gd name="T60" fmla="*/ 220 h 220"/>
            </a:gdLst>
            <a:ahLst/>
            <a:cxnLst>
              <a:cxn ang="T38">
                <a:pos x="T0" y="T1"/>
              </a:cxn>
              <a:cxn ang="T39">
                <a:pos x="T2" y="T3"/>
              </a:cxn>
              <a:cxn ang="T40">
                <a:pos x="T4" y="T5"/>
              </a:cxn>
              <a:cxn ang="T41">
                <a:pos x="T6" y="T7"/>
              </a:cxn>
              <a:cxn ang="T42">
                <a:pos x="T8" y="T9"/>
              </a:cxn>
              <a:cxn ang="T43">
                <a:pos x="T10" y="T11"/>
              </a:cxn>
              <a:cxn ang="T44">
                <a:pos x="T12" y="T13"/>
              </a:cxn>
              <a:cxn ang="T45">
                <a:pos x="T14" y="T15"/>
              </a:cxn>
              <a:cxn ang="T46">
                <a:pos x="T16" y="T17"/>
              </a:cxn>
              <a:cxn ang="T47">
                <a:pos x="T18" y="T19"/>
              </a:cxn>
              <a:cxn ang="T48">
                <a:pos x="T20" y="T21"/>
              </a:cxn>
              <a:cxn ang="T49">
                <a:pos x="T22" y="T23"/>
              </a:cxn>
              <a:cxn ang="T50">
                <a:pos x="T24" y="T25"/>
              </a:cxn>
              <a:cxn ang="T51">
                <a:pos x="T26" y="T27"/>
              </a:cxn>
              <a:cxn ang="T52">
                <a:pos x="T28" y="T29"/>
              </a:cxn>
              <a:cxn ang="T53">
                <a:pos x="T30" y="T31"/>
              </a:cxn>
              <a:cxn ang="T54">
                <a:pos x="T32" y="T33"/>
              </a:cxn>
              <a:cxn ang="T55">
                <a:pos x="T34" y="T35"/>
              </a:cxn>
              <a:cxn ang="T56">
                <a:pos x="T36" y="T37"/>
              </a:cxn>
            </a:cxnLst>
            <a:rect l="T57" t="T58" r="T59" b="T60"/>
            <a:pathLst>
              <a:path w="51" h="220">
                <a:moveTo>
                  <a:pt x="51" y="7"/>
                </a:moveTo>
                <a:lnTo>
                  <a:pt x="46" y="2"/>
                </a:lnTo>
                <a:lnTo>
                  <a:pt x="43" y="2"/>
                </a:lnTo>
                <a:lnTo>
                  <a:pt x="38" y="0"/>
                </a:lnTo>
                <a:lnTo>
                  <a:pt x="13" y="0"/>
                </a:lnTo>
                <a:lnTo>
                  <a:pt x="7" y="2"/>
                </a:lnTo>
                <a:lnTo>
                  <a:pt x="2" y="2"/>
                </a:lnTo>
                <a:lnTo>
                  <a:pt x="0" y="5"/>
                </a:lnTo>
                <a:lnTo>
                  <a:pt x="0" y="212"/>
                </a:lnTo>
                <a:lnTo>
                  <a:pt x="2" y="215"/>
                </a:lnTo>
                <a:lnTo>
                  <a:pt x="7" y="217"/>
                </a:lnTo>
                <a:lnTo>
                  <a:pt x="13" y="217"/>
                </a:lnTo>
                <a:lnTo>
                  <a:pt x="18" y="220"/>
                </a:lnTo>
                <a:lnTo>
                  <a:pt x="31" y="220"/>
                </a:lnTo>
                <a:lnTo>
                  <a:pt x="38" y="217"/>
                </a:lnTo>
                <a:lnTo>
                  <a:pt x="43" y="217"/>
                </a:lnTo>
                <a:lnTo>
                  <a:pt x="49" y="212"/>
                </a:lnTo>
                <a:lnTo>
                  <a:pt x="51" y="212"/>
                </a:lnTo>
                <a:lnTo>
                  <a:pt x="51" y="7"/>
                </a:lnTo>
                <a:close/>
              </a:path>
            </a:pathLst>
          </a:custGeom>
          <a:solidFill>
            <a:schemeClr val="tx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85016" name="Freeform 329"/>
          <p:cNvSpPr>
            <a:spLocks/>
          </p:cNvSpPr>
          <p:nvPr/>
        </p:nvSpPr>
        <p:spPr bwMode="auto">
          <a:xfrm>
            <a:off x="1468438" y="2552700"/>
            <a:ext cx="93662" cy="90488"/>
          </a:xfrm>
          <a:custGeom>
            <a:avLst/>
            <a:gdLst>
              <a:gd name="T0" fmla="*/ 59 w 59"/>
              <a:gd name="T1" fmla="*/ 20 h 57"/>
              <a:gd name="T2" fmla="*/ 56 w 59"/>
              <a:gd name="T3" fmla="*/ 15 h 57"/>
              <a:gd name="T4" fmla="*/ 54 w 59"/>
              <a:gd name="T5" fmla="*/ 10 h 57"/>
              <a:gd name="T6" fmla="*/ 51 w 59"/>
              <a:gd name="T7" fmla="*/ 7 h 57"/>
              <a:gd name="T8" fmla="*/ 48 w 59"/>
              <a:gd name="T9" fmla="*/ 5 h 57"/>
              <a:gd name="T10" fmla="*/ 46 w 59"/>
              <a:gd name="T11" fmla="*/ 2 h 57"/>
              <a:gd name="T12" fmla="*/ 38 w 59"/>
              <a:gd name="T13" fmla="*/ 0 h 57"/>
              <a:gd name="T14" fmla="*/ 20 w 59"/>
              <a:gd name="T15" fmla="*/ 2 h 57"/>
              <a:gd name="T16" fmla="*/ 12 w 59"/>
              <a:gd name="T17" fmla="*/ 5 h 57"/>
              <a:gd name="T18" fmla="*/ 10 w 59"/>
              <a:gd name="T19" fmla="*/ 7 h 57"/>
              <a:gd name="T20" fmla="*/ 7 w 59"/>
              <a:gd name="T21" fmla="*/ 10 h 57"/>
              <a:gd name="T22" fmla="*/ 5 w 59"/>
              <a:gd name="T23" fmla="*/ 12 h 57"/>
              <a:gd name="T24" fmla="*/ 2 w 59"/>
              <a:gd name="T25" fmla="*/ 20 h 57"/>
              <a:gd name="T26" fmla="*/ 0 w 59"/>
              <a:gd name="T27" fmla="*/ 37 h 57"/>
              <a:gd name="T28" fmla="*/ 2 w 59"/>
              <a:gd name="T29" fmla="*/ 45 h 57"/>
              <a:gd name="T30" fmla="*/ 5 w 59"/>
              <a:gd name="T31" fmla="*/ 47 h 57"/>
              <a:gd name="T32" fmla="*/ 7 w 59"/>
              <a:gd name="T33" fmla="*/ 50 h 57"/>
              <a:gd name="T34" fmla="*/ 10 w 59"/>
              <a:gd name="T35" fmla="*/ 52 h 57"/>
              <a:gd name="T36" fmla="*/ 15 w 59"/>
              <a:gd name="T37" fmla="*/ 55 h 57"/>
              <a:gd name="T38" fmla="*/ 20 w 59"/>
              <a:gd name="T39" fmla="*/ 57 h 57"/>
              <a:gd name="T40" fmla="*/ 38 w 59"/>
              <a:gd name="T41" fmla="*/ 55 h 57"/>
              <a:gd name="T42" fmla="*/ 46 w 59"/>
              <a:gd name="T43" fmla="*/ 52 h 57"/>
              <a:gd name="T44" fmla="*/ 48 w 59"/>
              <a:gd name="T45" fmla="*/ 50 h 57"/>
              <a:gd name="T46" fmla="*/ 51 w 59"/>
              <a:gd name="T47" fmla="*/ 47 h 57"/>
              <a:gd name="T48" fmla="*/ 54 w 59"/>
              <a:gd name="T49" fmla="*/ 45 h 57"/>
              <a:gd name="T50" fmla="*/ 56 w 59"/>
              <a:gd name="T51" fmla="*/ 37 h 57"/>
              <a:gd name="T52" fmla="*/ 59 w 59"/>
              <a:gd name="T53" fmla="*/ 30 h 57"/>
              <a:gd name="T54" fmla="*/ 38 w 59"/>
              <a:gd name="T55" fmla="*/ 22 h 57"/>
              <a:gd name="T56" fmla="*/ 36 w 59"/>
              <a:gd name="T57" fmla="*/ 20 h 57"/>
              <a:gd name="T58" fmla="*/ 23 w 59"/>
              <a:gd name="T59" fmla="*/ 22 h 57"/>
              <a:gd name="T60" fmla="*/ 20 w 59"/>
              <a:gd name="T61" fmla="*/ 35 h 57"/>
              <a:gd name="T62" fmla="*/ 23 w 59"/>
              <a:gd name="T63" fmla="*/ 37 h 57"/>
              <a:gd name="T64" fmla="*/ 36 w 59"/>
              <a:gd name="T65" fmla="*/ 35 h 57"/>
              <a:gd name="T66" fmla="*/ 38 w 59"/>
              <a:gd name="T67" fmla="*/ 30 h 57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w 59"/>
              <a:gd name="T103" fmla="*/ 0 h 57"/>
              <a:gd name="T104" fmla="*/ 59 w 59"/>
              <a:gd name="T105" fmla="*/ 57 h 57"/>
            </a:gdLst>
            <a:ahLst/>
            <a:cxnLst>
              <a:cxn ang="T68">
                <a:pos x="T0" y="T1"/>
              </a:cxn>
              <a:cxn ang="T69">
                <a:pos x="T2" y="T3"/>
              </a:cxn>
              <a:cxn ang="T70">
                <a:pos x="T4" y="T5"/>
              </a:cxn>
              <a:cxn ang="T71">
                <a:pos x="T6" y="T7"/>
              </a:cxn>
              <a:cxn ang="T72">
                <a:pos x="T8" y="T9"/>
              </a:cxn>
              <a:cxn ang="T73">
                <a:pos x="T10" y="T11"/>
              </a:cxn>
              <a:cxn ang="T74">
                <a:pos x="T12" y="T13"/>
              </a:cxn>
              <a:cxn ang="T75">
                <a:pos x="T14" y="T15"/>
              </a:cxn>
              <a:cxn ang="T76">
                <a:pos x="T16" y="T17"/>
              </a:cxn>
              <a:cxn ang="T77">
                <a:pos x="T18" y="T19"/>
              </a:cxn>
              <a:cxn ang="T78">
                <a:pos x="T20" y="T21"/>
              </a:cxn>
              <a:cxn ang="T79">
                <a:pos x="T22" y="T23"/>
              </a:cxn>
              <a:cxn ang="T80">
                <a:pos x="T24" y="T25"/>
              </a:cxn>
              <a:cxn ang="T81">
                <a:pos x="T26" y="T27"/>
              </a:cxn>
              <a:cxn ang="T82">
                <a:pos x="T28" y="T29"/>
              </a:cxn>
              <a:cxn ang="T83">
                <a:pos x="T30" y="T31"/>
              </a:cxn>
              <a:cxn ang="T84">
                <a:pos x="T32" y="T33"/>
              </a:cxn>
              <a:cxn ang="T85">
                <a:pos x="T34" y="T35"/>
              </a:cxn>
              <a:cxn ang="T86">
                <a:pos x="T36" y="T37"/>
              </a:cxn>
              <a:cxn ang="T87">
                <a:pos x="T38" y="T39"/>
              </a:cxn>
              <a:cxn ang="T88">
                <a:pos x="T40" y="T41"/>
              </a:cxn>
              <a:cxn ang="T89">
                <a:pos x="T42" y="T43"/>
              </a:cxn>
              <a:cxn ang="T90">
                <a:pos x="T44" y="T45"/>
              </a:cxn>
              <a:cxn ang="T91">
                <a:pos x="T46" y="T47"/>
              </a:cxn>
              <a:cxn ang="T92">
                <a:pos x="T48" y="T49"/>
              </a:cxn>
              <a:cxn ang="T93">
                <a:pos x="T50" y="T51"/>
              </a:cxn>
              <a:cxn ang="T94">
                <a:pos x="T52" y="T53"/>
              </a:cxn>
              <a:cxn ang="T95">
                <a:pos x="T54" y="T55"/>
              </a:cxn>
              <a:cxn ang="T96">
                <a:pos x="T56" y="T57"/>
              </a:cxn>
              <a:cxn ang="T97">
                <a:pos x="T58" y="T59"/>
              </a:cxn>
              <a:cxn ang="T98">
                <a:pos x="T60" y="T61"/>
              </a:cxn>
              <a:cxn ang="T99">
                <a:pos x="T62" y="T63"/>
              </a:cxn>
              <a:cxn ang="T100">
                <a:pos x="T64" y="T65"/>
              </a:cxn>
              <a:cxn ang="T101">
                <a:pos x="T66" y="T67"/>
              </a:cxn>
            </a:cxnLst>
            <a:rect l="T102" t="T103" r="T104" b="T105"/>
            <a:pathLst>
              <a:path w="59" h="57">
                <a:moveTo>
                  <a:pt x="59" y="30"/>
                </a:moveTo>
                <a:lnTo>
                  <a:pt x="59" y="20"/>
                </a:lnTo>
                <a:lnTo>
                  <a:pt x="56" y="20"/>
                </a:lnTo>
                <a:lnTo>
                  <a:pt x="56" y="15"/>
                </a:lnTo>
                <a:lnTo>
                  <a:pt x="54" y="12"/>
                </a:lnTo>
                <a:lnTo>
                  <a:pt x="54" y="10"/>
                </a:lnTo>
                <a:lnTo>
                  <a:pt x="51" y="10"/>
                </a:lnTo>
                <a:lnTo>
                  <a:pt x="51" y="7"/>
                </a:lnTo>
                <a:lnTo>
                  <a:pt x="48" y="7"/>
                </a:lnTo>
                <a:lnTo>
                  <a:pt x="48" y="5"/>
                </a:lnTo>
                <a:lnTo>
                  <a:pt x="46" y="5"/>
                </a:lnTo>
                <a:lnTo>
                  <a:pt x="46" y="2"/>
                </a:lnTo>
                <a:lnTo>
                  <a:pt x="38" y="2"/>
                </a:lnTo>
                <a:lnTo>
                  <a:pt x="38" y="0"/>
                </a:lnTo>
                <a:lnTo>
                  <a:pt x="20" y="0"/>
                </a:lnTo>
                <a:lnTo>
                  <a:pt x="20" y="2"/>
                </a:lnTo>
                <a:lnTo>
                  <a:pt x="15" y="2"/>
                </a:lnTo>
                <a:lnTo>
                  <a:pt x="12" y="5"/>
                </a:lnTo>
                <a:lnTo>
                  <a:pt x="10" y="5"/>
                </a:lnTo>
                <a:lnTo>
                  <a:pt x="10" y="7"/>
                </a:lnTo>
                <a:lnTo>
                  <a:pt x="7" y="7"/>
                </a:lnTo>
                <a:lnTo>
                  <a:pt x="7" y="10"/>
                </a:lnTo>
                <a:lnTo>
                  <a:pt x="5" y="10"/>
                </a:lnTo>
                <a:lnTo>
                  <a:pt x="5" y="12"/>
                </a:lnTo>
                <a:lnTo>
                  <a:pt x="2" y="15"/>
                </a:lnTo>
                <a:lnTo>
                  <a:pt x="2" y="20"/>
                </a:lnTo>
                <a:lnTo>
                  <a:pt x="0" y="20"/>
                </a:lnTo>
                <a:lnTo>
                  <a:pt x="0" y="37"/>
                </a:lnTo>
                <a:lnTo>
                  <a:pt x="2" y="37"/>
                </a:lnTo>
                <a:lnTo>
                  <a:pt x="2" y="45"/>
                </a:lnTo>
                <a:lnTo>
                  <a:pt x="5" y="45"/>
                </a:lnTo>
                <a:lnTo>
                  <a:pt x="5" y="47"/>
                </a:lnTo>
                <a:lnTo>
                  <a:pt x="7" y="47"/>
                </a:lnTo>
                <a:lnTo>
                  <a:pt x="7" y="50"/>
                </a:lnTo>
                <a:lnTo>
                  <a:pt x="10" y="50"/>
                </a:lnTo>
                <a:lnTo>
                  <a:pt x="10" y="52"/>
                </a:lnTo>
                <a:lnTo>
                  <a:pt x="12" y="52"/>
                </a:lnTo>
                <a:lnTo>
                  <a:pt x="15" y="55"/>
                </a:lnTo>
                <a:lnTo>
                  <a:pt x="20" y="55"/>
                </a:lnTo>
                <a:lnTo>
                  <a:pt x="20" y="57"/>
                </a:lnTo>
                <a:lnTo>
                  <a:pt x="38" y="57"/>
                </a:lnTo>
                <a:lnTo>
                  <a:pt x="38" y="55"/>
                </a:lnTo>
                <a:lnTo>
                  <a:pt x="46" y="55"/>
                </a:lnTo>
                <a:lnTo>
                  <a:pt x="46" y="52"/>
                </a:lnTo>
                <a:lnTo>
                  <a:pt x="48" y="52"/>
                </a:lnTo>
                <a:lnTo>
                  <a:pt x="48" y="50"/>
                </a:lnTo>
                <a:lnTo>
                  <a:pt x="51" y="50"/>
                </a:lnTo>
                <a:lnTo>
                  <a:pt x="51" y="47"/>
                </a:lnTo>
                <a:lnTo>
                  <a:pt x="54" y="47"/>
                </a:lnTo>
                <a:lnTo>
                  <a:pt x="54" y="45"/>
                </a:lnTo>
                <a:lnTo>
                  <a:pt x="56" y="45"/>
                </a:lnTo>
                <a:lnTo>
                  <a:pt x="56" y="37"/>
                </a:lnTo>
                <a:lnTo>
                  <a:pt x="59" y="37"/>
                </a:lnTo>
                <a:lnTo>
                  <a:pt x="59" y="30"/>
                </a:lnTo>
                <a:lnTo>
                  <a:pt x="38" y="30"/>
                </a:lnTo>
                <a:lnTo>
                  <a:pt x="38" y="22"/>
                </a:lnTo>
                <a:lnTo>
                  <a:pt x="36" y="22"/>
                </a:lnTo>
                <a:lnTo>
                  <a:pt x="36" y="20"/>
                </a:lnTo>
                <a:lnTo>
                  <a:pt x="23" y="20"/>
                </a:lnTo>
                <a:lnTo>
                  <a:pt x="23" y="22"/>
                </a:lnTo>
                <a:lnTo>
                  <a:pt x="20" y="22"/>
                </a:lnTo>
                <a:lnTo>
                  <a:pt x="20" y="35"/>
                </a:lnTo>
                <a:lnTo>
                  <a:pt x="23" y="35"/>
                </a:lnTo>
                <a:lnTo>
                  <a:pt x="23" y="37"/>
                </a:lnTo>
                <a:lnTo>
                  <a:pt x="36" y="37"/>
                </a:lnTo>
                <a:lnTo>
                  <a:pt x="36" y="35"/>
                </a:lnTo>
                <a:lnTo>
                  <a:pt x="38" y="35"/>
                </a:lnTo>
                <a:lnTo>
                  <a:pt x="38" y="30"/>
                </a:lnTo>
                <a:lnTo>
                  <a:pt x="59" y="30"/>
                </a:lnTo>
                <a:close/>
              </a:path>
            </a:pathLst>
          </a:custGeom>
          <a:solidFill>
            <a:schemeClr val="tx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85017" name="Freeform 330"/>
          <p:cNvSpPr>
            <a:spLocks/>
          </p:cNvSpPr>
          <p:nvPr/>
        </p:nvSpPr>
        <p:spPr bwMode="auto">
          <a:xfrm>
            <a:off x="3249613" y="2540000"/>
            <a:ext cx="98425" cy="100013"/>
          </a:xfrm>
          <a:custGeom>
            <a:avLst/>
            <a:gdLst>
              <a:gd name="T0" fmla="*/ 62 w 62"/>
              <a:gd name="T1" fmla="*/ 23 h 63"/>
              <a:gd name="T2" fmla="*/ 60 w 62"/>
              <a:gd name="T3" fmla="*/ 15 h 63"/>
              <a:gd name="T4" fmla="*/ 57 w 62"/>
              <a:gd name="T5" fmla="*/ 13 h 63"/>
              <a:gd name="T6" fmla="*/ 54 w 62"/>
              <a:gd name="T7" fmla="*/ 10 h 63"/>
              <a:gd name="T8" fmla="*/ 52 w 62"/>
              <a:gd name="T9" fmla="*/ 8 h 63"/>
              <a:gd name="T10" fmla="*/ 49 w 62"/>
              <a:gd name="T11" fmla="*/ 5 h 63"/>
              <a:gd name="T12" fmla="*/ 47 w 62"/>
              <a:gd name="T13" fmla="*/ 3 h 63"/>
              <a:gd name="T14" fmla="*/ 39 w 62"/>
              <a:gd name="T15" fmla="*/ 0 h 63"/>
              <a:gd name="T16" fmla="*/ 21 w 62"/>
              <a:gd name="T17" fmla="*/ 3 h 63"/>
              <a:gd name="T18" fmla="*/ 16 w 62"/>
              <a:gd name="T19" fmla="*/ 5 h 63"/>
              <a:gd name="T20" fmla="*/ 13 w 62"/>
              <a:gd name="T21" fmla="*/ 8 h 63"/>
              <a:gd name="T22" fmla="*/ 11 w 62"/>
              <a:gd name="T23" fmla="*/ 10 h 63"/>
              <a:gd name="T24" fmla="*/ 8 w 62"/>
              <a:gd name="T25" fmla="*/ 13 h 63"/>
              <a:gd name="T26" fmla="*/ 6 w 62"/>
              <a:gd name="T27" fmla="*/ 15 h 63"/>
              <a:gd name="T28" fmla="*/ 3 w 62"/>
              <a:gd name="T29" fmla="*/ 20 h 63"/>
              <a:gd name="T30" fmla="*/ 0 w 62"/>
              <a:gd name="T31" fmla="*/ 40 h 63"/>
              <a:gd name="T32" fmla="*/ 3 w 62"/>
              <a:gd name="T33" fmla="*/ 48 h 63"/>
              <a:gd name="T34" fmla="*/ 6 w 62"/>
              <a:gd name="T35" fmla="*/ 50 h 63"/>
              <a:gd name="T36" fmla="*/ 8 w 62"/>
              <a:gd name="T37" fmla="*/ 53 h 63"/>
              <a:gd name="T38" fmla="*/ 11 w 62"/>
              <a:gd name="T39" fmla="*/ 55 h 63"/>
              <a:gd name="T40" fmla="*/ 13 w 62"/>
              <a:gd name="T41" fmla="*/ 58 h 63"/>
              <a:gd name="T42" fmla="*/ 16 w 62"/>
              <a:gd name="T43" fmla="*/ 60 h 63"/>
              <a:gd name="T44" fmla="*/ 24 w 62"/>
              <a:gd name="T45" fmla="*/ 63 h 63"/>
              <a:gd name="T46" fmla="*/ 42 w 62"/>
              <a:gd name="T47" fmla="*/ 60 h 63"/>
              <a:gd name="T48" fmla="*/ 47 w 62"/>
              <a:gd name="T49" fmla="*/ 58 h 63"/>
              <a:gd name="T50" fmla="*/ 49 w 62"/>
              <a:gd name="T51" fmla="*/ 55 h 63"/>
              <a:gd name="T52" fmla="*/ 52 w 62"/>
              <a:gd name="T53" fmla="*/ 53 h 63"/>
              <a:gd name="T54" fmla="*/ 54 w 62"/>
              <a:gd name="T55" fmla="*/ 50 h 63"/>
              <a:gd name="T56" fmla="*/ 57 w 62"/>
              <a:gd name="T57" fmla="*/ 48 h 63"/>
              <a:gd name="T58" fmla="*/ 60 w 62"/>
              <a:gd name="T59" fmla="*/ 43 h 63"/>
              <a:gd name="T60" fmla="*/ 62 w 62"/>
              <a:gd name="T61" fmla="*/ 33 h 63"/>
              <a:gd name="T62" fmla="*/ 47 w 62"/>
              <a:gd name="T63" fmla="*/ 25 h 63"/>
              <a:gd name="T64" fmla="*/ 44 w 62"/>
              <a:gd name="T65" fmla="*/ 20 h 63"/>
              <a:gd name="T66" fmla="*/ 42 w 62"/>
              <a:gd name="T67" fmla="*/ 18 h 63"/>
              <a:gd name="T68" fmla="*/ 36 w 62"/>
              <a:gd name="T69" fmla="*/ 15 h 63"/>
              <a:gd name="T70" fmla="*/ 26 w 62"/>
              <a:gd name="T71" fmla="*/ 18 h 63"/>
              <a:gd name="T72" fmla="*/ 21 w 62"/>
              <a:gd name="T73" fmla="*/ 20 h 63"/>
              <a:gd name="T74" fmla="*/ 18 w 62"/>
              <a:gd name="T75" fmla="*/ 25 h 63"/>
              <a:gd name="T76" fmla="*/ 16 w 62"/>
              <a:gd name="T77" fmla="*/ 38 h 63"/>
              <a:gd name="T78" fmla="*/ 18 w 62"/>
              <a:gd name="T79" fmla="*/ 43 h 63"/>
              <a:gd name="T80" fmla="*/ 21 w 62"/>
              <a:gd name="T81" fmla="*/ 45 h 63"/>
              <a:gd name="T82" fmla="*/ 26 w 62"/>
              <a:gd name="T83" fmla="*/ 48 h 63"/>
              <a:gd name="T84" fmla="*/ 36 w 62"/>
              <a:gd name="T85" fmla="*/ 45 h 63"/>
              <a:gd name="T86" fmla="*/ 42 w 62"/>
              <a:gd name="T87" fmla="*/ 43 h 63"/>
              <a:gd name="T88" fmla="*/ 44 w 62"/>
              <a:gd name="T89" fmla="*/ 38 h 63"/>
              <a:gd name="T90" fmla="*/ 47 w 62"/>
              <a:gd name="T91" fmla="*/ 33 h 63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w 62"/>
              <a:gd name="T139" fmla="*/ 0 h 63"/>
              <a:gd name="T140" fmla="*/ 62 w 62"/>
              <a:gd name="T141" fmla="*/ 63 h 63"/>
            </a:gdLst>
            <a:ahLst/>
            <a:cxnLst>
              <a:cxn ang="T92">
                <a:pos x="T0" y="T1"/>
              </a:cxn>
              <a:cxn ang="T93">
                <a:pos x="T2" y="T3"/>
              </a:cxn>
              <a:cxn ang="T94">
                <a:pos x="T4" y="T5"/>
              </a:cxn>
              <a:cxn ang="T95">
                <a:pos x="T6" y="T7"/>
              </a:cxn>
              <a:cxn ang="T96">
                <a:pos x="T8" y="T9"/>
              </a:cxn>
              <a:cxn ang="T97">
                <a:pos x="T10" y="T11"/>
              </a:cxn>
              <a:cxn ang="T98">
                <a:pos x="T12" y="T13"/>
              </a:cxn>
              <a:cxn ang="T99">
                <a:pos x="T14" y="T15"/>
              </a:cxn>
              <a:cxn ang="T100">
                <a:pos x="T16" y="T17"/>
              </a:cxn>
              <a:cxn ang="T101">
                <a:pos x="T18" y="T19"/>
              </a:cxn>
              <a:cxn ang="T102">
                <a:pos x="T20" y="T21"/>
              </a:cxn>
              <a:cxn ang="T103">
                <a:pos x="T22" y="T23"/>
              </a:cxn>
              <a:cxn ang="T104">
                <a:pos x="T24" y="T25"/>
              </a:cxn>
              <a:cxn ang="T105">
                <a:pos x="T26" y="T27"/>
              </a:cxn>
              <a:cxn ang="T106">
                <a:pos x="T28" y="T29"/>
              </a:cxn>
              <a:cxn ang="T107">
                <a:pos x="T30" y="T31"/>
              </a:cxn>
              <a:cxn ang="T108">
                <a:pos x="T32" y="T33"/>
              </a:cxn>
              <a:cxn ang="T109">
                <a:pos x="T34" y="T35"/>
              </a:cxn>
              <a:cxn ang="T110">
                <a:pos x="T36" y="T37"/>
              </a:cxn>
              <a:cxn ang="T111">
                <a:pos x="T38" y="T39"/>
              </a:cxn>
              <a:cxn ang="T112">
                <a:pos x="T40" y="T41"/>
              </a:cxn>
              <a:cxn ang="T113">
                <a:pos x="T42" y="T43"/>
              </a:cxn>
              <a:cxn ang="T114">
                <a:pos x="T44" y="T45"/>
              </a:cxn>
              <a:cxn ang="T115">
                <a:pos x="T46" y="T47"/>
              </a:cxn>
              <a:cxn ang="T116">
                <a:pos x="T48" y="T49"/>
              </a:cxn>
              <a:cxn ang="T117">
                <a:pos x="T50" y="T51"/>
              </a:cxn>
              <a:cxn ang="T118">
                <a:pos x="T52" y="T53"/>
              </a:cxn>
              <a:cxn ang="T119">
                <a:pos x="T54" y="T55"/>
              </a:cxn>
              <a:cxn ang="T120">
                <a:pos x="T56" y="T57"/>
              </a:cxn>
              <a:cxn ang="T121">
                <a:pos x="T58" y="T59"/>
              </a:cxn>
              <a:cxn ang="T122">
                <a:pos x="T60" y="T61"/>
              </a:cxn>
              <a:cxn ang="T123">
                <a:pos x="T62" y="T63"/>
              </a:cxn>
              <a:cxn ang="T124">
                <a:pos x="T64" y="T65"/>
              </a:cxn>
              <a:cxn ang="T125">
                <a:pos x="T66" y="T67"/>
              </a:cxn>
              <a:cxn ang="T126">
                <a:pos x="T68" y="T69"/>
              </a:cxn>
              <a:cxn ang="T127">
                <a:pos x="T70" y="T71"/>
              </a:cxn>
              <a:cxn ang="T128">
                <a:pos x="T72" y="T73"/>
              </a:cxn>
              <a:cxn ang="T129">
                <a:pos x="T74" y="T75"/>
              </a:cxn>
              <a:cxn ang="T130">
                <a:pos x="T76" y="T77"/>
              </a:cxn>
              <a:cxn ang="T131">
                <a:pos x="T78" y="T79"/>
              </a:cxn>
              <a:cxn ang="T132">
                <a:pos x="T80" y="T81"/>
              </a:cxn>
              <a:cxn ang="T133">
                <a:pos x="T82" y="T83"/>
              </a:cxn>
              <a:cxn ang="T134">
                <a:pos x="T84" y="T85"/>
              </a:cxn>
              <a:cxn ang="T135">
                <a:pos x="T86" y="T87"/>
              </a:cxn>
              <a:cxn ang="T136">
                <a:pos x="T88" y="T89"/>
              </a:cxn>
              <a:cxn ang="T137">
                <a:pos x="T90" y="T91"/>
              </a:cxn>
            </a:cxnLst>
            <a:rect l="T138" t="T139" r="T140" b="T141"/>
            <a:pathLst>
              <a:path w="62" h="63">
                <a:moveTo>
                  <a:pt x="62" y="33"/>
                </a:moveTo>
                <a:lnTo>
                  <a:pt x="62" y="23"/>
                </a:lnTo>
                <a:lnTo>
                  <a:pt x="60" y="20"/>
                </a:lnTo>
                <a:lnTo>
                  <a:pt x="60" y="15"/>
                </a:lnTo>
                <a:lnTo>
                  <a:pt x="57" y="15"/>
                </a:lnTo>
                <a:lnTo>
                  <a:pt x="57" y="13"/>
                </a:lnTo>
                <a:lnTo>
                  <a:pt x="54" y="13"/>
                </a:lnTo>
                <a:lnTo>
                  <a:pt x="54" y="10"/>
                </a:lnTo>
                <a:lnTo>
                  <a:pt x="52" y="10"/>
                </a:lnTo>
                <a:lnTo>
                  <a:pt x="52" y="8"/>
                </a:lnTo>
                <a:lnTo>
                  <a:pt x="49" y="8"/>
                </a:lnTo>
                <a:lnTo>
                  <a:pt x="49" y="5"/>
                </a:lnTo>
                <a:lnTo>
                  <a:pt x="47" y="5"/>
                </a:lnTo>
                <a:lnTo>
                  <a:pt x="47" y="3"/>
                </a:lnTo>
                <a:lnTo>
                  <a:pt x="42" y="3"/>
                </a:lnTo>
                <a:lnTo>
                  <a:pt x="39" y="0"/>
                </a:lnTo>
                <a:lnTo>
                  <a:pt x="24" y="0"/>
                </a:lnTo>
                <a:lnTo>
                  <a:pt x="21" y="3"/>
                </a:lnTo>
                <a:lnTo>
                  <a:pt x="16" y="3"/>
                </a:lnTo>
                <a:lnTo>
                  <a:pt x="16" y="5"/>
                </a:lnTo>
                <a:lnTo>
                  <a:pt x="13" y="5"/>
                </a:lnTo>
                <a:lnTo>
                  <a:pt x="13" y="8"/>
                </a:lnTo>
                <a:lnTo>
                  <a:pt x="11" y="8"/>
                </a:lnTo>
                <a:lnTo>
                  <a:pt x="11" y="10"/>
                </a:lnTo>
                <a:lnTo>
                  <a:pt x="8" y="10"/>
                </a:lnTo>
                <a:lnTo>
                  <a:pt x="8" y="13"/>
                </a:lnTo>
                <a:lnTo>
                  <a:pt x="6" y="13"/>
                </a:lnTo>
                <a:lnTo>
                  <a:pt x="6" y="15"/>
                </a:lnTo>
                <a:lnTo>
                  <a:pt x="3" y="15"/>
                </a:lnTo>
                <a:lnTo>
                  <a:pt x="3" y="20"/>
                </a:lnTo>
                <a:lnTo>
                  <a:pt x="0" y="23"/>
                </a:lnTo>
                <a:lnTo>
                  <a:pt x="0" y="40"/>
                </a:lnTo>
                <a:lnTo>
                  <a:pt x="3" y="43"/>
                </a:lnTo>
                <a:lnTo>
                  <a:pt x="3" y="48"/>
                </a:lnTo>
                <a:lnTo>
                  <a:pt x="6" y="48"/>
                </a:lnTo>
                <a:lnTo>
                  <a:pt x="6" y="50"/>
                </a:lnTo>
                <a:lnTo>
                  <a:pt x="8" y="50"/>
                </a:lnTo>
                <a:lnTo>
                  <a:pt x="8" y="53"/>
                </a:lnTo>
                <a:lnTo>
                  <a:pt x="11" y="53"/>
                </a:lnTo>
                <a:lnTo>
                  <a:pt x="11" y="55"/>
                </a:lnTo>
                <a:lnTo>
                  <a:pt x="13" y="55"/>
                </a:lnTo>
                <a:lnTo>
                  <a:pt x="13" y="58"/>
                </a:lnTo>
                <a:lnTo>
                  <a:pt x="16" y="58"/>
                </a:lnTo>
                <a:lnTo>
                  <a:pt x="16" y="60"/>
                </a:lnTo>
                <a:lnTo>
                  <a:pt x="21" y="60"/>
                </a:lnTo>
                <a:lnTo>
                  <a:pt x="24" y="63"/>
                </a:lnTo>
                <a:lnTo>
                  <a:pt x="39" y="63"/>
                </a:lnTo>
                <a:lnTo>
                  <a:pt x="42" y="60"/>
                </a:lnTo>
                <a:lnTo>
                  <a:pt x="47" y="60"/>
                </a:lnTo>
                <a:lnTo>
                  <a:pt x="47" y="58"/>
                </a:lnTo>
                <a:lnTo>
                  <a:pt x="49" y="58"/>
                </a:lnTo>
                <a:lnTo>
                  <a:pt x="49" y="55"/>
                </a:lnTo>
                <a:lnTo>
                  <a:pt x="52" y="55"/>
                </a:lnTo>
                <a:lnTo>
                  <a:pt x="52" y="53"/>
                </a:lnTo>
                <a:lnTo>
                  <a:pt x="54" y="53"/>
                </a:lnTo>
                <a:lnTo>
                  <a:pt x="54" y="50"/>
                </a:lnTo>
                <a:lnTo>
                  <a:pt x="57" y="50"/>
                </a:lnTo>
                <a:lnTo>
                  <a:pt x="57" y="48"/>
                </a:lnTo>
                <a:lnTo>
                  <a:pt x="60" y="48"/>
                </a:lnTo>
                <a:lnTo>
                  <a:pt x="60" y="43"/>
                </a:lnTo>
                <a:lnTo>
                  <a:pt x="62" y="40"/>
                </a:lnTo>
                <a:lnTo>
                  <a:pt x="62" y="33"/>
                </a:lnTo>
                <a:lnTo>
                  <a:pt x="47" y="33"/>
                </a:lnTo>
                <a:lnTo>
                  <a:pt x="47" y="25"/>
                </a:lnTo>
                <a:lnTo>
                  <a:pt x="44" y="25"/>
                </a:lnTo>
                <a:lnTo>
                  <a:pt x="44" y="20"/>
                </a:lnTo>
                <a:lnTo>
                  <a:pt x="42" y="20"/>
                </a:lnTo>
                <a:lnTo>
                  <a:pt x="42" y="18"/>
                </a:lnTo>
                <a:lnTo>
                  <a:pt x="36" y="18"/>
                </a:lnTo>
                <a:lnTo>
                  <a:pt x="36" y="15"/>
                </a:lnTo>
                <a:lnTo>
                  <a:pt x="26" y="15"/>
                </a:lnTo>
                <a:lnTo>
                  <a:pt x="26" y="18"/>
                </a:lnTo>
                <a:lnTo>
                  <a:pt x="21" y="18"/>
                </a:lnTo>
                <a:lnTo>
                  <a:pt x="21" y="20"/>
                </a:lnTo>
                <a:lnTo>
                  <a:pt x="18" y="20"/>
                </a:lnTo>
                <a:lnTo>
                  <a:pt x="18" y="25"/>
                </a:lnTo>
                <a:lnTo>
                  <a:pt x="16" y="25"/>
                </a:lnTo>
                <a:lnTo>
                  <a:pt x="16" y="38"/>
                </a:lnTo>
                <a:lnTo>
                  <a:pt x="18" y="38"/>
                </a:lnTo>
                <a:lnTo>
                  <a:pt x="18" y="43"/>
                </a:lnTo>
                <a:lnTo>
                  <a:pt x="21" y="43"/>
                </a:lnTo>
                <a:lnTo>
                  <a:pt x="21" y="45"/>
                </a:lnTo>
                <a:lnTo>
                  <a:pt x="26" y="45"/>
                </a:lnTo>
                <a:lnTo>
                  <a:pt x="26" y="48"/>
                </a:lnTo>
                <a:lnTo>
                  <a:pt x="36" y="48"/>
                </a:lnTo>
                <a:lnTo>
                  <a:pt x="36" y="45"/>
                </a:lnTo>
                <a:lnTo>
                  <a:pt x="42" y="45"/>
                </a:lnTo>
                <a:lnTo>
                  <a:pt x="42" y="43"/>
                </a:lnTo>
                <a:lnTo>
                  <a:pt x="44" y="43"/>
                </a:lnTo>
                <a:lnTo>
                  <a:pt x="44" y="38"/>
                </a:lnTo>
                <a:lnTo>
                  <a:pt x="47" y="38"/>
                </a:lnTo>
                <a:lnTo>
                  <a:pt x="47" y="33"/>
                </a:lnTo>
                <a:lnTo>
                  <a:pt x="62" y="33"/>
                </a:lnTo>
                <a:close/>
              </a:path>
            </a:pathLst>
          </a:custGeom>
          <a:solidFill>
            <a:schemeClr val="tx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85018" name="Freeform 331"/>
          <p:cNvSpPr>
            <a:spLocks/>
          </p:cNvSpPr>
          <p:nvPr/>
        </p:nvSpPr>
        <p:spPr bwMode="auto">
          <a:xfrm>
            <a:off x="1557338" y="2552700"/>
            <a:ext cx="93662" cy="90488"/>
          </a:xfrm>
          <a:custGeom>
            <a:avLst/>
            <a:gdLst>
              <a:gd name="T0" fmla="*/ 59 w 59"/>
              <a:gd name="T1" fmla="*/ 20 h 57"/>
              <a:gd name="T2" fmla="*/ 57 w 59"/>
              <a:gd name="T3" fmla="*/ 15 h 57"/>
              <a:gd name="T4" fmla="*/ 54 w 59"/>
              <a:gd name="T5" fmla="*/ 10 h 57"/>
              <a:gd name="T6" fmla="*/ 51 w 59"/>
              <a:gd name="T7" fmla="*/ 7 h 57"/>
              <a:gd name="T8" fmla="*/ 49 w 59"/>
              <a:gd name="T9" fmla="*/ 5 h 57"/>
              <a:gd name="T10" fmla="*/ 46 w 59"/>
              <a:gd name="T11" fmla="*/ 2 h 57"/>
              <a:gd name="T12" fmla="*/ 39 w 59"/>
              <a:gd name="T13" fmla="*/ 0 h 57"/>
              <a:gd name="T14" fmla="*/ 21 w 59"/>
              <a:gd name="T15" fmla="*/ 2 h 57"/>
              <a:gd name="T16" fmla="*/ 13 w 59"/>
              <a:gd name="T17" fmla="*/ 5 h 57"/>
              <a:gd name="T18" fmla="*/ 10 w 59"/>
              <a:gd name="T19" fmla="*/ 7 h 57"/>
              <a:gd name="T20" fmla="*/ 8 w 59"/>
              <a:gd name="T21" fmla="*/ 10 h 57"/>
              <a:gd name="T22" fmla="*/ 5 w 59"/>
              <a:gd name="T23" fmla="*/ 12 h 57"/>
              <a:gd name="T24" fmla="*/ 3 w 59"/>
              <a:gd name="T25" fmla="*/ 20 h 57"/>
              <a:gd name="T26" fmla="*/ 0 w 59"/>
              <a:gd name="T27" fmla="*/ 37 h 57"/>
              <a:gd name="T28" fmla="*/ 3 w 59"/>
              <a:gd name="T29" fmla="*/ 45 h 57"/>
              <a:gd name="T30" fmla="*/ 5 w 59"/>
              <a:gd name="T31" fmla="*/ 47 h 57"/>
              <a:gd name="T32" fmla="*/ 8 w 59"/>
              <a:gd name="T33" fmla="*/ 50 h 57"/>
              <a:gd name="T34" fmla="*/ 10 w 59"/>
              <a:gd name="T35" fmla="*/ 52 h 57"/>
              <a:gd name="T36" fmla="*/ 15 w 59"/>
              <a:gd name="T37" fmla="*/ 55 h 57"/>
              <a:gd name="T38" fmla="*/ 21 w 59"/>
              <a:gd name="T39" fmla="*/ 57 h 57"/>
              <a:gd name="T40" fmla="*/ 39 w 59"/>
              <a:gd name="T41" fmla="*/ 55 h 57"/>
              <a:gd name="T42" fmla="*/ 46 w 59"/>
              <a:gd name="T43" fmla="*/ 52 h 57"/>
              <a:gd name="T44" fmla="*/ 49 w 59"/>
              <a:gd name="T45" fmla="*/ 50 h 57"/>
              <a:gd name="T46" fmla="*/ 51 w 59"/>
              <a:gd name="T47" fmla="*/ 47 h 57"/>
              <a:gd name="T48" fmla="*/ 54 w 59"/>
              <a:gd name="T49" fmla="*/ 45 h 57"/>
              <a:gd name="T50" fmla="*/ 57 w 59"/>
              <a:gd name="T51" fmla="*/ 37 h 57"/>
              <a:gd name="T52" fmla="*/ 59 w 59"/>
              <a:gd name="T53" fmla="*/ 30 h 57"/>
              <a:gd name="T54" fmla="*/ 39 w 59"/>
              <a:gd name="T55" fmla="*/ 22 h 57"/>
              <a:gd name="T56" fmla="*/ 36 w 59"/>
              <a:gd name="T57" fmla="*/ 20 h 57"/>
              <a:gd name="T58" fmla="*/ 23 w 59"/>
              <a:gd name="T59" fmla="*/ 22 h 57"/>
              <a:gd name="T60" fmla="*/ 21 w 59"/>
              <a:gd name="T61" fmla="*/ 35 h 57"/>
              <a:gd name="T62" fmla="*/ 23 w 59"/>
              <a:gd name="T63" fmla="*/ 37 h 57"/>
              <a:gd name="T64" fmla="*/ 36 w 59"/>
              <a:gd name="T65" fmla="*/ 35 h 57"/>
              <a:gd name="T66" fmla="*/ 39 w 59"/>
              <a:gd name="T67" fmla="*/ 30 h 57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w 59"/>
              <a:gd name="T103" fmla="*/ 0 h 57"/>
              <a:gd name="T104" fmla="*/ 59 w 59"/>
              <a:gd name="T105" fmla="*/ 57 h 57"/>
            </a:gdLst>
            <a:ahLst/>
            <a:cxnLst>
              <a:cxn ang="T68">
                <a:pos x="T0" y="T1"/>
              </a:cxn>
              <a:cxn ang="T69">
                <a:pos x="T2" y="T3"/>
              </a:cxn>
              <a:cxn ang="T70">
                <a:pos x="T4" y="T5"/>
              </a:cxn>
              <a:cxn ang="T71">
                <a:pos x="T6" y="T7"/>
              </a:cxn>
              <a:cxn ang="T72">
                <a:pos x="T8" y="T9"/>
              </a:cxn>
              <a:cxn ang="T73">
                <a:pos x="T10" y="T11"/>
              </a:cxn>
              <a:cxn ang="T74">
                <a:pos x="T12" y="T13"/>
              </a:cxn>
              <a:cxn ang="T75">
                <a:pos x="T14" y="T15"/>
              </a:cxn>
              <a:cxn ang="T76">
                <a:pos x="T16" y="T17"/>
              </a:cxn>
              <a:cxn ang="T77">
                <a:pos x="T18" y="T19"/>
              </a:cxn>
              <a:cxn ang="T78">
                <a:pos x="T20" y="T21"/>
              </a:cxn>
              <a:cxn ang="T79">
                <a:pos x="T22" y="T23"/>
              </a:cxn>
              <a:cxn ang="T80">
                <a:pos x="T24" y="T25"/>
              </a:cxn>
              <a:cxn ang="T81">
                <a:pos x="T26" y="T27"/>
              </a:cxn>
              <a:cxn ang="T82">
                <a:pos x="T28" y="T29"/>
              </a:cxn>
              <a:cxn ang="T83">
                <a:pos x="T30" y="T31"/>
              </a:cxn>
              <a:cxn ang="T84">
                <a:pos x="T32" y="T33"/>
              </a:cxn>
              <a:cxn ang="T85">
                <a:pos x="T34" y="T35"/>
              </a:cxn>
              <a:cxn ang="T86">
                <a:pos x="T36" y="T37"/>
              </a:cxn>
              <a:cxn ang="T87">
                <a:pos x="T38" y="T39"/>
              </a:cxn>
              <a:cxn ang="T88">
                <a:pos x="T40" y="T41"/>
              </a:cxn>
              <a:cxn ang="T89">
                <a:pos x="T42" y="T43"/>
              </a:cxn>
              <a:cxn ang="T90">
                <a:pos x="T44" y="T45"/>
              </a:cxn>
              <a:cxn ang="T91">
                <a:pos x="T46" y="T47"/>
              </a:cxn>
              <a:cxn ang="T92">
                <a:pos x="T48" y="T49"/>
              </a:cxn>
              <a:cxn ang="T93">
                <a:pos x="T50" y="T51"/>
              </a:cxn>
              <a:cxn ang="T94">
                <a:pos x="T52" y="T53"/>
              </a:cxn>
              <a:cxn ang="T95">
                <a:pos x="T54" y="T55"/>
              </a:cxn>
              <a:cxn ang="T96">
                <a:pos x="T56" y="T57"/>
              </a:cxn>
              <a:cxn ang="T97">
                <a:pos x="T58" y="T59"/>
              </a:cxn>
              <a:cxn ang="T98">
                <a:pos x="T60" y="T61"/>
              </a:cxn>
              <a:cxn ang="T99">
                <a:pos x="T62" y="T63"/>
              </a:cxn>
              <a:cxn ang="T100">
                <a:pos x="T64" y="T65"/>
              </a:cxn>
              <a:cxn ang="T101">
                <a:pos x="T66" y="T67"/>
              </a:cxn>
            </a:cxnLst>
            <a:rect l="T102" t="T103" r="T104" b="T105"/>
            <a:pathLst>
              <a:path w="59" h="57">
                <a:moveTo>
                  <a:pt x="59" y="30"/>
                </a:moveTo>
                <a:lnTo>
                  <a:pt x="59" y="20"/>
                </a:lnTo>
                <a:lnTo>
                  <a:pt x="57" y="20"/>
                </a:lnTo>
                <a:lnTo>
                  <a:pt x="57" y="15"/>
                </a:lnTo>
                <a:lnTo>
                  <a:pt x="54" y="12"/>
                </a:lnTo>
                <a:lnTo>
                  <a:pt x="54" y="10"/>
                </a:lnTo>
                <a:lnTo>
                  <a:pt x="51" y="10"/>
                </a:lnTo>
                <a:lnTo>
                  <a:pt x="51" y="7"/>
                </a:lnTo>
                <a:lnTo>
                  <a:pt x="49" y="7"/>
                </a:lnTo>
                <a:lnTo>
                  <a:pt x="49" y="5"/>
                </a:lnTo>
                <a:lnTo>
                  <a:pt x="46" y="5"/>
                </a:lnTo>
                <a:lnTo>
                  <a:pt x="46" y="2"/>
                </a:lnTo>
                <a:lnTo>
                  <a:pt x="39" y="2"/>
                </a:lnTo>
                <a:lnTo>
                  <a:pt x="39" y="0"/>
                </a:lnTo>
                <a:lnTo>
                  <a:pt x="21" y="0"/>
                </a:lnTo>
                <a:lnTo>
                  <a:pt x="21" y="2"/>
                </a:lnTo>
                <a:lnTo>
                  <a:pt x="15" y="2"/>
                </a:lnTo>
                <a:lnTo>
                  <a:pt x="13" y="5"/>
                </a:lnTo>
                <a:lnTo>
                  <a:pt x="10" y="5"/>
                </a:lnTo>
                <a:lnTo>
                  <a:pt x="10" y="7"/>
                </a:lnTo>
                <a:lnTo>
                  <a:pt x="8" y="7"/>
                </a:lnTo>
                <a:lnTo>
                  <a:pt x="8" y="10"/>
                </a:lnTo>
                <a:lnTo>
                  <a:pt x="5" y="10"/>
                </a:lnTo>
                <a:lnTo>
                  <a:pt x="5" y="12"/>
                </a:lnTo>
                <a:lnTo>
                  <a:pt x="3" y="15"/>
                </a:lnTo>
                <a:lnTo>
                  <a:pt x="3" y="20"/>
                </a:lnTo>
                <a:lnTo>
                  <a:pt x="0" y="20"/>
                </a:lnTo>
                <a:lnTo>
                  <a:pt x="0" y="37"/>
                </a:lnTo>
                <a:lnTo>
                  <a:pt x="3" y="37"/>
                </a:lnTo>
                <a:lnTo>
                  <a:pt x="3" y="45"/>
                </a:lnTo>
                <a:lnTo>
                  <a:pt x="5" y="45"/>
                </a:lnTo>
                <a:lnTo>
                  <a:pt x="5" y="47"/>
                </a:lnTo>
                <a:lnTo>
                  <a:pt x="8" y="47"/>
                </a:lnTo>
                <a:lnTo>
                  <a:pt x="8" y="50"/>
                </a:lnTo>
                <a:lnTo>
                  <a:pt x="10" y="50"/>
                </a:lnTo>
                <a:lnTo>
                  <a:pt x="10" y="52"/>
                </a:lnTo>
                <a:lnTo>
                  <a:pt x="13" y="52"/>
                </a:lnTo>
                <a:lnTo>
                  <a:pt x="15" y="55"/>
                </a:lnTo>
                <a:lnTo>
                  <a:pt x="21" y="55"/>
                </a:lnTo>
                <a:lnTo>
                  <a:pt x="21" y="57"/>
                </a:lnTo>
                <a:lnTo>
                  <a:pt x="39" y="57"/>
                </a:lnTo>
                <a:lnTo>
                  <a:pt x="39" y="55"/>
                </a:lnTo>
                <a:lnTo>
                  <a:pt x="46" y="55"/>
                </a:lnTo>
                <a:lnTo>
                  <a:pt x="46" y="52"/>
                </a:lnTo>
                <a:lnTo>
                  <a:pt x="49" y="52"/>
                </a:lnTo>
                <a:lnTo>
                  <a:pt x="49" y="50"/>
                </a:lnTo>
                <a:lnTo>
                  <a:pt x="51" y="50"/>
                </a:lnTo>
                <a:lnTo>
                  <a:pt x="51" y="47"/>
                </a:lnTo>
                <a:lnTo>
                  <a:pt x="54" y="47"/>
                </a:lnTo>
                <a:lnTo>
                  <a:pt x="54" y="45"/>
                </a:lnTo>
                <a:lnTo>
                  <a:pt x="57" y="45"/>
                </a:lnTo>
                <a:lnTo>
                  <a:pt x="57" y="37"/>
                </a:lnTo>
                <a:lnTo>
                  <a:pt x="59" y="37"/>
                </a:lnTo>
                <a:lnTo>
                  <a:pt x="59" y="30"/>
                </a:lnTo>
                <a:lnTo>
                  <a:pt x="39" y="30"/>
                </a:lnTo>
                <a:lnTo>
                  <a:pt x="39" y="22"/>
                </a:lnTo>
                <a:lnTo>
                  <a:pt x="36" y="22"/>
                </a:lnTo>
                <a:lnTo>
                  <a:pt x="36" y="20"/>
                </a:lnTo>
                <a:lnTo>
                  <a:pt x="23" y="20"/>
                </a:lnTo>
                <a:lnTo>
                  <a:pt x="23" y="22"/>
                </a:lnTo>
                <a:lnTo>
                  <a:pt x="21" y="22"/>
                </a:lnTo>
                <a:lnTo>
                  <a:pt x="21" y="35"/>
                </a:lnTo>
                <a:lnTo>
                  <a:pt x="23" y="35"/>
                </a:lnTo>
                <a:lnTo>
                  <a:pt x="23" y="37"/>
                </a:lnTo>
                <a:lnTo>
                  <a:pt x="36" y="37"/>
                </a:lnTo>
                <a:lnTo>
                  <a:pt x="36" y="35"/>
                </a:lnTo>
                <a:lnTo>
                  <a:pt x="39" y="35"/>
                </a:lnTo>
                <a:lnTo>
                  <a:pt x="39" y="30"/>
                </a:lnTo>
                <a:lnTo>
                  <a:pt x="59" y="30"/>
                </a:lnTo>
                <a:close/>
              </a:path>
            </a:pathLst>
          </a:custGeom>
          <a:solidFill>
            <a:schemeClr val="tx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85019" name="Freeform 332"/>
          <p:cNvSpPr>
            <a:spLocks/>
          </p:cNvSpPr>
          <p:nvPr/>
        </p:nvSpPr>
        <p:spPr bwMode="auto">
          <a:xfrm>
            <a:off x="1651000" y="2552700"/>
            <a:ext cx="90488" cy="90488"/>
          </a:xfrm>
          <a:custGeom>
            <a:avLst/>
            <a:gdLst>
              <a:gd name="T0" fmla="*/ 57 w 57"/>
              <a:gd name="T1" fmla="*/ 20 h 57"/>
              <a:gd name="T2" fmla="*/ 54 w 57"/>
              <a:gd name="T3" fmla="*/ 15 h 57"/>
              <a:gd name="T4" fmla="*/ 52 w 57"/>
              <a:gd name="T5" fmla="*/ 10 h 57"/>
              <a:gd name="T6" fmla="*/ 49 w 57"/>
              <a:gd name="T7" fmla="*/ 7 h 57"/>
              <a:gd name="T8" fmla="*/ 46 w 57"/>
              <a:gd name="T9" fmla="*/ 5 h 57"/>
              <a:gd name="T10" fmla="*/ 44 w 57"/>
              <a:gd name="T11" fmla="*/ 2 h 57"/>
              <a:gd name="T12" fmla="*/ 36 w 57"/>
              <a:gd name="T13" fmla="*/ 0 h 57"/>
              <a:gd name="T14" fmla="*/ 21 w 57"/>
              <a:gd name="T15" fmla="*/ 2 h 57"/>
              <a:gd name="T16" fmla="*/ 13 w 57"/>
              <a:gd name="T17" fmla="*/ 5 h 57"/>
              <a:gd name="T18" fmla="*/ 10 w 57"/>
              <a:gd name="T19" fmla="*/ 7 h 57"/>
              <a:gd name="T20" fmla="*/ 8 w 57"/>
              <a:gd name="T21" fmla="*/ 10 h 57"/>
              <a:gd name="T22" fmla="*/ 5 w 57"/>
              <a:gd name="T23" fmla="*/ 12 h 57"/>
              <a:gd name="T24" fmla="*/ 3 w 57"/>
              <a:gd name="T25" fmla="*/ 20 h 57"/>
              <a:gd name="T26" fmla="*/ 0 w 57"/>
              <a:gd name="T27" fmla="*/ 37 h 57"/>
              <a:gd name="T28" fmla="*/ 3 w 57"/>
              <a:gd name="T29" fmla="*/ 45 h 57"/>
              <a:gd name="T30" fmla="*/ 5 w 57"/>
              <a:gd name="T31" fmla="*/ 47 h 57"/>
              <a:gd name="T32" fmla="*/ 8 w 57"/>
              <a:gd name="T33" fmla="*/ 50 h 57"/>
              <a:gd name="T34" fmla="*/ 10 w 57"/>
              <a:gd name="T35" fmla="*/ 52 h 57"/>
              <a:gd name="T36" fmla="*/ 16 w 57"/>
              <a:gd name="T37" fmla="*/ 55 h 57"/>
              <a:gd name="T38" fmla="*/ 21 w 57"/>
              <a:gd name="T39" fmla="*/ 57 h 57"/>
              <a:gd name="T40" fmla="*/ 36 w 57"/>
              <a:gd name="T41" fmla="*/ 55 h 57"/>
              <a:gd name="T42" fmla="*/ 44 w 57"/>
              <a:gd name="T43" fmla="*/ 52 h 57"/>
              <a:gd name="T44" fmla="*/ 46 w 57"/>
              <a:gd name="T45" fmla="*/ 50 h 57"/>
              <a:gd name="T46" fmla="*/ 49 w 57"/>
              <a:gd name="T47" fmla="*/ 47 h 57"/>
              <a:gd name="T48" fmla="*/ 52 w 57"/>
              <a:gd name="T49" fmla="*/ 45 h 57"/>
              <a:gd name="T50" fmla="*/ 54 w 57"/>
              <a:gd name="T51" fmla="*/ 37 h 57"/>
              <a:gd name="T52" fmla="*/ 57 w 57"/>
              <a:gd name="T53" fmla="*/ 30 h 57"/>
              <a:gd name="T54" fmla="*/ 39 w 57"/>
              <a:gd name="T55" fmla="*/ 22 h 57"/>
              <a:gd name="T56" fmla="*/ 36 w 57"/>
              <a:gd name="T57" fmla="*/ 20 h 57"/>
              <a:gd name="T58" fmla="*/ 23 w 57"/>
              <a:gd name="T59" fmla="*/ 22 h 57"/>
              <a:gd name="T60" fmla="*/ 21 w 57"/>
              <a:gd name="T61" fmla="*/ 35 h 57"/>
              <a:gd name="T62" fmla="*/ 23 w 57"/>
              <a:gd name="T63" fmla="*/ 37 h 57"/>
              <a:gd name="T64" fmla="*/ 36 w 57"/>
              <a:gd name="T65" fmla="*/ 35 h 57"/>
              <a:gd name="T66" fmla="*/ 39 w 57"/>
              <a:gd name="T67" fmla="*/ 30 h 57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w 57"/>
              <a:gd name="T103" fmla="*/ 0 h 57"/>
              <a:gd name="T104" fmla="*/ 57 w 57"/>
              <a:gd name="T105" fmla="*/ 57 h 57"/>
            </a:gdLst>
            <a:ahLst/>
            <a:cxnLst>
              <a:cxn ang="T68">
                <a:pos x="T0" y="T1"/>
              </a:cxn>
              <a:cxn ang="T69">
                <a:pos x="T2" y="T3"/>
              </a:cxn>
              <a:cxn ang="T70">
                <a:pos x="T4" y="T5"/>
              </a:cxn>
              <a:cxn ang="T71">
                <a:pos x="T6" y="T7"/>
              </a:cxn>
              <a:cxn ang="T72">
                <a:pos x="T8" y="T9"/>
              </a:cxn>
              <a:cxn ang="T73">
                <a:pos x="T10" y="T11"/>
              </a:cxn>
              <a:cxn ang="T74">
                <a:pos x="T12" y="T13"/>
              </a:cxn>
              <a:cxn ang="T75">
                <a:pos x="T14" y="T15"/>
              </a:cxn>
              <a:cxn ang="T76">
                <a:pos x="T16" y="T17"/>
              </a:cxn>
              <a:cxn ang="T77">
                <a:pos x="T18" y="T19"/>
              </a:cxn>
              <a:cxn ang="T78">
                <a:pos x="T20" y="T21"/>
              </a:cxn>
              <a:cxn ang="T79">
                <a:pos x="T22" y="T23"/>
              </a:cxn>
              <a:cxn ang="T80">
                <a:pos x="T24" y="T25"/>
              </a:cxn>
              <a:cxn ang="T81">
                <a:pos x="T26" y="T27"/>
              </a:cxn>
              <a:cxn ang="T82">
                <a:pos x="T28" y="T29"/>
              </a:cxn>
              <a:cxn ang="T83">
                <a:pos x="T30" y="T31"/>
              </a:cxn>
              <a:cxn ang="T84">
                <a:pos x="T32" y="T33"/>
              </a:cxn>
              <a:cxn ang="T85">
                <a:pos x="T34" y="T35"/>
              </a:cxn>
              <a:cxn ang="T86">
                <a:pos x="T36" y="T37"/>
              </a:cxn>
              <a:cxn ang="T87">
                <a:pos x="T38" y="T39"/>
              </a:cxn>
              <a:cxn ang="T88">
                <a:pos x="T40" y="T41"/>
              </a:cxn>
              <a:cxn ang="T89">
                <a:pos x="T42" y="T43"/>
              </a:cxn>
              <a:cxn ang="T90">
                <a:pos x="T44" y="T45"/>
              </a:cxn>
              <a:cxn ang="T91">
                <a:pos x="T46" y="T47"/>
              </a:cxn>
              <a:cxn ang="T92">
                <a:pos x="T48" y="T49"/>
              </a:cxn>
              <a:cxn ang="T93">
                <a:pos x="T50" y="T51"/>
              </a:cxn>
              <a:cxn ang="T94">
                <a:pos x="T52" y="T53"/>
              </a:cxn>
              <a:cxn ang="T95">
                <a:pos x="T54" y="T55"/>
              </a:cxn>
              <a:cxn ang="T96">
                <a:pos x="T56" y="T57"/>
              </a:cxn>
              <a:cxn ang="T97">
                <a:pos x="T58" y="T59"/>
              </a:cxn>
              <a:cxn ang="T98">
                <a:pos x="T60" y="T61"/>
              </a:cxn>
              <a:cxn ang="T99">
                <a:pos x="T62" y="T63"/>
              </a:cxn>
              <a:cxn ang="T100">
                <a:pos x="T64" y="T65"/>
              </a:cxn>
              <a:cxn ang="T101">
                <a:pos x="T66" y="T67"/>
              </a:cxn>
            </a:cxnLst>
            <a:rect l="T102" t="T103" r="T104" b="T105"/>
            <a:pathLst>
              <a:path w="57" h="57">
                <a:moveTo>
                  <a:pt x="57" y="30"/>
                </a:moveTo>
                <a:lnTo>
                  <a:pt x="57" y="20"/>
                </a:lnTo>
                <a:lnTo>
                  <a:pt x="54" y="20"/>
                </a:lnTo>
                <a:lnTo>
                  <a:pt x="54" y="15"/>
                </a:lnTo>
                <a:lnTo>
                  <a:pt x="52" y="12"/>
                </a:lnTo>
                <a:lnTo>
                  <a:pt x="52" y="10"/>
                </a:lnTo>
                <a:lnTo>
                  <a:pt x="49" y="10"/>
                </a:lnTo>
                <a:lnTo>
                  <a:pt x="49" y="7"/>
                </a:lnTo>
                <a:lnTo>
                  <a:pt x="46" y="7"/>
                </a:lnTo>
                <a:lnTo>
                  <a:pt x="46" y="5"/>
                </a:lnTo>
                <a:lnTo>
                  <a:pt x="44" y="5"/>
                </a:lnTo>
                <a:lnTo>
                  <a:pt x="44" y="2"/>
                </a:lnTo>
                <a:lnTo>
                  <a:pt x="36" y="2"/>
                </a:lnTo>
                <a:lnTo>
                  <a:pt x="36" y="0"/>
                </a:lnTo>
                <a:lnTo>
                  <a:pt x="21" y="0"/>
                </a:lnTo>
                <a:lnTo>
                  <a:pt x="21" y="2"/>
                </a:lnTo>
                <a:lnTo>
                  <a:pt x="16" y="2"/>
                </a:lnTo>
                <a:lnTo>
                  <a:pt x="13" y="5"/>
                </a:lnTo>
                <a:lnTo>
                  <a:pt x="10" y="5"/>
                </a:lnTo>
                <a:lnTo>
                  <a:pt x="10" y="7"/>
                </a:lnTo>
                <a:lnTo>
                  <a:pt x="8" y="7"/>
                </a:lnTo>
                <a:lnTo>
                  <a:pt x="8" y="10"/>
                </a:lnTo>
                <a:lnTo>
                  <a:pt x="5" y="10"/>
                </a:lnTo>
                <a:lnTo>
                  <a:pt x="5" y="12"/>
                </a:lnTo>
                <a:lnTo>
                  <a:pt x="3" y="15"/>
                </a:lnTo>
                <a:lnTo>
                  <a:pt x="3" y="20"/>
                </a:lnTo>
                <a:lnTo>
                  <a:pt x="0" y="20"/>
                </a:lnTo>
                <a:lnTo>
                  <a:pt x="0" y="37"/>
                </a:lnTo>
                <a:lnTo>
                  <a:pt x="3" y="37"/>
                </a:lnTo>
                <a:lnTo>
                  <a:pt x="3" y="45"/>
                </a:lnTo>
                <a:lnTo>
                  <a:pt x="5" y="45"/>
                </a:lnTo>
                <a:lnTo>
                  <a:pt x="5" y="47"/>
                </a:lnTo>
                <a:lnTo>
                  <a:pt x="8" y="47"/>
                </a:lnTo>
                <a:lnTo>
                  <a:pt x="8" y="50"/>
                </a:lnTo>
                <a:lnTo>
                  <a:pt x="10" y="50"/>
                </a:lnTo>
                <a:lnTo>
                  <a:pt x="10" y="52"/>
                </a:lnTo>
                <a:lnTo>
                  <a:pt x="13" y="52"/>
                </a:lnTo>
                <a:lnTo>
                  <a:pt x="16" y="55"/>
                </a:lnTo>
                <a:lnTo>
                  <a:pt x="21" y="55"/>
                </a:lnTo>
                <a:lnTo>
                  <a:pt x="21" y="57"/>
                </a:lnTo>
                <a:lnTo>
                  <a:pt x="36" y="57"/>
                </a:lnTo>
                <a:lnTo>
                  <a:pt x="36" y="55"/>
                </a:lnTo>
                <a:lnTo>
                  <a:pt x="44" y="55"/>
                </a:lnTo>
                <a:lnTo>
                  <a:pt x="44" y="52"/>
                </a:lnTo>
                <a:lnTo>
                  <a:pt x="46" y="52"/>
                </a:lnTo>
                <a:lnTo>
                  <a:pt x="46" y="50"/>
                </a:lnTo>
                <a:lnTo>
                  <a:pt x="49" y="50"/>
                </a:lnTo>
                <a:lnTo>
                  <a:pt x="49" y="47"/>
                </a:lnTo>
                <a:lnTo>
                  <a:pt x="52" y="47"/>
                </a:lnTo>
                <a:lnTo>
                  <a:pt x="52" y="45"/>
                </a:lnTo>
                <a:lnTo>
                  <a:pt x="54" y="45"/>
                </a:lnTo>
                <a:lnTo>
                  <a:pt x="54" y="37"/>
                </a:lnTo>
                <a:lnTo>
                  <a:pt x="57" y="37"/>
                </a:lnTo>
                <a:lnTo>
                  <a:pt x="57" y="30"/>
                </a:lnTo>
                <a:lnTo>
                  <a:pt x="39" y="30"/>
                </a:lnTo>
                <a:lnTo>
                  <a:pt x="39" y="22"/>
                </a:lnTo>
                <a:lnTo>
                  <a:pt x="36" y="22"/>
                </a:lnTo>
                <a:lnTo>
                  <a:pt x="36" y="20"/>
                </a:lnTo>
                <a:lnTo>
                  <a:pt x="23" y="20"/>
                </a:lnTo>
                <a:lnTo>
                  <a:pt x="23" y="22"/>
                </a:lnTo>
                <a:lnTo>
                  <a:pt x="21" y="22"/>
                </a:lnTo>
                <a:lnTo>
                  <a:pt x="21" y="35"/>
                </a:lnTo>
                <a:lnTo>
                  <a:pt x="23" y="35"/>
                </a:lnTo>
                <a:lnTo>
                  <a:pt x="23" y="37"/>
                </a:lnTo>
                <a:lnTo>
                  <a:pt x="36" y="37"/>
                </a:lnTo>
                <a:lnTo>
                  <a:pt x="36" y="35"/>
                </a:lnTo>
                <a:lnTo>
                  <a:pt x="39" y="35"/>
                </a:lnTo>
                <a:lnTo>
                  <a:pt x="39" y="30"/>
                </a:lnTo>
                <a:lnTo>
                  <a:pt x="57" y="30"/>
                </a:lnTo>
                <a:close/>
              </a:path>
            </a:pathLst>
          </a:custGeom>
          <a:solidFill>
            <a:schemeClr val="tx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85020" name="Freeform 333"/>
          <p:cNvSpPr>
            <a:spLocks/>
          </p:cNvSpPr>
          <p:nvPr/>
        </p:nvSpPr>
        <p:spPr bwMode="auto">
          <a:xfrm>
            <a:off x="1741488" y="2552700"/>
            <a:ext cx="88900" cy="90488"/>
          </a:xfrm>
          <a:custGeom>
            <a:avLst/>
            <a:gdLst>
              <a:gd name="T0" fmla="*/ 56 w 56"/>
              <a:gd name="T1" fmla="*/ 20 h 57"/>
              <a:gd name="T2" fmla="*/ 54 w 56"/>
              <a:gd name="T3" fmla="*/ 15 h 57"/>
              <a:gd name="T4" fmla="*/ 51 w 56"/>
              <a:gd name="T5" fmla="*/ 10 h 57"/>
              <a:gd name="T6" fmla="*/ 49 w 56"/>
              <a:gd name="T7" fmla="*/ 7 h 57"/>
              <a:gd name="T8" fmla="*/ 46 w 56"/>
              <a:gd name="T9" fmla="*/ 5 h 57"/>
              <a:gd name="T10" fmla="*/ 43 w 56"/>
              <a:gd name="T11" fmla="*/ 2 h 57"/>
              <a:gd name="T12" fmla="*/ 36 w 56"/>
              <a:gd name="T13" fmla="*/ 0 h 57"/>
              <a:gd name="T14" fmla="*/ 20 w 56"/>
              <a:gd name="T15" fmla="*/ 2 h 57"/>
              <a:gd name="T16" fmla="*/ 13 w 56"/>
              <a:gd name="T17" fmla="*/ 5 h 57"/>
              <a:gd name="T18" fmla="*/ 10 w 56"/>
              <a:gd name="T19" fmla="*/ 7 h 57"/>
              <a:gd name="T20" fmla="*/ 7 w 56"/>
              <a:gd name="T21" fmla="*/ 10 h 57"/>
              <a:gd name="T22" fmla="*/ 5 w 56"/>
              <a:gd name="T23" fmla="*/ 12 h 57"/>
              <a:gd name="T24" fmla="*/ 2 w 56"/>
              <a:gd name="T25" fmla="*/ 20 h 57"/>
              <a:gd name="T26" fmla="*/ 0 w 56"/>
              <a:gd name="T27" fmla="*/ 37 h 57"/>
              <a:gd name="T28" fmla="*/ 2 w 56"/>
              <a:gd name="T29" fmla="*/ 45 h 57"/>
              <a:gd name="T30" fmla="*/ 5 w 56"/>
              <a:gd name="T31" fmla="*/ 47 h 57"/>
              <a:gd name="T32" fmla="*/ 7 w 56"/>
              <a:gd name="T33" fmla="*/ 50 h 57"/>
              <a:gd name="T34" fmla="*/ 10 w 56"/>
              <a:gd name="T35" fmla="*/ 52 h 57"/>
              <a:gd name="T36" fmla="*/ 15 w 56"/>
              <a:gd name="T37" fmla="*/ 55 h 57"/>
              <a:gd name="T38" fmla="*/ 20 w 56"/>
              <a:gd name="T39" fmla="*/ 57 h 57"/>
              <a:gd name="T40" fmla="*/ 36 w 56"/>
              <a:gd name="T41" fmla="*/ 55 h 57"/>
              <a:gd name="T42" fmla="*/ 43 w 56"/>
              <a:gd name="T43" fmla="*/ 52 h 57"/>
              <a:gd name="T44" fmla="*/ 46 w 56"/>
              <a:gd name="T45" fmla="*/ 50 h 57"/>
              <a:gd name="T46" fmla="*/ 49 w 56"/>
              <a:gd name="T47" fmla="*/ 47 h 57"/>
              <a:gd name="T48" fmla="*/ 51 w 56"/>
              <a:gd name="T49" fmla="*/ 45 h 57"/>
              <a:gd name="T50" fmla="*/ 54 w 56"/>
              <a:gd name="T51" fmla="*/ 37 h 57"/>
              <a:gd name="T52" fmla="*/ 56 w 56"/>
              <a:gd name="T53" fmla="*/ 30 h 57"/>
              <a:gd name="T54" fmla="*/ 38 w 56"/>
              <a:gd name="T55" fmla="*/ 22 h 57"/>
              <a:gd name="T56" fmla="*/ 36 w 56"/>
              <a:gd name="T57" fmla="*/ 20 h 57"/>
              <a:gd name="T58" fmla="*/ 23 w 56"/>
              <a:gd name="T59" fmla="*/ 22 h 57"/>
              <a:gd name="T60" fmla="*/ 20 w 56"/>
              <a:gd name="T61" fmla="*/ 35 h 57"/>
              <a:gd name="T62" fmla="*/ 23 w 56"/>
              <a:gd name="T63" fmla="*/ 37 h 57"/>
              <a:gd name="T64" fmla="*/ 36 w 56"/>
              <a:gd name="T65" fmla="*/ 35 h 57"/>
              <a:gd name="T66" fmla="*/ 38 w 56"/>
              <a:gd name="T67" fmla="*/ 30 h 57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w 56"/>
              <a:gd name="T103" fmla="*/ 0 h 57"/>
              <a:gd name="T104" fmla="*/ 56 w 56"/>
              <a:gd name="T105" fmla="*/ 57 h 57"/>
            </a:gdLst>
            <a:ahLst/>
            <a:cxnLst>
              <a:cxn ang="T68">
                <a:pos x="T0" y="T1"/>
              </a:cxn>
              <a:cxn ang="T69">
                <a:pos x="T2" y="T3"/>
              </a:cxn>
              <a:cxn ang="T70">
                <a:pos x="T4" y="T5"/>
              </a:cxn>
              <a:cxn ang="T71">
                <a:pos x="T6" y="T7"/>
              </a:cxn>
              <a:cxn ang="T72">
                <a:pos x="T8" y="T9"/>
              </a:cxn>
              <a:cxn ang="T73">
                <a:pos x="T10" y="T11"/>
              </a:cxn>
              <a:cxn ang="T74">
                <a:pos x="T12" y="T13"/>
              </a:cxn>
              <a:cxn ang="T75">
                <a:pos x="T14" y="T15"/>
              </a:cxn>
              <a:cxn ang="T76">
                <a:pos x="T16" y="T17"/>
              </a:cxn>
              <a:cxn ang="T77">
                <a:pos x="T18" y="T19"/>
              </a:cxn>
              <a:cxn ang="T78">
                <a:pos x="T20" y="T21"/>
              </a:cxn>
              <a:cxn ang="T79">
                <a:pos x="T22" y="T23"/>
              </a:cxn>
              <a:cxn ang="T80">
                <a:pos x="T24" y="T25"/>
              </a:cxn>
              <a:cxn ang="T81">
                <a:pos x="T26" y="T27"/>
              </a:cxn>
              <a:cxn ang="T82">
                <a:pos x="T28" y="T29"/>
              </a:cxn>
              <a:cxn ang="T83">
                <a:pos x="T30" y="T31"/>
              </a:cxn>
              <a:cxn ang="T84">
                <a:pos x="T32" y="T33"/>
              </a:cxn>
              <a:cxn ang="T85">
                <a:pos x="T34" y="T35"/>
              </a:cxn>
              <a:cxn ang="T86">
                <a:pos x="T36" y="T37"/>
              </a:cxn>
              <a:cxn ang="T87">
                <a:pos x="T38" y="T39"/>
              </a:cxn>
              <a:cxn ang="T88">
                <a:pos x="T40" y="T41"/>
              </a:cxn>
              <a:cxn ang="T89">
                <a:pos x="T42" y="T43"/>
              </a:cxn>
              <a:cxn ang="T90">
                <a:pos x="T44" y="T45"/>
              </a:cxn>
              <a:cxn ang="T91">
                <a:pos x="T46" y="T47"/>
              </a:cxn>
              <a:cxn ang="T92">
                <a:pos x="T48" y="T49"/>
              </a:cxn>
              <a:cxn ang="T93">
                <a:pos x="T50" y="T51"/>
              </a:cxn>
              <a:cxn ang="T94">
                <a:pos x="T52" y="T53"/>
              </a:cxn>
              <a:cxn ang="T95">
                <a:pos x="T54" y="T55"/>
              </a:cxn>
              <a:cxn ang="T96">
                <a:pos x="T56" y="T57"/>
              </a:cxn>
              <a:cxn ang="T97">
                <a:pos x="T58" y="T59"/>
              </a:cxn>
              <a:cxn ang="T98">
                <a:pos x="T60" y="T61"/>
              </a:cxn>
              <a:cxn ang="T99">
                <a:pos x="T62" y="T63"/>
              </a:cxn>
              <a:cxn ang="T100">
                <a:pos x="T64" y="T65"/>
              </a:cxn>
              <a:cxn ang="T101">
                <a:pos x="T66" y="T67"/>
              </a:cxn>
            </a:cxnLst>
            <a:rect l="T102" t="T103" r="T104" b="T105"/>
            <a:pathLst>
              <a:path w="56" h="57">
                <a:moveTo>
                  <a:pt x="56" y="30"/>
                </a:moveTo>
                <a:lnTo>
                  <a:pt x="56" y="20"/>
                </a:lnTo>
                <a:lnTo>
                  <a:pt x="54" y="20"/>
                </a:lnTo>
                <a:lnTo>
                  <a:pt x="54" y="15"/>
                </a:lnTo>
                <a:lnTo>
                  <a:pt x="51" y="12"/>
                </a:lnTo>
                <a:lnTo>
                  <a:pt x="51" y="10"/>
                </a:lnTo>
                <a:lnTo>
                  <a:pt x="49" y="10"/>
                </a:lnTo>
                <a:lnTo>
                  <a:pt x="49" y="7"/>
                </a:lnTo>
                <a:lnTo>
                  <a:pt x="46" y="7"/>
                </a:lnTo>
                <a:lnTo>
                  <a:pt x="46" y="5"/>
                </a:lnTo>
                <a:lnTo>
                  <a:pt x="43" y="5"/>
                </a:lnTo>
                <a:lnTo>
                  <a:pt x="43" y="2"/>
                </a:lnTo>
                <a:lnTo>
                  <a:pt x="36" y="2"/>
                </a:lnTo>
                <a:lnTo>
                  <a:pt x="36" y="0"/>
                </a:lnTo>
                <a:lnTo>
                  <a:pt x="20" y="0"/>
                </a:lnTo>
                <a:lnTo>
                  <a:pt x="20" y="2"/>
                </a:lnTo>
                <a:lnTo>
                  <a:pt x="15" y="2"/>
                </a:lnTo>
                <a:lnTo>
                  <a:pt x="13" y="5"/>
                </a:lnTo>
                <a:lnTo>
                  <a:pt x="10" y="5"/>
                </a:lnTo>
                <a:lnTo>
                  <a:pt x="10" y="7"/>
                </a:lnTo>
                <a:lnTo>
                  <a:pt x="7" y="7"/>
                </a:lnTo>
                <a:lnTo>
                  <a:pt x="7" y="10"/>
                </a:lnTo>
                <a:lnTo>
                  <a:pt x="5" y="10"/>
                </a:lnTo>
                <a:lnTo>
                  <a:pt x="5" y="12"/>
                </a:lnTo>
                <a:lnTo>
                  <a:pt x="2" y="15"/>
                </a:lnTo>
                <a:lnTo>
                  <a:pt x="2" y="20"/>
                </a:lnTo>
                <a:lnTo>
                  <a:pt x="0" y="20"/>
                </a:lnTo>
                <a:lnTo>
                  <a:pt x="0" y="37"/>
                </a:lnTo>
                <a:lnTo>
                  <a:pt x="2" y="37"/>
                </a:lnTo>
                <a:lnTo>
                  <a:pt x="2" y="45"/>
                </a:lnTo>
                <a:lnTo>
                  <a:pt x="5" y="45"/>
                </a:lnTo>
                <a:lnTo>
                  <a:pt x="5" y="47"/>
                </a:lnTo>
                <a:lnTo>
                  <a:pt x="7" y="47"/>
                </a:lnTo>
                <a:lnTo>
                  <a:pt x="7" y="50"/>
                </a:lnTo>
                <a:lnTo>
                  <a:pt x="10" y="50"/>
                </a:lnTo>
                <a:lnTo>
                  <a:pt x="10" y="52"/>
                </a:lnTo>
                <a:lnTo>
                  <a:pt x="13" y="52"/>
                </a:lnTo>
                <a:lnTo>
                  <a:pt x="15" y="55"/>
                </a:lnTo>
                <a:lnTo>
                  <a:pt x="20" y="55"/>
                </a:lnTo>
                <a:lnTo>
                  <a:pt x="20" y="57"/>
                </a:lnTo>
                <a:lnTo>
                  <a:pt x="36" y="57"/>
                </a:lnTo>
                <a:lnTo>
                  <a:pt x="36" y="55"/>
                </a:lnTo>
                <a:lnTo>
                  <a:pt x="43" y="55"/>
                </a:lnTo>
                <a:lnTo>
                  <a:pt x="43" y="52"/>
                </a:lnTo>
                <a:lnTo>
                  <a:pt x="46" y="52"/>
                </a:lnTo>
                <a:lnTo>
                  <a:pt x="46" y="50"/>
                </a:lnTo>
                <a:lnTo>
                  <a:pt x="49" y="50"/>
                </a:lnTo>
                <a:lnTo>
                  <a:pt x="49" y="47"/>
                </a:lnTo>
                <a:lnTo>
                  <a:pt x="51" y="47"/>
                </a:lnTo>
                <a:lnTo>
                  <a:pt x="51" y="45"/>
                </a:lnTo>
                <a:lnTo>
                  <a:pt x="54" y="45"/>
                </a:lnTo>
                <a:lnTo>
                  <a:pt x="54" y="37"/>
                </a:lnTo>
                <a:lnTo>
                  <a:pt x="56" y="37"/>
                </a:lnTo>
                <a:lnTo>
                  <a:pt x="56" y="30"/>
                </a:lnTo>
                <a:lnTo>
                  <a:pt x="38" y="30"/>
                </a:lnTo>
                <a:lnTo>
                  <a:pt x="38" y="22"/>
                </a:lnTo>
                <a:lnTo>
                  <a:pt x="36" y="22"/>
                </a:lnTo>
                <a:lnTo>
                  <a:pt x="36" y="20"/>
                </a:lnTo>
                <a:lnTo>
                  <a:pt x="23" y="20"/>
                </a:lnTo>
                <a:lnTo>
                  <a:pt x="23" y="22"/>
                </a:lnTo>
                <a:lnTo>
                  <a:pt x="20" y="22"/>
                </a:lnTo>
                <a:lnTo>
                  <a:pt x="20" y="35"/>
                </a:lnTo>
                <a:lnTo>
                  <a:pt x="23" y="35"/>
                </a:lnTo>
                <a:lnTo>
                  <a:pt x="23" y="37"/>
                </a:lnTo>
                <a:lnTo>
                  <a:pt x="36" y="37"/>
                </a:lnTo>
                <a:lnTo>
                  <a:pt x="36" y="35"/>
                </a:lnTo>
                <a:lnTo>
                  <a:pt x="38" y="35"/>
                </a:lnTo>
                <a:lnTo>
                  <a:pt x="38" y="30"/>
                </a:lnTo>
                <a:lnTo>
                  <a:pt x="56" y="30"/>
                </a:lnTo>
                <a:close/>
              </a:path>
            </a:pathLst>
          </a:custGeom>
          <a:solidFill>
            <a:schemeClr val="tx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85021" name="Freeform 334"/>
          <p:cNvSpPr>
            <a:spLocks/>
          </p:cNvSpPr>
          <p:nvPr/>
        </p:nvSpPr>
        <p:spPr bwMode="auto">
          <a:xfrm>
            <a:off x="1819275" y="2552700"/>
            <a:ext cx="88900" cy="90488"/>
          </a:xfrm>
          <a:custGeom>
            <a:avLst/>
            <a:gdLst>
              <a:gd name="T0" fmla="*/ 56 w 56"/>
              <a:gd name="T1" fmla="*/ 20 h 57"/>
              <a:gd name="T2" fmla="*/ 54 w 56"/>
              <a:gd name="T3" fmla="*/ 15 h 57"/>
              <a:gd name="T4" fmla="*/ 51 w 56"/>
              <a:gd name="T5" fmla="*/ 10 h 57"/>
              <a:gd name="T6" fmla="*/ 48 w 56"/>
              <a:gd name="T7" fmla="*/ 7 h 57"/>
              <a:gd name="T8" fmla="*/ 46 w 56"/>
              <a:gd name="T9" fmla="*/ 5 h 57"/>
              <a:gd name="T10" fmla="*/ 43 w 56"/>
              <a:gd name="T11" fmla="*/ 2 h 57"/>
              <a:gd name="T12" fmla="*/ 36 w 56"/>
              <a:gd name="T13" fmla="*/ 0 h 57"/>
              <a:gd name="T14" fmla="*/ 20 w 56"/>
              <a:gd name="T15" fmla="*/ 2 h 57"/>
              <a:gd name="T16" fmla="*/ 12 w 56"/>
              <a:gd name="T17" fmla="*/ 5 h 57"/>
              <a:gd name="T18" fmla="*/ 10 w 56"/>
              <a:gd name="T19" fmla="*/ 7 h 57"/>
              <a:gd name="T20" fmla="*/ 7 w 56"/>
              <a:gd name="T21" fmla="*/ 10 h 57"/>
              <a:gd name="T22" fmla="*/ 5 w 56"/>
              <a:gd name="T23" fmla="*/ 12 h 57"/>
              <a:gd name="T24" fmla="*/ 2 w 56"/>
              <a:gd name="T25" fmla="*/ 20 h 57"/>
              <a:gd name="T26" fmla="*/ 0 w 56"/>
              <a:gd name="T27" fmla="*/ 37 h 57"/>
              <a:gd name="T28" fmla="*/ 2 w 56"/>
              <a:gd name="T29" fmla="*/ 45 h 57"/>
              <a:gd name="T30" fmla="*/ 5 w 56"/>
              <a:gd name="T31" fmla="*/ 47 h 57"/>
              <a:gd name="T32" fmla="*/ 7 w 56"/>
              <a:gd name="T33" fmla="*/ 50 h 57"/>
              <a:gd name="T34" fmla="*/ 10 w 56"/>
              <a:gd name="T35" fmla="*/ 52 h 57"/>
              <a:gd name="T36" fmla="*/ 15 w 56"/>
              <a:gd name="T37" fmla="*/ 55 h 57"/>
              <a:gd name="T38" fmla="*/ 20 w 56"/>
              <a:gd name="T39" fmla="*/ 57 h 57"/>
              <a:gd name="T40" fmla="*/ 36 w 56"/>
              <a:gd name="T41" fmla="*/ 55 h 57"/>
              <a:gd name="T42" fmla="*/ 43 w 56"/>
              <a:gd name="T43" fmla="*/ 52 h 57"/>
              <a:gd name="T44" fmla="*/ 46 w 56"/>
              <a:gd name="T45" fmla="*/ 50 h 57"/>
              <a:gd name="T46" fmla="*/ 48 w 56"/>
              <a:gd name="T47" fmla="*/ 47 h 57"/>
              <a:gd name="T48" fmla="*/ 51 w 56"/>
              <a:gd name="T49" fmla="*/ 45 h 57"/>
              <a:gd name="T50" fmla="*/ 54 w 56"/>
              <a:gd name="T51" fmla="*/ 37 h 57"/>
              <a:gd name="T52" fmla="*/ 56 w 56"/>
              <a:gd name="T53" fmla="*/ 30 h 57"/>
              <a:gd name="T54" fmla="*/ 38 w 56"/>
              <a:gd name="T55" fmla="*/ 22 h 57"/>
              <a:gd name="T56" fmla="*/ 36 w 56"/>
              <a:gd name="T57" fmla="*/ 20 h 57"/>
              <a:gd name="T58" fmla="*/ 23 w 56"/>
              <a:gd name="T59" fmla="*/ 22 h 57"/>
              <a:gd name="T60" fmla="*/ 20 w 56"/>
              <a:gd name="T61" fmla="*/ 35 h 57"/>
              <a:gd name="T62" fmla="*/ 23 w 56"/>
              <a:gd name="T63" fmla="*/ 37 h 57"/>
              <a:gd name="T64" fmla="*/ 36 w 56"/>
              <a:gd name="T65" fmla="*/ 35 h 57"/>
              <a:gd name="T66" fmla="*/ 38 w 56"/>
              <a:gd name="T67" fmla="*/ 30 h 57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w 56"/>
              <a:gd name="T103" fmla="*/ 0 h 57"/>
              <a:gd name="T104" fmla="*/ 56 w 56"/>
              <a:gd name="T105" fmla="*/ 57 h 57"/>
            </a:gdLst>
            <a:ahLst/>
            <a:cxnLst>
              <a:cxn ang="T68">
                <a:pos x="T0" y="T1"/>
              </a:cxn>
              <a:cxn ang="T69">
                <a:pos x="T2" y="T3"/>
              </a:cxn>
              <a:cxn ang="T70">
                <a:pos x="T4" y="T5"/>
              </a:cxn>
              <a:cxn ang="T71">
                <a:pos x="T6" y="T7"/>
              </a:cxn>
              <a:cxn ang="T72">
                <a:pos x="T8" y="T9"/>
              </a:cxn>
              <a:cxn ang="T73">
                <a:pos x="T10" y="T11"/>
              </a:cxn>
              <a:cxn ang="T74">
                <a:pos x="T12" y="T13"/>
              </a:cxn>
              <a:cxn ang="T75">
                <a:pos x="T14" y="T15"/>
              </a:cxn>
              <a:cxn ang="T76">
                <a:pos x="T16" y="T17"/>
              </a:cxn>
              <a:cxn ang="T77">
                <a:pos x="T18" y="T19"/>
              </a:cxn>
              <a:cxn ang="T78">
                <a:pos x="T20" y="T21"/>
              </a:cxn>
              <a:cxn ang="T79">
                <a:pos x="T22" y="T23"/>
              </a:cxn>
              <a:cxn ang="T80">
                <a:pos x="T24" y="T25"/>
              </a:cxn>
              <a:cxn ang="T81">
                <a:pos x="T26" y="T27"/>
              </a:cxn>
              <a:cxn ang="T82">
                <a:pos x="T28" y="T29"/>
              </a:cxn>
              <a:cxn ang="T83">
                <a:pos x="T30" y="T31"/>
              </a:cxn>
              <a:cxn ang="T84">
                <a:pos x="T32" y="T33"/>
              </a:cxn>
              <a:cxn ang="T85">
                <a:pos x="T34" y="T35"/>
              </a:cxn>
              <a:cxn ang="T86">
                <a:pos x="T36" y="T37"/>
              </a:cxn>
              <a:cxn ang="T87">
                <a:pos x="T38" y="T39"/>
              </a:cxn>
              <a:cxn ang="T88">
                <a:pos x="T40" y="T41"/>
              </a:cxn>
              <a:cxn ang="T89">
                <a:pos x="T42" y="T43"/>
              </a:cxn>
              <a:cxn ang="T90">
                <a:pos x="T44" y="T45"/>
              </a:cxn>
              <a:cxn ang="T91">
                <a:pos x="T46" y="T47"/>
              </a:cxn>
              <a:cxn ang="T92">
                <a:pos x="T48" y="T49"/>
              </a:cxn>
              <a:cxn ang="T93">
                <a:pos x="T50" y="T51"/>
              </a:cxn>
              <a:cxn ang="T94">
                <a:pos x="T52" y="T53"/>
              </a:cxn>
              <a:cxn ang="T95">
                <a:pos x="T54" y="T55"/>
              </a:cxn>
              <a:cxn ang="T96">
                <a:pos x="T56" y="T57"/>
              </a:cxn>
              <a:cxn ang="T97">
                <a:pos x="T58" y="T59"/>
              </a:cxn>
              <a:cxn ang="T98">
                <a:pos x="T60" y="T61"/>
              </a:cxn>
              <a:cxn ang="T99">
                <a:pos x="T62" y="T63"/>
              </a:cxn>
              <a:cxn ang="T100">
                <a:pos x="T64" y="T65"/>
              </a:cxn>
              <a:cxn ang="T101">
                <a:pos x="T66" y="T67"/>
              </a:cxn>
            </a:cxnLst>
            <a:rect l="T102" t="T103" r="T104" b="T105"/>
            <a:pathLst>
              <a:path w="56" h="57">
                <a:moveTo>
                  <a:pt x="56" y="30"/>
                </a:moveTo>
                <a:lnTo>
                  <a:pt x="56" y="20"/>
                </a:lnTo>
                <a:lnTo>
                  <a:pt x="54" y="20"/>
                </a:lnTo>
                <a:lnTo>
                  <a:pt x="54" y="15"/>
                </a:lnTo>
                <a:lnTo>
                  <a:pt x="51" y="12"/>
                </a:lnTo>
                <a:lnTo>
                  <a:pt x="51" y="10"/>
                </a:lnTo>
                <a:lnTo>
                  <a:pt x="48" y="10"/>
                </a:lnTo>
                <a:lnTo>
                  <a:pt x="48" y="7"/>
                </a:lnTo>
                <a:lnTo>
                  <a:pt x="46" y="7"/>
                </a:lnTo>
                <a:lnTo>
                  <a:pt x="46" y="5"/>
                </a:lnTo>
                <a:lnTo>
                  <a:pt x="43" y="5"/>
                </a:lnTo>
                <a:lnTo>
                  <a:pt x="43" y="2"/>
                </a:lnTo>
                <a:lnTo>
                  <a:pt x="36" y="2"/>
                </a:lnTo>
                <a:lnTo>
                  <a:pt x="36" y="0"/>
                </a:lnTo>
                <a:lnTo>
                  <a:pt x="20" y="0"/>
                </a:lnTo>
                <a:lnTo>
                  <a:pt x="20" y="2"/>
                </a:lnTo>
                <a:lnTo>
                  <a:pt x="15" y="2"/>
                </a:lnTo>
                <a:lnTo>
                  <a:pt x="12" y="5"/>
                </a:lnTo>
                <a:lnTo>
                  <a:pt x="10" y="5"/>
                </a:lnTo>
                <a:lnTo>
                  <a:pt x="10" y="7"/>
                </a:lnTo>
                <a:lnTo>
                  <a:pt x="7" y="7"/>
                </a:lnTo>
                <a:lnTo>
                  <a:pt x="7" y="10"/>
                </a:lnTo>
                <a:lnTo>
                  <a:pt x="5" y="10"/>
                </a:lnTo>
                <a:lnTo>
                  <a:pt x="5" y="12"/>
                </a:lnTo>
                <a:lnTo>
                  <a:pt x="2" y="15"/>
                </a:lnTo>
                <a:lnTo>
                  <a:pt x="2" y="20"/>
                </a:lnTo>
                <a:lnTo>
                  <a:pt x="0" y="20"/>
                </a:lnTo>
                <a:lnTo>
                  <a:pt x="0" y="37"/>
                </a:lnTo>
                <a:lnTo>
                  <a:pt x="2" y="37"/>
                </a:lnTo>
                <a:lnTo>
                  <a:pt x="2" y="45"/>
                </a:lnTo>
                <a:lnTo>
                  <a:pt x="5" y="45"/>
                </a:lnTo>
                <a:lnTo>
                  <a:pt x="5" y="47"/>
                </a:lnTo>
                <a:lnTo>
                  <a:pt x="7" y="47"/>
                </a:lnTo>
                <a:lnTo>
                  <a:pt x="7" y="50"/>
                </a:lnTo>
                <a:lnTo>
                  <a:pt x="10" y="50"/>
                </a:lnTo>
                <a:lnTo>
                  <a:pt x="10" y="52"/>
                </a:lnTo>
                <a:lnTo>
                  <a:pt x="12" y="52"/>
                </a:lnTo>
                <a:lnTo>
                  <a:pt x="15" y="55"/>
                </a:lnTo>
                <a:lnTo>
                  <a:pt x="20" y="55"/>
                </a:lnTo>
                <a:lnTo>
                  <a:pt x="20" y="57"/>
                </a:lnTo>
                <a:lnTo>
                  <a:pt x="36" y="57"/>
                </a:lnTo>
                <a:lnTo>
                  <a:pt x="36" y="55"/>
                </a:lnTo>
                <a:lnTo>
                  <a:pt x="43" y="55"/>
                </a:lnTo>
                <a:lnTo>
                  <a:pt x="43" y="52"/>
                </a:lnTo>
                <a:lnTo>
                  <a:pt x="46" y="52"/>
                </a:lnTo>
                <a:lnTo>
                  <a:pt x="46" y="50"/>
                </a:lnTo>
                <a:lnTo>
                  <a:pt x="48" y="50"/>
                </a:lnTo>
                <a:lnTo>
                  <a:pt x="48" y="47"/>
                </a:lnTo>
                <a:lnTo>
                  <a:pt x="51" y="47"/>
                </a:lnTo>
                <a:lnTo>
                  <a:pt x="51" y="45"/>
                </a:lnTo>
                <a:lnTo>
                  <a:pt x="54" y="45"/>
                </a:lnTo>
                <a:lnTo>
                  <a:pt x="54" y="37"/>
                </a:lnTo>
                <a:lnTo>
                  <a:pt x="56" y="37"/>
                </a:lnTo>
                <a:lnTo>
                  <a:pt x="56" y="30"/>
                </a:lnTo>
                <a:lnTo>
                  <a:pt x="38" y="30"/>
                </a:lnTo>
                <a:lnTo>
                  <a:pt x="38" y="22"/>
                </a:lnTo>
                <a:lnTo>
                  <a:pt x="36" y="22"/>
                </a:lnTo>
                <a:lnTo>
                  <a:pt x="36" y="20"/>
                </a:lnTo>
                <a:lnTo>
                  <a:pt x="23" y="20"/>
                </a:lnTo>
                <a:lnTo>
                  <a:pt x="23" y="22"/>
                </a:lnTo>
                <a:lnTo>
                  <a:pt x="20" y="22"/>
                </a:lnTo>
                <a:lnTo>
                  <a:pt x="20" y="35"/>
                </a:lnTo>
                <a:lnTo>
                  <a:pt x="23" y="35"/>
                </a:lnTo>
                <a:lnTo>
                  <a:pt x="23" y="37"/>
                </a:lnTo>
                <a:lnTo>
                  <a:pt x="36" y="37"/>
                </a:lnTo>
                <a:lnTo>
                  <a:pt x="36" y="35"/>
                </a:lnTo>
                <a:lnTo>
                  <a:pt x="38" y="35"/>
                </a:lnTo>
                <a:lnTo>
                  <a:pt x="38" y="30"/>
                </a:lnTo>
                <a:lnTo>
                  <a:pt x="56" y="30"/>
                </a:lnTo>
                <a:close/>
              </a:path>
            </a:pathLst>
          </a:custGeom>
          <a:solidFill>
            <a:schemeClr val="tx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85022" name="Freeform 335"/>
          <p:cNvSpPr>
            <a:spLocks/>
          </p:cNvSpPr>
          <p:nvPr/>
        </p:nvSpPr>
        <p:spPr bwMode="auto">
          <a:xfrm>
            <a:off x="2890838" y="2552700"/>
            <a:ext cx="98425" cy="90488"/>
          </a:xfrm>
          <a:custGeom>
            <a:avLst/>
            <a:gdLst>
              <a:gd name="T0" fmla="*/ 62 w 62"/>
              <a:gd name="T1" fmla="*/ 20 h 57"/>
              <a:gd name="T2" fmla="*/ 59 w 62"/>
              <a:gd name="T3" fmla="*/ 15 h 57"/>
              <a:gd name="T4" fmla="*/ 57 w 62"/>
              <a:gd name="T5" fmla="*/ 10 h 57"/>
              <a:gd name="T6" fmla="*/ 54 w 62"/>
              <a:gd name="T7" fmla="*/ 7 h 57"/>
              <a:gd name="T8" fmla="*/ 52 w 62"/>
              <a:gd name="T9" fmla="*/ 5 h 57"/>
              <a:gd name="T10" fmla="*/ 47 w 62"/>
              <a:gd name="T11" fmla="*/ 2 h 57"/>
              <a:gd name="T12" fmla="*/ 41 w 62"/>
              <a:gd name="T13" fmla="*/ 0 h 57"/>
              <a:gd name="T14" fmla="*/ 21 w 62"/>
              <a:gd name="T15" fmla="*/ 2 h 57"/>
              <a:gd name="T16" fmla="*/ 16 w 62"/>
              <a:gd name="T17" fmla="*/ 5 h 57"/>
              <a:gd name="T18" fmla="*/ 11 w 62"/>
              <a:gd name="T19" fmla="*/ 7 h 57"/>
              <a:gd name="T20" fmla="*/ 8 w 62"/>
              <a:gd name="T21" fmla="*/ 10 h 57"/>
              <a:gd name="T22" fmla="*/ 5 w 62"/>
              <a:gd name="T23" fmla="*/ 15 h 57"/>
              <a:gd name="T24" fmla="*/ 3 w 62"/>
              <a:gd name="T25" fmla="*/ 20 h 57"/>
              <a:gd name="T26" fmla="*/ 0 w 62"/>
              <a:gd name="T27" fmla="*/ 37 h 57"/>
              <a:gd name="T28" fmla="*/ 3 w 62"/>
              <a:gd name="T29" fmla="*/ 42 h 57"/>
              <a:gd name="T30" fmla="*/ 5 w 62"/>
              <a:gd name="T31" fmla="*/ 47 h 57"/>
              <a:gd name="T32" fmla="*/ 8 w 62"/>
              <a:gd name="T33" fmla="*/ 50 h 57"/>
              <a:gd name="T34" fmla="*/ 11 w 62"/>
              <a:gd name="T35" fmla="*/ 52 h 57"/>
              <a:gd name="T36" fmla="*/ 16 w 62"/>
              <a:gd name="T37" fmla="*/ 55 h 57"/>
              <a:gd name="T38" fmla="*/ 21 w 62"/>
              <a:gd name="T39" fmla="*/ 57 h 57"/>
              <a:gd name="T40" fmla="*/ 41 w 62"/>
              <a:gd name="T41" fmla="*/ 55 h 57"/>
              <a:gd name="T42" fmla="*/ 47 w 62"/>
              <a:gd name="T43" fmla="*/ 52 h 57"/>
              <a:gd name="T44" fmla="*/ 52 w 62"/>
              <a:gd name="T45" fmla="*/ 50 h 57"/>
              <a:gd name="T46" fmla="*/ 54 w 62"/>
              <a:gd name="T47" fmla="*/ 47 h 57"/>
              <a:gd name="T48" fmla="*/ 57 w 62"/>
              <a:gd name="T49" fmla="*/ 42 h 57"/>
              <a:gd name="T50" fmla="*/ 59 w 62"/>
              <a:gd name="T51" fmla="*/ 37 h 57"/>
              <a:gd name="T52" fmla="*/ 62 w 62"/>
              <a:gd name="T53" fmla="*/ 30 h 57"/>
              <a:gd name="T54" fmla="*/ 41 w 62"/>
              <a:gd name="T55" fmla="*/ 25 h 57"/>
              <a:gd name="T56" fmla="*/ 39 w 62"/>
              <a:gd name="T57" fmla="*/ 22 h 57"/>
              <a:gd name="T58" fmla="*/ 36 w 62"/>
              <a:gd name="T59" fmla="*/ 20 h 57"/>
              <a:gd name="T60" fmla="*/ 26 w 62"/>
              <a:gd name="T61" fmla="*/ 22 h 57"/>
              <a:gd name="T62" fmla="*/ 23 w 62"/>
              <a:gd name="T63" fmla="*/ 25 h 57"/>
              <a:gd name="T64" fmla="*/ 21 w 62"/>
              <a:gd name="T65" fmla="*/ 32 h 57"/>
              <a:gd name="T66" fmla="*/ 23 w 62"/>
              <a:gd name="T67" fmla="*/ 35 h 57"/>
              <a:gd name="T68" fmla="*/ 26 w 62"/>
              <a:gd name="T69" fmla="*/ 37 h 57"/>
              <a:gd name="T70" fmla="*/ 36 w 62"/>
              <a:gd name="T71" fmla="*/ 35 h 57"/>
              <a:gd name="T72" fmla="*/ 39 w 62"/>
              <a:gd name="T73" fmla="*/ 32 h 57"/>
              <a:gd name="T74" fmla="*/ 41 w 62"/>
              <a:gd name="T75" fmla="*/ 30 h 57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w 62"/>
              <a:gd name="T115" fmla="*/ 0 h 57"/>
              <a:gd name="T116" fmla="*/ 62 w 62"/>
              <a:gd name="T117" fmla="*/ 57 h 57"/>
            </a:gdLst>
            <a:ahLst/>
            <a:cxnLst>
              <a:cxn ang="T76">
                <a:pos x="T0" y="T1"/>
              </a:cxn>
              <a:cxn ang="T77">
                <a:pos x="T2" y="T3"/>
              </a:cxn>
              <a:cxn ang="T78">
                <a:pos x="T4" y="T5"/>
              </a:cxn>
              <a:cxn ang="T79">
                <a:pos x="T6" y="T7"/>
              </a:cxn>
              <a:cxn ang="T80">
                <a:pos x="T8" y="T9"/>
              </a:cxn>
              <a:cxn ang="T81">
                <a:pos x="T10" y="T11"/>
              </a:cxn>
              <a:cxn ang="T82">
                <a:pos x="T12" y="T13"/>
              </a:cxn>
              <a:cxn ang="T83">
                <a:pos x="T14" y="T15"/>
              </a:cxn>
              <a:cxn ang="T84">
                <a:pos x="T16" y="T17"/>
              </a:cxn>
              <a:cxn ang="T85">
                <a:pos x="T18" y="T19"/>
              </a:cxn>
              <a:cxn ang="T86">
                <a:pos x="T20" y="T21"/>
              </a:cxn>
              <a:cxn ang="T87">
                <a:pos x="T22" y="T23"/>
              </a:cxn>
              <a:cxn ang="T88">
                <a:pos x="T24" y="T25"/>
              </a:cxn>
              <a:cxn ang="T89">
                <a:pos x="T26" y="T27"/>
              </a:cxn>
              <a:cxn ang="T90">
                <a:pos x="T28" y="T29"/>
              </a:cxn>
              <a:cxn ang="T91">
                <a:pos x="T30" y="T31"/>
              </a:cxn>
              <a:cxn ang="T92">
                <a:pos x="T32" y="T33"/>
              </a:cxn>
              <a:cxn ang="T93">
                <a:pos x="T34" y="T35"/>
              </a:cxn>
              <a:cxn ang="T94">
                <a:pos x="T36" y="T37"/>
              </a:cxn>
              <a:cxn ang="T95">
                <a:pos x="T38" y="T39"/>
              </a:cxn>
              <a:cxn ang="T96">
                <a:pos x="T40" y="T41"/>
              </a:cxn>
              <a:cxn ang="T97">
                <a:pos x="T42" y="T43"/>
              </a:cxn>
              <a:cxn ang="T98">
                <a:pos x="T44" y="T45"/>
              </a:cxn>
              <a:cxn ang="T99">
                <a:pos x="T46" y="T47"/>
              </a:cxn>
              <a:cxn ang="T100">
                <a:pos x="T48" y="T49"/>
              </a:cxn>
              <a:cxn ang="T101">
                <a:pos x="T50" y="T51"/>
              </a:cxn>
              <a:cxn ang="T102">
                <a:pos x="T52" y="T53"/>
              </a:cxn>
              <a:cxn ang="T103">
                <a:pos x="T54" y="T55"/>
              </a:cxn>
              <a:cxn ang="T104">
                <a:pos x="T56" y="T57"/>
              </a:cxn>
              <a:cxn ang="T105">
                <a:pos x="T58" y="T59"/>
              </a:cxn>
              <a:cxn ang="T106">
                <a:pos x="T60" y="T61"/>
              </a:cxn>
              <a:cxn ang="T107">
                <a:pos x="T62" y="T63"/>
              </a:cxn>
              <a:cxn ang="T108">
                <a:pos x="T64" y="T65"/>
              </a:cxn>
              <a:cxn ang="T109">
                <a:pos x="T66" y="T67"/>
              </a:cxn>
              <a:cxn ang="T110">
                <a:pos x="T68" y="T69"/>
              </a:cxn>
              <a:cxn ang="T111">
                <a:pos x="T70" y="T71"/>
              </a:cxn>
              <a:cxn ang="T112">
                <a:pos x="T72" y="T73"/>
              </a:cxn>
              <a:cxn ang="T113">
                <a:pos x="T74" y="T75"/>
              </a:cxn>
            </a:cxnLst>
            <a:rect l="T114" t="T115" r="T116" b="T117"/>
            <a:pathLst>
              <a:path w="62" h="57">
                <a:moveTo>
                  <a:pt x="62" y="30"/>
                </a:moveTo>
                <a:lnTo>
                  <a:pt x="62" y="20"/>
                </a:lnTo>
                <a:lnTo>
                  <a:pt x="59" y="20"/>
                </a:lnTo>
                <a:lnTo>
                  <a:pt x="59" y="15"/>
                </a:lnTo>
                <a:lnTo>
                  <a:pt x="57" y="15"/>
                </a:lnTo>
                <a:lnTo>
                  <a:pt x="57" y="10"/>
                </a:lnTo>
                <a:lnTo>
                  <a:pt x="54" y="10"/>
                </a:lnTo>
                <a:lnTo>
                  <a:pt x="54" y="7"/>
                </a:lnTo>
                <a:lnTo>
                  <a:pt x="52" y="7"/>
                </a:lnTo>
                <a:lnTo>
                  <a:pt x="52" y="5"/>
                </a:lnTo>
                <a:lnTo>
                  <a:pt x="47" y="5"/>
                </a:lnTo>
                <a:lnTo>
                  <a:pt x="47" y="2"/>
                </a:lnTo>
                <a:lnTo>
                  <a:pt x="41" y="2"/>
                </a:lnTo>
                <a:lnTo>
                  <a:pt x="41" y="0"/>
                </a:lnTo>
                <a:lnTo>
                  <a:pt x="21" y="0"/>
                </a:lnTo>
                <a:lnTo>
                  <a:pt x="21" y="2"/>
                </a:lnTo>
                <a:lnTo>
                  <a:pt x="16" y="2"/>
                </a:lnTo>
                <a:lnTo>
                  <a:pt x="16" y="5"/>
                </a:lnTo>
                <a:lnTo>
                  <a:pt x="11" y="5"/>
                </a:lnTo>
                <a:lnTo>
                  <a:pt x="11" y="7"/>
                </a:lnTo>
                <a:lnTo>
                  <a:pt x="8" y="7"/>
                </a:lnTo>
                <a:lnTo>
                  <a:pt x="8" y="10"/>
                </a:lnTo>
                <a:lnTo>
                  <a:pt x="5" y="10"/>
                </a:lnTo>
                <a:lnTo>
                  <a:pt x="5" y="15"/>
                </a:lnTo>
                <a:lnTo>
                  <a:pt x="3" y="15"/>
                </a:lnTo>
                <a:lnTo>
                  <a:pt x="3" y="20"/>
                </a:lnTo>
                <a:lnTo>
                  <a:pt x="0" y="20"/>
                </a:lnTo>
                <a:lnTo>
                  <a:pt x="0" y="37"/>
                </a:lnTo>
                <a:lnTo>
                  <a:pt x="3" y="37"/>
                </a:lnTo>
                <a:lnTo>
                  <a:pt x="3" y="42"/>
                </a:lnTo>
                <a:lnTo>
                  <a:pt x="5" y="42"/>
                </a:lnTo>
                <a:lnTo>
                  <a:pt x="5" y="47"/>
                </a:lnTo>
                <a:lnTo>
                  <a:pt x="8" y="47"/>
                </a:lnTo>
                <a:lnTo>
                  <a:pt x="8" y="50"/>
                </a:lnTo>
                <a:lnTo>
                  <a:pt x="11" y="50"/>
                </a:lnTo>
                <a:lnTo>
                  <a:pt x="11" y="52"/>
                </a:lnTo>
                <a:lnTo>
                  <a:pt x="16" y="52"/>
                </a:lnTo>
                <a:lnTo>
                  <a:pt x="16" y="55"/>
                </a:lnTo>
                <a:lnTo>
                  <a:pt x="21" y="55"/>
                </a:lnTo>
                <a:lnTo>
                  <a:pt x="21" y="57"/>
                </a:lnTo>
                <a:lnTo>
                  <a:pt x="41" y="57"/>
                </a:lnTo>
                <a:lnTo>
                  <a:pt x="41" y="55"/>
                </a:lnTo>
                <a:lnTo>
                  <a:pt x="47" y="55"/>
                </a:lnTo>
                <a:lnTo>
                  <a:pt x="47" y="52"/>
                </a:lnTo>
                <a:lnTo>
                  <a:pt x="52" y="52"/>
                </a:lnTo>
                <a:lnTo>
                  <a:pt x="52" y="50"/>
                </a:lnTo>
                <a:lnTo>
                  <a:pt x="54" y="50"/>
                </a:lnTo>
                <a:lnTo>
                  <a:pt x="54" y="47"/>
                </a:lnTo>
                <a:lnTo>
                  <a:pt x="57" y="47"/>
                </a:lnTo>
                <a:lnTo>
                  <a:pt x="57" y="42"/>
                </a:lnTo>
                <a:lnTo>
                  <a:pt x="59" y="42"/>
                </a:lnTo>
                <a:lnTo>
                  <a:pt x="59" y="37"/>
                </a:lnTo>
                <a:lnTo>
                  <a:pt x="62" y="37"/>
                </a:lnTo>
                <a:lnTo>
                  <a:pt x="62" y="30"/>
                </a:lnTo>
                <a:lnTo>
                  <a:pt x="41" y="30"/>
                </a:lnTo>
                <a:lnTo>
                  <a:pt x="41" y="25"/>
                </a:lnTo>
                <a:lnTo>
                  <a:pt x="39" y="25"/>
                </a:lnTo>
                <a:lnTo>
                  <a:pt x="39" y="22"/>
                </a:lnTo>
                <a:lnTo>
                  <a:pt x="36" y="22"/>
                </a:lnTo>
                <a:lnTo>
                  <a:pt x="36" y="20"/>
                </a:lnTo>
                <a:lnTo>
                  <a:pt x="26" y="20"/>
                </a:lnTo>
                <a:lnTo>
                  <a:pt x="26" y="22"/>
                </a:lnTo>
                <a:lnTo>
                  <a:pt x="23" y="22"/>
                </a:lnTo>
                <a:lnTo>
                  <a:pt x="23" y="25"/>
                </a:lnTo>
                <a:lnTo>
                  <a:pt x="21" y="25"/>
                </a:lnTo>
                <a:lnTo>
                  <a:pt x="21" y="32"/>
                </a:lnTo>
                <a:lnTo>
                  <a:pt x="23" y="32"/>
                </a:lnTo>
                <a:lnTo>
                  <a:pt x="23" y="35"/>
                </a:lnTo>
                <a:lnTo>
                  <a:pt x="26" y="35"/>
                </a:lnTo>
                <a:lnTo>
                  <a:pt x="26" y="37"/>
                </a:lnTo>
                <a:lnTo>
                  <a:pt x="36" y="37"/>
                </a:lnTo>
                <a:lnTo>
                  <a:pt x="36" y="35"/>
                </a:lnTo>
                <a:lnTo>
                  <a:pt x="39" y="35"/>
                </a:lnTo>
                <a:lnTo>
                  <a:pt x="39" y="32"/>
                </a:lnTo>
                <a:lnTo>
                  <a:pt x="41" y="32"/>
                </a:lnTo>
                <a:lnTo>
                  <a:pt x="41" y="30"/>
                </a:lnTo>
                <a:lnTo>
                  <a:pt x="62" y="30"/>
                </a:lnTo>
                <a:close/>
              </a:path>
            </a:pathLst>
          </a:custGeom>
          <a:solidFill>
            <a:schemeClr val="tx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85023" name="Freeform 336"/>
          <p:cNvSpPr>
            <a:spLocks/>
          </p:cNvSpPr>
          <p:nvPr/>
        </p:nvSpPr>
        <p:spPr bwMode="auto">
          <a:xfrm>
            <a:off x="2984500" y="2552700"/>
            <a:ext cx="98425" cy="90488"/>
          </a:xfrm>
          <a:custGeom>
            <a:avLst/>
            <a:gdLst>
              <a:gd name="T0" fmla="*/ 62 w 62"/>
              <a:gd name="T1" fmla="*/ 20 h 57"/>
              <a:gd name="T2" fmla="*/ 60 w 62"/>
              <a:gd name="T3" fmla="*/ 15 h 57"/>
              <a:gd name="T4" fmla="*/ 57 w 62"/>
              <a:gd name="T5" fmla="*/ 10 h 57"/>
              <a:gd name="T6" fmla="*/ 54 w 62"/>
              <a:gd name="T7" fmla="*/ 7 h 57"/>
              <a:gd name="T8" fmla="*/ 52 w 62"/>
              <a:gd name="T9" fmla="*/ 5 h 57"/>
              <a:gd name="T10" fmla="*/ 47 w 62"/>
              <a:gd name="T11" fmla="*/ 2 h 57"/>
              <a:gd name="T12" fmla="*/ 42 w 62"/>
              <a:gd name="T13" fmla="*/ 0 h 57"/>
              <a:gd name="T14" fmla="*/ 21 w 62"/>
              <a:gd name="T15" fmla="*/ 2 h 57"/>
              <a:gd name="T16" fmla="*/ 16 w 62"/>
              <a:gd name="T17" fmla="*/ 5 h 57"/>
              <a:gd name="T18" fmla="*/ 11 w 62"/>
              <a:gd name="T19" fmla="*/ 7 h 57"/>
              <a:gd name="T20" fmla="*/ 8 w 62"/>
              <a:gd name="T21" fmla="*/ 10 h 57"/>
              <a:gd name="T22" fmla="*/ 6 w 62"/>
              <a:gd name="T23" fmla="*/ 15 h 57"/>
              <a:gd name="T24" fmla="*/ 3 w 62"/>
              <a:gd name="T25" fmla="*/ 20 h 57"/>
              <a:gd name="T26" fmla="*/ 0 w 62"/>
              <a:gd name="T27" fmla="*/ 37 h 57"/>
              <a:gd name="T28" fmla="*/ 3 w 62"/>
              <a:gd name="T29" fmla="*/ 42 h 57"/>
              <a:gd name="T30" fmla="*/ 6 w 62"/>
              <a:gd name="T31" fmla="*/ 47 h 57"/>
              <a:gd name="T32" fmla="*/ 8 w 62"/>
              <a:gd name="T33" fmla="*/ 50 h 57"/>
              <a:gd name="T34" fmla="*/ 11 w 62"/>
              <a:gd name="T35" fmla="*/ 52 h 57"/>
              <a:gd name="T36" fmla="*/ 16 w 62"/>
              <a:gd name="T37" fmla="*/ 55 h 57"/>
              <a:gd name="T38" fmla="*/ 21 w 62"/>
              <a:gd name="T39" fmla="*/ 57 h 57"/>
              <a:gd name="T40" fmla="*/ 42 w 62"/>
              <a:gd name="T41" fmla="*/ 55 h 57"/>
              <a:gd name="T42" fmla="*/ 47 w 62"/>
              <a:gd name="T43" fmla="*/ 52 h 57"/>
              <a:gd name="T44" fmla="*/ 52 w 62"/>
              <a:gd name="T45" fmla="*/ 50 h 57"/>
              <a:gd name="T46" fmla="*/ 54 w 62"/>
              <a:gd name="T47" fmla="*/ 47 h 57"/>
              <a:gd name="T48" fmla="*/ 57 w 62"/>
              <a:gd name="T49" fmla="*/ 42 h 57"/>
              <a:gd name="T50" fmla="*/ 60 w 62"/>
              <a:gd name="T51" fmla="*/ 37 h 57"/>
              <a:gd name="T52" fmla="*/ 62 w 62"/>
              <a:gd name="T53" fmla="*/ 30 h 57"/>
              <a:gd name="T54" fmla="*/ 42 w 62"/>
              <a:gd name="T55" fmla="*/ 25 h 57"/>
              <a:gd name="T56" fmla="*/ 39 w 62"/>
              <a:gd name="T57" fmla="*/ 22 h 57"/>
              <a:gd name="T58" fmla="*/ 36 w 62"/>
              <a:gd name="T59" fmla="*/ 20 h 57"/>
              <a:gd name="T60" fmla="*/ 26 w 62"/>
              <a:gd name="T61" fmla="*/ 22 h 57"/>
              <a:gd name="T62" fmla="*/ 24 w 62"/>
              <a:gd name="T63" fmla="*/ 25 h 57"/>
              <a:gd name="T64" fmla="*/ 21 w 62"/>
              <a:gd name="T65" fmla="*/ 32 h 57"/>
              <a:gd name="T66" fmla="*/ 24 w 62"/>
              <a:gd name="T67" fmla="*/ 35 h 57"/>
              <a:gd name="T68" fmla="*/ 26 w 62"/>
              <a:gd name="T69" fmla="*/ 37 h 57"/>
              <a:gd name="T70" fmla="*/ 36 w 62"/>
              <a:gd name="T71" fmla="*/ 35 h 57"/>
              <a:gd name="T72" fmla="*/ 39 w 62"/>
              <a:gd name="T73" fmla="*/ 32 h 57"/>
              <a:gd name="T74" fmla="*/ 42 w 62"/>
              <a:gd name="T75" fmla="*/ 30 h 57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w 62"/>
              <a:gd name="T115" fmla="*/ 0 h 57"/>
              <a:gd name="T116" fmla="*/ 62 w 62"/>
              <a:gd name="T117" fmla="*/ 57 h 57"/>
            </a:gdLst>
            <a:ahLst/>
            <a:cxnLst>
              <a:cxn ang="T76">
                <a:pos x="T0" y="T1"/>
              </a:cxn>
              <a:cxn ang="T77">
                <a:pos x="T2" y="T3"/>
              </a:cxn>
              <a:cxn ang="T78">
                <a:pos x="T4" y="T5"/>
              </a:cxn>
              <a:cxn ang="T79">
                <a:pos x="T6" y="T7"/>
              </a:cxn>
              <a:cxn ang="T80">
                <a:pos x="T8" y="T9"/>
              </a:cxn>
              <a:cxn ang="T81">
                <a:pos x="T10" y="T11"/>
              </a:cxn>
              <a:cxn ang="T82">
                <a:pos x="T12" y="T13"/>
              </a:cxn>
              <a:cxn ang="T83">
                <a:pos x="T14" y="T15"/>
              </a:cxn>
              <a:cxn ang="T84">
                <a:pos x="T16" y="T17"/>
              </a:cxn>
              <a:cxn ang="T85">
                <a:pos x="T18" y="T19"/>
              </a:cxn>
              <a:cxn ang="T86">
                <a:pos x="T20" y="T21"/>
              </a:cxn>
              <a:cxn ang="T87">
                <a:pos x="T22" y="T23"/>
              </a:cxn>
              <a:cxn ang="T88">
                <a:pos x="T24" y="T25"/>
              </a:cxn>
              <a:cxn ang="T89">
                <a:pos x="T26" y="T27"/>
              </a:cxn>
              <a:cxn ang="T90">
                <a:pos x="T28" y="T29"/>
              </a:cxn>
              <a:cxn ang="T91">
                <a:pos x="T30" y="T31"/>
              </a:cxn>
              <a:cxn ang="T92">
                <a:pos x="T32" y="T33"/>
              </a:cxn>
              <a:cxn ang="T93">
                <a:pos x="T34" y="T35"/>
              </a:cxn>
              <a:cxn ang="T94">
                <a:pos x="T36" y="T37"/>
              </a:cxn>
              <a:cxn ang="T95">
                <a:pos x="T38" y="T39"/>
              </a:cxn>
              <a:cxn ang="T96">
                <a:pos x="T40" y="T41"/>
              </a:cxn>
              <a:cxn ang="T97">
                <a:pos x="T42" y="T43"/>
              </a:cxn>
              <a:cxn ang="T98">
                <a:pos x="T44" y="T45"/>
              </a:cxn>
              <a:cxn ang="T99">
                <a:pos x="T46" y="T47"/>
              </a:cxn>
              <a:cxn ang="T100">
                <a:pos x="T48" y="T49"/>
              </a:cxn>
              <a:cxn ang="T101">
                <a:pos x="T50" y="T51"/>
              </a:cxn>
              <a:cxn ang="T102">
                <a:pos x="T52" y="T53"/>
              </a:cxn>
              <a:cxn ang="T103">
                <a:pos x="T54" y="T55"/>
              </a:cxn>
              <a:cxn ang="T104">
                <a:pos x="T56" y="T57"/>
              </a:cxn>
              <a:cxn ang="T105">
                <a:pos x="T58" y="T59"/>
              </a:cxn>
              <a:cxn ang="T106">
                <a:pos x="T60" y="T61"/>
              </a:cxn>
              <a:cxn ang="T107">
                <a:pos x="T62" y="T63"/>
              </a:cxn>
              <a:cxn ang="T108">
                <a:pos x="T64" y="T65"/>
              </a:cxn>
              <a:cxn ang="T109">
                <a:pos x="T66" y="T67"/>
              </a:cxn>
              <a:cxn ang="T110">
                <a:pos x="T68" y="T69"/>
              </a:cxn>
              <a:cxn ang="T111">
                <a:pos x="T70" y="T71"/>
              </a:cxn>
              <a:cxn ang="T112">
                <a:pos x="T72" y="T73"/>
              </a:cxn>
              <a:cxn ang="T113">
                <a:pos x="T74" y="T75"/>
              </a:cxn>
            </a:cxnLst>
            <a:rect l="T114" t="T115" r="T116" b="T117"/>
            <a:pathLst>
              <a:path w="62" h="57">
                <a:moveTo>
                  <a:pt x="62" y="30"/>
                </a:moveTo>
                <a:lnTo>
                  <a:pt x="62" y="20"/>
                </a:lnTo>
                <a:lnTo>
                  <a:pt x="60" y="20"/>
                </a:lnTo>
                <a:lnTo>
                  <a:pt x="60" y="15"/>
                </a:lnTo>
                <a:lnTo>
                  <a:pt x="57" y="15"/>
                </a:lnTo>
                <a:lnTo>
                  <a:pt x="57" y="10"/>
                </a:lnTo>
                <a:lnTo>
                  <a:pt x="54" y="10"/>
                </a:lnTo>
                <a:lnTo>
                  <a:pt x="54" y="7"/>
                </a:lnTo>
                <a:lnTo>
                  <a:pt x="52" y="7"/>
                </a:lnTo>
                <a:lnTo>
                  <a:pt x="52" y="5"/>
                </a:lnTo>
                <a:lnTo>
                  <a:pt x="47" y="5"/>
                </a:lnTo>
                <a:lnTo>
                  <a:pt x="47" y="2"/>
                </a:lnTo>
                <a:lnTo>
                  <a:pt x="42" y="2"/>
                </a:lnTo>
                <a:lnTo>
                  <a:pt x="42" y="0"/>
                </a:lnTo>
                <a:lnTo>
                  <a:pt x="21" y="0"/>
                </a:lnTo>
                <a:lnTo>
                  <a:pt x="21" y="2"/>
                </a:lnTo>
                <a:lnTo>
                  <a:pt x="16" y="2"/>
                </a:lnTo>
                <a:lnTo>
                  <a:pt x="16" y="5"/>
                </a:lnTo>
                <a:lnTo>
                  <a:pt x="11" y="5"/>
                </a:lnTo>
                <a:lnTo>
                  <a:pt x="11" y="7"/>
                </a:lnTo>
                <a:lnTo>
                  <a:pt x="8" y="7"/>
                </a:lnTo>
                <a:lnTo>
                  <a:pt x="8" y="10"/>
                </a:lnTo>
                <a:lnTo>
                  <a:pt x="6" y="10"/>
                </a:lnTo>
                <a:lnTo>
                  <a:pt x="6" y="15"/>
                </a:lnTo>
                <a:lnTo>
                  <a:pt x="3" y="15"/>
                </a:lnTo>
                <a:lnTo>
                  <a:pt x="3" y="20"/>
                </a:lnTo>
                <a:lnTo>
                  <a:pt x="0" y="20"/>
                </a:lnTo>
                <a:lnTo>
                  <a:pt x="0" y="37"/>
                </a:lnTo>
                <a:lnTo>
                  <a:pt x="3" y="37"/>
                </a:lnTo>
                <a:lnTo>
                  <a:pt x="3" y="42"/>
                </a:lnTo>
                <a:lnTo>
                  <a:pt x="6" y="42"/>
                </a:lnTo>
                <a:lnTo>
                  <a:pt x="6" y="47"/>
                </a:lnTo>
                <a:lnTo>
                  <a:pt x="8" y="47"/>
                </a:lnTo>
                <a:lnTo>
                  <a:pt x="8" y="50"/>
                </a:lnTo>
                <a:lnTo>
                  <a:pt x="11" y="50"/>
                </a:lnTo>
                <a:lnTo>
                  <a:pt x="11" y="52"/>
                </a:lnTo>
                <a:lnTo>
                  <a:pt x="16" y="52"/>
                </a:lnTo>
                <a:lnTo>
                  <a:pt x="16" y="55"/>
                </a:lnTo>
                <a:lnTo>
                  <a:pt x="21" y="55"/>
                </a:lnTo>
                <a:lnTo>
                  <a:pt x="21" y="57"/>
                </a:lnTo>
                <a:lnTo>
                  <a:pt x="42" y="57"/>
                </a:lnTo>
                <a:lnTo>
                  <a:pt x="42" y="55"/>
                </a:lnTo>
                <a:lnTo>
                  <a:pt x="47" y="55"/>
                </a:lnTo>
                <a:lnTo>
                  <a:pt x="47" y="52"/>
                </a:lnTo>
                <a:lnTo>
                  <a:pt x="52" y="52"/>
                </a:lnTo>
                <a:lnTo>
                  <a:pt x="52" y="50"/>
                </a:lnTo>
                <a:lnTo>
                  <a:pt x="54" y="50"/>
                </a:lnTo>
                <a:lnTo>
                  <a:pt x="54" y="47"/>
                </a:lnTo>
                <a:lnTo>
                  <a:pt x="57" y="47"/>
                </a:lnTo>
                <a:lnTo>
                  <a:pt x="57" y="42"/>
                </a:lnTo>
                <a:lnTo>
                  <a:pt x="60" y="42"/>
                </a:lnTo>
                <a:lnTo>
                  <a:pt x="60" y="37"/>
                </a:lnTo>
                <a:lnTo>
                  <a:pt x="62" y="37"/>
                </a:lnTo>
                <a:lnTo>
                  <a:pt x="62" y="30"/>
                </a:lnTo>
                <a:lnTo>
                  <a:pt x="42" y="30"/>
                </a:lnTo>
                <a:lnTo>
                  <a:pt x="42" y="25"/>
                </a:lnTo>
                <a:lnTo>
                  <a:pt x="39" y="25"/>
                </a:lnTo>
                <a:lnTo>
                  <a:pt x="39" y="22"/>
                </a:lnTo>
                <a:lnTo>
                  <a:pt x="36" y="22"/>
                </a:lnTo>
                <a:lnTo>
                  <a:pt x="36" y="20"/>
                </a:lnTo>
                <a:lnTo>
                  <a:pt x="26" y="20"/>
                </a:lnTo>
                <a:lnTo>
                  <a:pt x="26" y="22"/>
                </a:lnTo>
                <a:lnTo>
                  <a:pt x="24" y="22"/>
                </a:lnTo>
                <a:lnTo>
                  <a:pt x="24" y="25"/>
                </a:lnTo>
                <a:lnTo>
                  <a:pt x="21" y="25"/>
                </a:lnTo>
                <a:lnTo>
                  <a:pt x="21" y="32"/>
                </a:lnTo>
                <a:lnTo>
                  <a:pt x="24" y="32"/>
                </a:lnTo>
                <a:lnTo>
                  <a:pt x="24" y="35"/>
                </a:lnTo>
                <a:lnTo>
                  <a:pt x="26" y="35"/>
                </a:lnTo>
                <a:lnTo>
                  <a:pt x="26" y="37"/>
                </a:lnTo>
                <a:lnTo>
                  <a:pt x="36" y="37"/>
                </a:lnTo>
                <a:lnTo>
                  <a:pt x="36" y="35"/>
                </a:lnTo>
                <a:lnTo>
                  <a:pt x="39" y="35"/>
                </a:lnTo>
                <a:lnTo>
                  <a:pt x="39" y="32"/>
                </a:lnTo>
                <a:lnTo>
                  <a:pt x="42" y="32"/>
                </a:lnTo>
                <a:lnTo>
                  <a:pt x="42" y="30"/>
                </a:lnTo>
                <a:lnTo>
                  <a:pt x="62" y="30"/>
                </a:lnTo>
                <a:close/>
              </a:path>
            </a:pathLst>
          </a:custGeom>
          <a:solidFill>
            <a:schemeClr val="tx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85024" name="Freeform 337"/>
          <p:cNvSpPr>
            <a:spLocks/>
          </p:cNvSpPr>
          <p:nvPr/>
        </p:nvSpPr>
        <p:spPr bwMode="auto">
          <a:xfrm>
            <a:off x="3079750" y="2552700"/>
            <a:ext cx="93663" cy="90488"/>
          </a:xfrm>
          <a:custGeom>
            <a:avLst/>
            <a:gdLst>
              <a:gd name="T0" fmla="*/ 59 w 59"/>
              <a:gd name="T1" fmla="*/ 20 h 57"/>
              <a:gd name="T2" fmla="*/ 56 w 59"/>
              <a:gd name="T3" fmla="*/ 15 h 57"/>
              <a:gd name="T4" fmla="*/ 54 w 59"/>
              <a:gd name="T5" fmla="*/ 10 h 57"/>
              <a:gd name="T6" fmla="*/ 51 w 59"/>
              <a:gd name="T7" fmla="*/ 7 h 57"/>
              <a:gd name="T8" fmla="*/ 48 w 59"/>
              <a:gd name="T9" fmla="*/ 5 h 57"/>
              <a:gd name="T10" fmla="*/ 46 w 59"/>
              <a:gd name="T11" fmla="*/ 2 h 57"/>
              <a:gd name="T12" fmla="*/ 38 w 59"/>
              <a:gd name="T13" fmla="*/ 0 h 57"/>
              <a:gd name="T14" fmla="*/ 20 w 59"/>
              <a:gd name="T15" fmla="*/ 2 h 57"/>
              <a:gd name="T16" fmla="*/ 12 w 59"/>
              <a:gd name="T17" fmla="*/ 5 h 57"/>
              <a:gd name="T18" fmla="*/ 10 w 59"/>
              <a:gd name="T19" fmla="*/ 7 h 57"/>
              <a:gd name="T20" fmla="*/ 7 w 59"/>
              <a:gd name="T21" fmla="*/ 10 h 57"/>
              <a:gd name="T22" fmla="*/ 5 w 59"/>
              <a:gd name="T23" fmla="*/ 12 h 57"/>
              <a:gd name="T24" fmla="*/ 2 w 59"/>
              <a:gd name="T25" fmla="*/ 20 h 57"/>
              <a:gd name="T26" fmla="*/ 0 w 59"/>
              <a:gd name="T27" fmla="*/ 37 h 57"/>
              <a:gd name="T28" fmla="*/ 2 w 59"/>
              <a:gd name="T29" fmla="*/ 45 h 57"/>
              <a:gd name="T30" fmla="*/ 5 w 59"/>
              <a:gd name="T31" fmla="*/ 47 h 57"/>
              <a:gd name="T32" fmla="*/ 7 w 59"/>
              <a:gd name="T33" fmla="*/ 50 h 57"/>
              <a:gd name="T34" fmla="*/ 10 w 59"/>
              <a:gd name="T35" fmla="*/ 52 h 57"/>
              <a:gd name="T36" fmla="*/ 15 w 59"/>
              <a:gd name="T37" fmla="*/ 55 h 57"/>
              <a:gd name="T38" fmla="*/ 20 w 59"/>
              <a:gd name="T39" fmla="*/ 57 h 57"/>
              <a:gd name="T40" fmla="*/ 38 w 59"/>
              <a:gd name="T41" fmla="*/ 55 h 57"/>
              <a:gd name="T42" fmla="*/ 46 w 59"/>
              <a:gd name="T43" fmla="*/ 52 h 57"/>
              <a:gd name="T44" fmla="*/ 48 w 59"/>
              <a:gd name="T45" fmla="*/ 50 h 57"/>
              <a:gd name="T46" fmla="*/ 51 w 59"/>
              <a:gd name="T47" fmla="*/ 47 h 57"/>
              <a:gd name="T48" fmla="*/ 54 w 59"/>
              <a:gd name="T49" fmla="*/ 45 h 57"/>
              <a:gd name="T50" fmla="*/ 56 w 59"/>
              <a:gd name="T51" fmla="*/ 37 h 57"/>
              <a:gd name="T52" fmla="*/ 59 w 59"/>
              <a:gd name="T53" fmla="*/ 30 h 57"/>
              <a:gd name="T54" fmla="*/ 38 w 59"/>
              <a:gd name="T55" fmla="*/ 22 h 57"/>
              <a:gd name="T56" fmla="*/ 36 w 59"/>
              <a:gd name="T57" fmla="*/ 20 h 57"/>
              <a:gd name="T58" fmla="*/ 23 w 59"/>
              <a:gd name="T59" fmla="*/ 22 h 57"/>
              <a:gd name="T60" fmla="*/ 20 w 59"/>
              <a:gd name="T61" fmla="*/ 35 h 57"/>
              <a:gd name="T62" fmla="*/ 23 w 59"/>
              <a:gd name="T63" fmla="*/ 37 h 57"/>
              <a:gd name="T64" fmla="*/ 36 w 59"/>
              <a:gd name="T65" fmla="*/ 35 h 57"/>
              <a:gd name="T66" fmla="*/ 38 w 59"/>
              <a:gd name="T67" fmla="*/ 30 h 57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w 59"/>
              <a:gd name="T103" fmla="*/ 0 h 57"/>
              <a:gd name="T104" fmla="*/ 59 w 59"/>
              <a:gd name="T105" fmla="*/ 57 h 57"/>
            </a:gdLst>
            <a:ahLst/>
            <a:cxnLst>
              <a:cxn ang="T68">
                <a:pos x="T0" y="T1"/>
              </a:cxn>
              <a:cxn ang="T69">
                <a:pos x="T2" y="T3"/>
              </a:cxn>
              <a:cxn ang="T70">
                <a:pos x="T4" y="T5"/>
              </a:cxn>
              <a:cxn ang="T71">
                <a:pos x="T6" y="T7"/>
              </a:cxn>
              <a:cxn ang="T72">
                <a:pos x="T8" y="T9"/>
              </a:cxn>
              <a:cxn ang="T73">
                <a:pos x="T10" y="T11"/>
              </a:cxn>
              <a:cxn ang="T74">
                <a:pos x="T12" y="T13"/>
              </a:cxn>
              <a:cxn ang="T75">
                <a:pos x="T14" y="T15"/>
              </a:cxn>
              <a:cxn ang="T76">
                <a:pos x="T16" y="T17"/>
              </a:cxn>
              <a:cxn ang="T77">
                <a:pos x="T18" y="T19"/>
              </a:cxn>
              <a:cxn ang="T78">
                <a:pos x="T20" y="T21"/>
              </a:cxn>
              <a:cxn ang="T79">
                <a:pos x="T22" y="T23"/>
              </a:cxn>
              <a:cxn ang="T80">
                <a:pos x="T24" y="T25"/>
              </a:cxn>
              <a:cxn ang="T81">
                <a:pos x="T26" y="T27"/>
              </a:cxn>
              <a:cxn ang="T82">
                <a:pos x="T28" y="T29"/>
              </a:cxn>
              <a:cxn ang="T83">
                <a:pos x="T30" y="T31"/>
              </a:cxn>
              <a:cxn ang="T84">
                <a:pos x="T32" y="T33"/>
              </a:cxn>
              <a:cxn ang="T85">
                <a:pos x="T34" y="T35"/>
              </a:cxn>
              <a:cxn ang="T86">
                <a:pos x="T36" y="T37"/>
              </a:cxn>
              <a:cxn ang="T87">
                <a:pos x="T38" y="T39"/>
              </a:cxn>
              <a:cxn ang="T88">
                <a:pos x="T40" y="T41"/>
              </a:cxn>
              <a:cxn ang="T89">
                <a:pos x="T42" y="T43"/>
              </a:cxn>
              <a:cxn ang="T90">
                <a:pos x="T44" y="T45"/>
              </a:cxn>
              <a:cxn ang="T91">
                <a:pos x="T46" y="T47"/>
              </a:cxn>
              <a:cxn ang="T92">
                <a:pos x="T48" y="T49"/>
              </a:cxn>
              <a:cxn ang="T93">
                <a:pos x="T50" y="T51"/>
              </a:cxn>
              <a:cxn ang="T94">
                <a:pos x="T52" y="T53"/>
              </a:cxn>
              <a:cxn ang="T95">
                <a:pos x="T54" y="T55"/>
              </a:cxn>
              <a:cxn ang="T96">
                <a:pos x="T56" y="T57"/>
              </a:cxn>
              <a:cxn ang="T97">
                <a:pos x="T58" y="T59"/>
              </a:cxn>
              <a:cxn ang="T98">
                <a:pos x="T60" y="T61"/>
              </a:cxn>
              <a:cxn ang="T99">
                <a:pos x="T62" y="T63"/>
              </a:cxn>
              <a:cxn ang="T100">
                <a:pos x="T64" y="T65"/>
              </a:cxn>
              <a:cxn ang="T101">
                <a:pos x="T66" y="T67"/>
              </a:cxn>
            </a:cxnLst>
            <a:rect l="T102" t="T103" r="T104" b="T105"/>
            <a:pathLst>
              <a:path w="59" h="57">
                <a:moveTo>
                  <a:pt x="59" y="30"/>
                </a:moveTo>
                <a:lnTo>
                  <a:pt x="59" y="20"/>
                </a:lnTo>
                <a:lnTo>
                  <a:pt x="56" y="20"/>
                </a:lnTo>
                <a:lnTo>
                  <a:pt x="56" y="15"/>
                </a:lnTo>
                <a:lnTo>
                  <a:pt x="54" y="12"/>
                </a:lnTo>
                <a:lnTo>
                  <a:pt x="54" y="10"/>
                </a:lnTo>
                <a:lnTo>
                  <a:pt x="51" y="10"/>
                </a:lnTo>
                <a:lnTo>
                  <a:pt x="51" y="7"/>
                </a:lnTo>
                <a:lnTo>
                  <a:pt x="48" y="7"/>
                </a:lnTo>
                <a:lnTo>
                  <a:pt x="48" y="5"/>
                </a:lnTo>
                <a:lnTo>
                  <a:pt x="46" y="5"/>
                </a:lnTo>
                <a:lnTo>
                  <a:pt x="46" y="2"/>
                </a:lnTo>
                <a:lnTo>
                  <a:pt x="38" y="2"/>
                </a:lnTo>
                <a:lnTo>
                  <a:pt x="38" y="0"/>
                </a:lnTo>
                <a:lnTo>
                  <a:pt x="20" y="0"/>
                </a:lnTo>
                <a:lnTo>
                  <a:pt x="20" y="2"/>
                </a:lnTo>
                <a:lnTo>
                  <a:pt x="15" y="2"/>
                </a:lnTo>
                <a:lnTo>
                  <a:pt x="12" y="5"/>
                </a:lnTo>
                <a:lnTo>
                  <a:pt x="10" y="5"/>
                </a:lnTo>
                <a:lnTo>
                  <a:pt x="10" y="7"/>
                </a:lnTo>
                <a:lnTo>
                  <a:pt x="7" y="7"/>
                </a:lnTo>
                <a:lnTo>
                  <a:pt x="7" y="10"/>
                </a:lnTo>
                <a:lnTo>
                  <a:pt x="5" y="10"/>
                </a:lnTo>
                <a:lnTo>
                  <a:pt x="5" y="12"/>
                </a:lnTo>
                <a:lnTo>
                  <a:pt x="2" y="15"/>
                </a:lnTo>
                <a:lnTo>
                  <a:pt x="2" y="20"/>
                </a:lnTo>
                <a:lnTo>
                  <a:pt x="0" y="20"/>
                </a:lnTo>
                <a:lnTo>
                  <a:pt x="0" y="37"/>
                </a:lnTo>
                <a:lnTo>
                  <a:pt x="2" y="37"/>
                </a:lnTo>
                <a:lnTo>
                  <a:pt x="2" y="45"/>
                </a:lnTo>
                <a:lnTo>
                  <a:pt x="5" y="45"/>
                </a:lnTo>
                <a:lnTo>
                  <a:pt x="5" y="47"/>
                </a:lnTo>
                <a:lnTo>
                  <a:pt x="7" y="47"/>
                </a:lnTo>
                <a:lnTo>
                  <a:pt x="7" y="50"/>
                </a:lnTo>
                <a:lnTo>
                  <a:pt x="10" y="50"/>
                </a:lnTo>
                <a:lnTo>
                  <a:pt x="10" y="52"/>
                </a:lnTo>
                <a:lnTo>
                  <a:pt x="12" y="52"/>
                </a:lnTo>
                <a:lnTo>
                  <a:pt x="15" y="55"/>
                </a:lnTo>
                <a:lnTo>
                  <a:pt x="20" y="55"/>
                </a:lnTo>
                <a:lnTo>
                  <a:pt x="20" y="57"/>
                </a:lnTo>
                <a:lnTo>
                  <a:pt x="38" y="57"/>
                </a:lnTo>
                <a:lnTo>
                  <a:pt x="38" y="55"/>
                </a:lnTo>
                <a:lnTo>
                  <a:pt x="46" y="55"/>
                </a:lnTo>
                <a:lnTo>
                  <a:pt x="46" y="52"/>
                </a:lnTo>
                <a:lnTo>
                  <a:pt x="48" y="52"/>
                </a:lnTo>
                <a:lnTo>
                  <a:pt x="48" y="50"/>
                </a:lnTo>
                <a:lnTo>
                  <a:pt x="51" y="50"/>
                </a:lnTo>
                <a:lnTo>
                  <a:pt x="51" y="47"/>
                </a:lnTo>
                <a:lnTo>
                  <a:pt x="54" y="47"/>
                </a:lnTo>
                <a:lnTo>
                  <a:pt x="54" y="45"/>
                </a:lnTo>
                <a:lnTo>
                  <a:pt x="56" y="45"/>
                </a:lnTo>
                <a:lnTo>
                  <a:pt x="56" y="37"/>
                </a:lnTo>
                <a:lnTo>
                  <a:pt x="59" y="37"/>
                </a:lnTo>
                <a:lnTo>
                  <a:pt x="59" y="30"/>
                </a:lnTo>
                <a:lnTo>
                  <a:pt x="38" y="30"/>
                </a:lnTo>
                <a:lnTo>
                  <a:pt x="38" y="22"/>
                </a:lnTo>
                <a:lnTo>
                  <a:pt x="36" y="22"/>
                </a:lnTo>
                <a:lnTo>
                  <a:pt x="36" y="20"/>
                </a:lnTo>
                <a:lnTo>
                  <a:pt x="23" y="20"/>
                </a:lnTo>
                <a:lnTo>
                  <a:pt x="23" y="22"/>
                </a:lnTo>
                <a:lnTo>
                  <a:pt x="20" y="22"/>
                </a:lnTo>
                <a:lnTo>
                  <a:pt x="20" y="35"/>
                </a:lnTo>
                <a:lnTo>
                  <a:pt x="23" y="35"/>
                </a:lnTo>
                <a:lnTo>
                  <a:pt x="23" y="37"/>
                </a:lnTo>
                <a:lnTo>
                  <a:pt x="36" y="37"/>
                </a:lnTo>
                <a:lnTo>
                  <a:pt x="36" y="35"/>
                </a:lnTo>
                <a:lnTo>
                  <a:pt x="38" y="35"/>
                </a:lnTo>
                <a:lnTo>
                  <a:pt x="38" y="30"/>
                </a:lnTo>
                <a:lnTo>
                  <a:pt x="59" y="30"/>
                </a:lnTo>
                <a:close/>
              </a:path>
            </a:pathLst>
          </a:custGeom>
          <a:solidFill>
            <a:schemeClr val="tx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85025" name="Freeform 338"/>
          <p:cNvSpPr>
            <a:spLocks/>
          </p:cNvSpPr>
          <p:nvPr/>
        </p:nvSpPr>
        <p:spPr bwMode="auto">
          <a:xfrm>
            <a:off x="3148013" y="2552700"/>
            <a:ext cx="93662" cy="90488"/>
          </a:xfrm>
          <a:custGeom>
            <a:avLst/>
            <a:gdLst>
              <a:gd name="T0" fmla="*/ 59 w 59"/>
              <a:gd name="T1" fmla="*/ 20 h 57"/>
              <a:gd name="T2" fmla="*/ 57 w 59"/>
              <a:gd name="T3" fmla="*/ 15 h 57"/>
              <a:gd name="T4" fmla="*/ 54 w 59"/>
              <a:gd name="T5" fmla="*/ 10 h 57"/>
              <a:gd name="T6" fmla="*/ 52 w 59"/>
              <a:gd name="T7" fmla="*/ 7 h 57"/>
              <a:gd name="T8" fmla="*/ 49 w 59"/>
              <a:gd name="T9" fmla="*/ 5 h 57"/>
              <a:gd name="T10" fmla="*/ 46 w 59"/>
              <a:gd name="T11" fmla="*/ 2 h 57"/>
              <a:gd name="T12" fmla="*/ 39 w 59"/>
              <a:gd name="T13" fmla="*/ 0 h 57"/>
              <a:gd name="T14" fmla="*/ 21 w 59"/>
              <a:gd name="T15" fmla="*/ 2 h 57"/>
              <a:gd name="T16" fmla="*/ 13 w 59"/>
              <a:gd name="T17" fmla="*/ 5 h 57"/>
              <a:gd name="T18" fmla="*/ 11 w 59"/>
              <a:gd name="T19" fmla="*/ 7 h 57"/>
              <a:gd name="T20" fmla="*/ 8 w 59"/>
              <a:gd name="T21" fmla="*/ 10 h 57"/>
              <a:gd name="T22" fmla="*/ 5 w 59"/>
              <a:gd name="T23" fmla="*/ 12 h 57"/>
              <a:gd name="T24" fmla="*/ 3 w 59"/>
              <a:gd name="T25" fmla="*/ 20 h 57"/>
              <a:gd name="T26" fmla="*/ 0 w 59"/>
              <a:gd name="T27" fmla="*/ 37 h 57"/>
              <a:gd name="T28" fmla="*/ 3 w 59"/>
              <a:gd name="T29" fmla="*/ 45 h 57"/>
              <a:gd name="T30" fmla="*/ 5 w 59"/>
              <a:gd name="T31" fmla="*/ 47 h 57"/>
              <a:gd name="T32" fmla="*/ 8 w 59"/>
              <a:gd name="T33" fmla="*/ 50 h 57"/>
              <a:gd name="T34" fmla="*/ 11 w 59"/>
              <a:gd name="T35" fmla="*/ 52 h 57"/>
              <a:gd name="T36" fmla="*/ 16 w 59"/>
              <a:gd name="T37" fmla="*/ 55 h 57"/>
              <a:gd name="T38" fmla="*/ 21 w 59"/>
              <a:gd name="T39" fmla="*/ 57 h 57"/>
              <a:gd name="T40" fmla="*/ 39 w 59"/>
              <a:gd name="T41" fmla="*/ 55 h 57"/>
              <a:gd name="T42" fmla="*/ 46 w 59"/>
              <a:gd name="T43" fmla="*/ 52 h 57"/>
              <a:gd name="T44" fmla="*/ 49 w 59"/>
              <a:gd name="T45" fmla="*/ 50 h 57"/>
              <a:gd name="T46" fmla="*/ 52 w 59"/>
              <a:gd name="T47" fmla="*/ 47 h 57"/>
              <a:gd name="T48" fmla="*/ 54 w 59"/>
              <a:gd name="T49" fmla="*/ 45 h 57"/>
              <a:gd name="T50" fmla="*/ 57 w 59"/>
              <a:gd name="T51" fmla="*/ 37 h 57"/>
              <a:gd name="T52" fmla="*/ 59 w 59"/>
              <a:gd name="T53" fmla="*/ 30 h 57"/>
              <a:gd name="T54" fmla="*/ 39 w 59"/>
              <a:gd name="T55" fmla="*/ 22 h 57"/>
              <a:gd name="T56" fmla="*/ 36 w 59"/>
              <a:gd name="T57" fmla="*/ 20 h 57"/>
              <a:gd name="T58" fmla="*/ 23 w 59"/>
              <a:gd name="T59" fmla="*/ 22 h 57"/>
              <a:gd name="T60" fmla="*/ 21 w 59"/>
              <a:gd name="T61" fmla="*/ 35 h 57"/>
              <a:gd name="T62" fmla="*/ 23 w 59"/>
              <a:gd name="T63" fmla="*/ 37 h 57"/>
              <a:gd name="T64" fmla="*/ 36 w 59"/>
              <a:gd name="T65" fmla="*/ 35 h 57"/>
              <a:gd name="T66" fmla="*/ 39 w 59"/>
              <a:gd name="T67" fmla="*/ 30 h 57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w 59"/>
              <a:gd name="T103" fmla="*/ 0 h 57"/>
              <a:gd name="T104" fmla="*/ 59 w 59"/>
              <a:gd name="T105" fmla="*/ 57 h 57"/>
            </a:gdLst>
            <a:ahLst/>
            <a:cxnLst>
              <a:cxn ang="T68">
                <a:pos x="T0" y="T1"/>
              </a:cxn>
              <a:cxn ang="T69">
                <a:pos x="T2" y="T3"/>
              </a:cxn>
              <a:cxn ang="T70">
                <a:pos x="T4" y="T5"/>
              </a:cxn>
              <a:cxn ang="T71">
                <a:pos x="T6" y="T7"/>
              </a:cxn>
              <a:cxn ang="T72">
                <a:pos x="T8" y="T9"/>
              </a:cxn>
              <a:cxn ang="T73">
                <a:pos x="T10" y="T11"/>
              </a:cxn>
              <a:cxn ang="T74">
                <a:pos x="T12" y="T13"/>
              </a:cxn>
              <a:cxn ang="T75">
                <a:pos x="T14" y="T15"/>
              </a:cxn>
              <a:cxn ang="T76">
                <a:pos x="T16" y="T17"/>
              </a:cxn>
              <a:cxn ang="T77">
                <a:pos x="T18" y="T19"/>
              </a:cxn>
              <a:cxn ang="T78">
                <a:pos x="T20" y="T21"/>
              </a:cxn>
              <a:cxn ang="T79">
                <a:pos x="T22" y="T23"/>
              </a:cxn>
              <a:cxn ang="T80">
                <a:pos x="T24" y="T25"/>
              </a:cxn>
              <a:cxn ang="T81">
                <a:pos x="T26" y="T27"/>
              </a:cxn>
              <a:cxn ang="T82">
                <a:pos x="T28" y="T29"/>
              </a:cxn>
              <a:cxn ang="T83">
                <a:pos x="T30" y="T31"/>
              </a:cxn>
              <a:cxn ang="T84">
                <a:pos x="T32" y="T33"/>
              </a:cxn>
              <a:cxn ang="T85">
                <a:pos x="T34" y="T35"/>
              </a:cxn>
              <a:cxn ang="T86">
                <a:pos x="T36" y="T37"/>
              </a:cxn>
              <a:cxn ang="T87">
                <a:pos x="T38" y="T39"/>
              </a:cxn>
              <a:cxn ang="T88">
                <a:pos x="T40" y="T41"/>
              </a:cxn>
              <a:cxn ang="T89">
                <a:pos x="T42" y="T43"/>
              </a:cxn>
              <a:cxn ang="T90">
                <a:pos x="T44" y="T45"/>
              </a:cxn>
              <a:cxn ang="T91">
                <a:pos x="T46" y="T47"/>
              </a:cxn>
              <a:cxn ang="T92">
                <a:pos x="T48" y="T49"/>
              </a:cxn>
              <a:cxn ang="T93">
                <a:pos x="T50" y="T51"/>
              </a:cxn>
              <a:cxn ang="T94">
                <a:pos x="T52" y="T53"/>
              </a:cxn>
              <a:cxn ang="T95">
                <a:pos x="T54" y="T55"/>
              </a:cxn>
              <a:cxn ang="T96">
                <a:pos x="T56" y="T57"/>
              </a:cxn>
              <a:cxn ang="T97">
                <a:pos x="T58" y="T59"/>
              </a:cxn>
              <a:cxn ang="T98">
                <a:pos x="T60" y="T61"/>
              </a:cxn>
              <a:cxn ang="T99">
                <a:pos x="T62" y="T63"/>
              </a:cxn>
              <a:cxn ang="T100">
                <a:pos x="T64" y="T65"/>
              </a:cxn>
              <a:cxn ang="T101">
                <a:pos x="T66" y="T67"/>
              </a:cxn>
            </a:cxnLst>
            <a:rect l="T102" t="T103" r="T104" b="T105"/>
            <a:pathLst>
              <a:path w="59" h="57">
                <a:moveTo>
                  <a:pt x="59" y="30"/>
                </a:moveTo>
                <a:lnTo>
                  <a:pt x="59" y="20"/>
                </a:lnTo>
                <a:lnTo>
                  <a:pt x="57" y="20"/>
                </a:lnTo>
                <a:lnTo>
                  <a:pt x="57" y="15"/>
                </a:lnTo>
                <a:lnTo>
                  <a:pt x="54" y="12"/>
                </a:lnTo>
                <a:lnTo>
                  <a:pt x="54" y="10"/>
                </a:lnTo>
                <a:lnTo>
                  <a:pt x="52" y="10"/>
                </a:lnTo>
                <a:lnTo>
                  <a:pt x="52" y="7"/>
                </a:lnTo>
                <a:lnTo>
                  <a:pt x="49" y="7"/>
                </a:lnTo>
                <a:lnTo>
                  <a:pt x="49" y="5"/>
                </a:lnTo>
                <a:lnTo>
                  <a:pt x="46" y="5"/>
                </a:lnTo>
                <a:lnTo>
                  <a:pt x="46" y="2"/>
                </a:lnTo>
                <a:lnTo>
                  <a:pt x="39" y="2"/>
                </a:lnTo>
                <a:lnTo>
                  <a:pt x="39" y="0"/>
                </a:lnTo>
                <a:lnTo>
                  <a:pt x="21" y="0"/>
                </a:lnTo>
                <a:lnTo>
                  <a:pt x="21" y="2"/>
                </a:lnTo>
                <a:lnTo>
                  <a:pt x="16" y="2"/>
                </a:lnTo>
                <a:lnTo>
                  <a:pt x="13" y="5"/>
                </a:lnTo>
                <a:lnTo>
                  <a:pt x="11" y="5"/>
                </a:lnTo>
                <a:lnTo>
                  <a:pt x="11" y="7"/>
                </a:lnTo>
                <a:lnTo>
                  <a:pt x="8" y="7"/>
                </a:lnTo>
                <a:lnTo>
                  <a:pt x="8" y="10"/>
                </a:lnTo>
                <a:lnTo>
                  <a:pt x="5" y="10"/>
                </a:lnTo>
                <a:lnTo>
                  <a:pt x="5" y="12"/>
                </a:lnTo>
                <a:lnTo>
                  <a:pt x="3" y="15"/>
                </a:lnTo>
                <a:lnTo>
                  <a:pt x="3" y="20"/>
                </a:lnTo>
                <a:lnTo>
                  <a:pt x="0" y="20"/>
                </a:lnTo>
                <a:lnTo>
                  <a:pt x="0" y="37"/>
                </a:lnTo>
                <a:lnTo>
                  <a:pt x="3" y="37"/>
                </a:lnTo>
                <a:lnTo>
                  <a:pt x="3" y="45"/>
                </a:lnTo>
                <a:lnTo>
                  <a:pt x="5" y="45"/>
                </a:lnTo>
                <a:lnTo>
                  <a:pt x="5" y="47"/>
                </a:lnTo>
                <a:lnTo>
                  <a:pt x="8" y="47"/>
                </a:lnTo>
                <a:lnTo>
                  <a:pt x="8" y="50"/>
                </a:lnTo>
                <a:lnTo>
                  <a:pt x="11" y="50"/>
                </a:lnTo>
                <a:lnTo>
                  <a:pt x="11" y="52"/>
                </a:lnTo>
                <a:lnTo>
                  <a:pt x="13" y="52"/>
                </a:lnTo>
                <a:lnTo>
                  <a:pt x="16" y="55"/>
                </a:lnTo>
                <a:lnTo>
                  <a:pt x="21" y="55"/>
                </a:lnTo>
                <a:lnTo>
                  <a:pt x="21" y="57"/>
                </a:lnTo>
                <a:lnTo>
                  <a:pt x="39" y="57"/>
                </a:lnTo>
                <a:lnTo>
                  <a:pt x="39" y="55"/>
                </a:lnTo>
                <a:lnTo>
                  <a:pt x="46" y="55"/>
                </a:lnTo>
                <a:lnTo>
                  <a:pt x="46" y="52"/>
                </a:lnTo>
                <a:lnTo>
                  <a:pt x="49" y="52"/>
                </a:lnTo>
                <a:lnTo>
                  <a:pt x="49" y="50"/>
                </a:lnTo>
                <a:lnTo>
                  <a:pt x="52" y="50"/>
                </a:lnTo>
                <a:lnTo>
                  <a:pt x="52" y="47"/>
                </a:lnTo>
                <a:lnTo>
                  <a:pt x="54" y="47"/>
                </a:lnTo>
                <a:lnTo>
                  <a:pt x="54" y="45"/>
                </a:lnTo>
                <a:lnTo>
                  <a:pt x="57" y="45"/>
                </a:lnTo>
                <a:lnTo>
                  <a:pt x="57" y="37"/>
                </a:lnTo>
                <a:lnTo>
                  <a:pt x="59" y="37"/>
                </a:lnTo>
                <a:lnTo>
                  <a:pt x="59" y="30"/>
                </a:lnTo>
                <a:lnTo>
                  <a:pt x="39" y="30"/>
                </a:lnTo>
                <a:lnTo>
                  <a:pt x="39" y="22"/>
                </a:lnTo>
                <a:lnTo>
                  <a:pt x="36" y="22"/>
                </a:lnTo>
                <a:lnTo>
                  <a:pt x="36" y="20"/>
                </a:lnTo>
                <a:lnTo>
                  <a:pt x="23" y="20"/>
                </a:lnTo>
                <a:lnTo>
                  <a:pt x="23" y="22"/>
                </a:lnTo>
                <a:lnTo>
                  <a:pt x="21" y="22"/>
                </a:lnTo>
                <a:lnTo>
                  <a:pt x="21" y="35"/>
                </a:lnTo>
                <a:lnTo>
                  <a:pt x="23" y="35"/>
                </a:lnTo>
                <a:lnTo>
                  <a:pt x="23" y="37"/>
                </a:lnTo>
                <a:lnTo>
                  <a:pt x="36" y="37"/>
                </a:lnTo>
                <a:lnTo>
                  <a:pt x="36" y="35"/>
                </a:lnTo>
                <a:lnTo>
                  <a:pt x="39" y="35"/>
                </a:lnTo>
                <a:lnTo>
                  <a:pt x="39" y="30"/>
                </a:lnTo>
                <a:lnTo>
                  <a:pt x="59" y="30"/>
                </a:lnTo>
                <a:close/>
              </a:path>
            </a:pathLst>
          </a:custGeom>
          <a:solidFill>
            <a:schemeClr val="tx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85026" name="Freeform 339"/>
          <p:cNvSpPr>
            <a:spLocks/>
          </p:cNvSpPr>
          <p:nvPr/>
        </p:nvSpPr>
        <p:spPr bwMode="auto">
          <a:xfrm>
            <a:off x="1468438" y="2862263"/>
            <a:ext cx="93662" cy="92075"/>
          </a:xfrm>
          <a:custGeom>
            <a:avLst/>
            <a:gdLst>
              <a:gd name="T0" fmla="*/ 59 w 59"/>
              <a:gd name="T1" fmla="*/ 20 h 58"/>
              <a:gd name="T2" fmla="*/ 56 w 59"/>
              <a:gd name="T3" fmla="*/ 15 h 58"/>
              <a:gd name="T4" fmla="*/ 54 w 59"/>
              <a:gd name="T5" fmla="*/ 10 h 58"/>
              <a:gd name="T6" fmla="*/ 51 w 59"/>
              <a:gd name="T7" fmla="*/ 8 h 58"/>
              <a:gd name="T8" fmla="*/ 48 w 59"/>
              <a:gd name="T9" fmla="*/ 5 h 58"/>
              <a:gd name="T10" fmla="*/ 46 w 59"/>
              <a:gd name="T11" fmla="*/ 3 h 58"/>
              <a:gd name="T12" fmla="*/ 38 w 59"/>
              <a:gd name="T13" fmla="*/ 0 h 58"/>
              <a:gd name="T14" fmla="*/ 20 w 59"/>
              <a:gd name="T15" fmla="*/ 3 h 58"/>
              <a:gd name="T16" fmla="*/ 12 w 59"/>
              <a:gd name="T17" fmla="*/ 5 h 58"/>
              <a:gd name="T18" fmla="*/ 10 w 59"/>
              <a:gd name="T19" fmla="*/ 8 h 58"/>
              <a:gd name="T20" fmla="*/ 7 w 59"/>
              <a:gd name="T21" fmla="*/ 10 h 58"/>
              <a:gd name="T22" fmla="*/ 5 w 59"/>
              <a:gd name="T23" fmla="*/ 13 h 58"/>
              <a:gd name="T24" fmla="*/ 2 w 59"/>
              <a:gd name="T25" fmla="*/ 20 h 58"/>
              <a:gd name="T26" fmla="*/ 0 w 59"/>
              <a:gd name="T27" fmla="*/ 38 h 58"/>
              <a:gd name="T28" fmla="*/ 2 w 59"/>
              <a:gd name="T29" fmla="*/ 45 h 58"/>
              <a:gd name="T30" fmla="*/ 5 w 59"/>
              <a:gd name="T31" fmla="*/ 48 h 58"/>
              <a:gd name="T32" fmla="*/ 7 w 59"/>
              <a:gd name="T33" fmla="*/ 50 h 58"/>
              <a:gd name="T34" fmla="*/ 10 w 59"/>
              <a:gd name="T35" fmla="*/ 53 h 58"/>
              <a:gd name="T36" fmla="*/ 15 w 59"/>
              <a:gd name="T37" fmla="*/ 55 h 58"/>
              <a:gd name="T38" fmla="*/ 20 w 59"/>
              <a:gd name="T39" fmla="*/ 58 h 58"/>
              <a:gd name="T40" fmla="*/ 38 w 59"/>
              <a:gd name="T41" fmla="*/ 55 h 58"/>
              <a:gd name="T42" fmla="*/ 46 w 59"/>
              <a:gd name="T43" fmla="*/ 53 h 58"/>
              <a:gd name="T44" fmla="*/ 48 w 59"/>
              <a:gd name="T45" fmla="*/ 50 h 58"/>
              <a:gd name="T46" fmla="*/ 51 w 59"/>
              <a:gd name="T47" fmla="*/ 48 h 58"/>
              <a:gd name="T48" fmla="*/ 54 w 59"/>
              <a:gd name="T49" fmla="*/ 45 h 58"/>
              <a:gd name="T50" fmla="*/ 56 w 59"/>
              <a:gd name="T51" fmla="*/ 38 h 58"/>
              <a:gd name="T52" fmla="*/ 59 w 59"/>
              <a:gd name="T53" fmla="*/ 30 h 58"/>
              <a:gd name="T54" fmla="*/ 38 w 59"/>
              <a:gd name="T55" fmla="*/ 23 h 58"/>
              <a:gd name="T56" fmla="*/ 36 w 59"/>
              <a:gd name="T57" fmla="*/ 20 h 58"/>
              <a:gd name="T58" fmla="*/ 23 w 59"/>
              <a:gd name="T59" fmla="*/ 23 h 58"/>
              <a:gd name="T60" fmla="*/ 20 w 59"/>
              <a:gd name="T61" fmla="*/ 35 h 58"/>
              <a:gd name="T62" fmla="*/ 23 w 59"/>
              <a:gd name="T63" fmla="*/ 38 h 58"/>
              <a:gd name="T64" fmla="*/ 36 w 59"/>
              <a:gd name="T65" fmla="*/ 35 h 58"/>
              <a:gd name="T66" fmla="*/ 38 w 59"/>
              <a:gd name="T67" fmla="*/ 30 h 58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w 59"/>
              <a:gd name="T103" fmla="*/ 0 h 58"/>
              <a:gd name="T104" fmla="*/ 59 w 59"/>
              <a:gd name="T105" fmla="*/ 58 h 58"/>
            </a:gdLst>
            <a:ahLst/>
            <a:cxnLst>
              <a:cxn ang="T68">
                <a:pos x="T0" y="T1"/>
              </a:cxn>
              <a:cxn ang="T69">
                <a:pos x="T2" y="T3"/>
              </a:cxn>
              <a:cxn ang="T70">
                <a:pos x="T4" y="T5"/>
              </a:cxn>
              <a:cxn ang="T71">
                <a:pos x="T6" y="T7"/>
              </a:cxn>
              <a:cxn ang="T72">
                <a:pos x="T8" y="T9"/>
              </a:cxn>
              <a:cxn ang="T73">
                <a:pos x="T10" y="T11"/>
              </a:cxn>
              <a:cxn ang="T74">
                <a:pos x="T12" y="T13"/>
              </a:cxn>
              <a:cxn ang="T75">
                <a:pos x="T14" y="T15"/>
              </a:cxn>
              <a:cxn ang="T76">
                <a:pos x="T16" y="T17"/>
              </a:cxn>
              <a:cxn ang="T77">
                <a:pos x="T18" y="T19"/>
              </a:cxn>
              <a:cxn ang="T78">
                <a:pos x="T20" y="T21"/>
              </a:cxn>
              <a:cxn ang="T79">
                <a:pos x="T22" y="T23"/>
              </a:cxn>
              <a:cxn ang="T80">
                <a:pos x="T24" y="T25"/>
              </a:cxn>
              <a:cxn ang="T81">
                <a:pos x="T26" y="T27"/>
              </a:cxn>
              <a:cxn ang="T82">
                <a:pos x="T28" y="T29"/>
              </a:cxn>
              <a:cxn ang="T83">
                <a:pos x="T30" y="T31"/>
              </a:cxn>
              <a:cxn ang="T84">
                <a:pos x="T32" y="T33"/>
              </a:cxn>
              <a:cxn ang="T85">
                <a:pos x="T34" y="T35"/>
              </a:cxn>
              <a:cxn ang="T86">
                <a:pos x="T36" y="T37"/>
              </a:cxn>
              <a:cxn ang="T87">
                <a:pos x="T38" y="T39"/>
              </a:cxn>
              <a:cxn ang="T88">
                <a:pos x="T40" y="T41"/>
              </a:cxn>
              <a:cxn ang="T89">
                <a:pos x="T42" y="T43"/>
              </a:cxn>
              <a:cxn ang="T90">
                <a:pos x="T44" y="T45"/>
              </a:cxn>
              <a:cxn ang="T91">
                <a:pos x="T46" y="T47"/>
              </a:cxn>
              <a:cxn ang="T92">
                <a:pos x="T48" y="T49"/>
              </a:cxn>
              <a:cxn ang="T93">
                <a:pos x="T50" y="T51"/>
              </a:cxn>
              <a:cxn ang="T94">
                <a:pos x="T52" y="T53"/>
              </a:cxn>
              <a:cxn ang="T95">
                <a:pos x="T54" y="T55"/>
              </a:cxn>
              <a:cxn ang="T96">
                <a:pos x="T56" y="T57"/>
              </a:cxn>
              <a:cxn ang="T97">
                <a:pos x="T58" y="T59"/>
              </a:cxn>
              <a:cxn ang="T98">
                <a:pos x="T60" y="T61"/>
              </a:cxn>
              <a:cxn ang="T99">
                <a:pos x="T62" y="T63"/>
              </a:cxn>
              <a:cxn ang="T100">
                <a:pos x="T64" y="T65"/>
              </a:cxn>
              <a:cxn ang="T101">
                <a:pos x="T66" y="T67"/>
              </a:cxn>
            </a:cxnLst>
            <a:rect l="T102" t="T103" r="T104" b="T105"/>
            <a:pathLst>
              <a:path w="59" h="58">
                <a:moveTo>
                  <a:pt x="59" y="30"/>
                </a:moveTo>
                <a:lnTo>
                  <a:pt x="59" y="20"/>
                </a:lnTo>
                <a:lnTo>
                  <a:pt x="56" y="20"/>
                </a:lnTo>
                <a:lnTo>
                  <a:pt x="56" y="15"/>
                </a:lnTo>
                <a:lnTo>
                  <a:pt x="54" y="13"/>
                </a:lnTo>
                <a:lnTo>
                  <a:pt x="54" y="10"/>
                </a:lnTo>
                <a:lnTo>
                  <a:pt x="51" y="10"/>
                </a:lnTo>
                <a:lnTo>
                  <a:pt x="51" y="8"/>
                </a:lnTo>
                <a:lnTo>
                  <a:pt x="48" y="8"/>
                </a:lnTo>
                <a:lnTo>
                  <a:pt x="48" y="5"/>
                </a:lnTo>
                <a:lnTo>
                  <a:pt x="46" y="5"/>
                </a:lnTo>
                <a:lnTo>
                  <a:pt x="46" y="3"/>
                </a:lnTo>
                <a:lnTo>
                  <a:pt x="38" y="3"/>
                </a:lnTo>
                <a:lnTo>
                  <a:pt x="38" y="0"/>
                </a:lnTo>
                <a:lnTo>
                  <a:pt x="20" y="0"/>
                </a:lnTo>
                <a:lnTo>
                  <a:pt x="20" y="3"/>
                </a:lnTo>
                <a:lnTo>
                  <a:pt x="15" y="3"/>
                </a:lnTo>
                <a:lnTo>
                  <a:pt x="12" y="5"/>
                </a:lnTo>
                <a:lnTo>
                  <a:pt x="10" y="5"/>
                </a:lnTo>
                <a:lnTo>
                  <a:pt x="10" y="8"/>
                </a:lnTo>
                <a:lnTo>
                  <a:pt x="7" y="8"/>
                </a:lnTo>
                <a:lnTo>
                  <a:pt x="7" y="10"/>
                </a:lnTo>
                <a:lnTo>
                  <a:pt x="5" y="10"/>
                </a:lnTo>
                <a:lnTo>
                  <a:pt x="5" y="13"/>
                </a:lnTo>
                <a:lnTo>
                  <a:pt x="2" y="15"/>
                </a:lnTo>
                <a:lnTo>
                  <a:pt x="2" y="20"/>
                </a:lnTo>
                <a:lnTo>
                  <a:pt x="0" y="20"/>
                </a:lnTo>
                <a:lnTo>
                  <a:pt x="0" y="38"/>
                </a:lnTo>
                <a:lnTo>
                  <a:pt x="2" y="38"/>
                </a:lnTo>
                <a:lnTo>
                  <a:pt x="2" y="45"/>
                </a:lnTo>
                <a:lnTo>
                  <a:pt x="5" y="45"/>
                </a:lnTo>
                <a:lnTo>
                  <a:pt x="5" y="48"/>
                </a:lnTo>
                <a:lnTo>
                  <a:pt x="7" y="48"/>
                </a:lnTo>
                <a:lnTo>
                  <a:pt x="7" y="50"/>
                </a:lnTo>
                <a:lnTo>
                  <a:pt x="10" y="50"/>
                </a:lnTo>
                <a:lnTo>
                  <a:pt x="10" y="53"/>
                </a:lnTo>
                <a:lnTo>
                  <a:pt x="12" y="53"/>
                </a:lnTo>
                <a:lnTo>
                  <a:pt x="15" y="55"/>
                </a:lnTo>
                <a:lnTo>
                  <a:pt x="20" y="55"/>
                </a:lnTo>
                <a:lnTo>
                  <a:pt x="20" y="58"/>
                </a:lnTo>
                <a:lnTo>
                  <a:pt x="38" y="58"/>
                </a:lnTo>
                <a:lnTo>
                  <a:pt x="38" y="55"/>
                </a:lnTo>
                <a:lnTo>
                  <a:pt x="46" y="55"/>
                </a:lnTo>
                <a:lnTo>
                  <a:pt x="46" y="53"/>
                </a:lnTo>
                <a:lnTo>
                  <a:pt x="48" y="53"/>
                </a:lnTo>
                <a:lnTo>
                  <a:pt x="48" y="50"/>
                </a:lnTo>
                <a:lnTo>
                  <a:pt x="51" y="50"/>
                </a:lnTo>
                <a:lnTo>
                  <a:pt x="51" y="48"/>
                </a:lnTo>
                <a:lnTo>
                  <a:pt x="54" y="48"/>
                </a:lnTo>
                <a:lnTo>
                  <a:pt x="54" y="45"/>
                </a:lnTo>
                <a:lnTo>
                  <a:pt x="56" y="45"/>
                </a:lnTo>
                <a:lnTo>
                  <a:pt x="56" y="38"/>
                </a:lnTo>
                <a:lnTo>
                  <a:pt x="59" y="38"/>
                </a:lnTo>
                <a:lnTo>
                  <a:pt x="59" y="30"/>
                </a:lnTo>
                <a:lnTo>
                  <a:pt x="38" y="30"/>
                </a:lnTo>
                <a:lnTo>
                  <a:pt x="38" y="23"/>
                </a:lnTo>
                <a:lnTo>
                  <a:pt x="36" y="23"/>
                </a:lnTo>
                <a:lnTo>
                  <a:pt x="36" y="20"/>
                </a:lnTo>
                <a:lnTo>
                  <a:pt x="23" y="20"/>
                </a:lnTo>
                <a:lnTo>
                  <a:pt x="23" y="23"/>
                </a:lnTo>
                <a:lnTo>
                  <a:pt x="20" y="23"/>
                </a:lnTo>
                <a:lnTo>
                  <a:pt x="20" y="35"/>
                </a:lnTo>
                <a:lnTo>
                  <a:pt x="23" y="35"/>
                </a:lnTo>
                <a:lnTo>
                  <a:pt x="23" y="38"/>
                </a:lnTo>
                <a:lnTo>
                  <a:pt x="36" y="38"/>
                </a:lnTo>
                <a:lnTo>
                  <a:pt x="36" y="35"/>
                </a:lnTo>
                <a:lnTo>
                  <a:pt x="38" y="35"/>
                </a:lnTo>
                <a:lnTo>
                  <a:pt x="38" y="30"/>
                </a:lnTo>
                <a:lnTo>
                  <a:pt x="59" y="30"/>
                </a:lnTo>
                <a:close/>
              </a:path>
            </a:pathLst>
          </a:custGeom>
          <a:solidFill>
            <a:schemeClr val="tx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85027" name="Freeform 340"/>
          <p:cNvSpPr>
            <a:spLocks/>
          </p:cNvSpPr>
          <p:nvPr/>
        </p:nvSpPr>
        <p:spPr bwMode="auto">
          <a:xfrm>
            <a:off x="1468438" y="3216275"/>
            <a:ext cx="93662" cy="87313"/>
          </a:xfrm>
          <a:custGeom>
            <a:avLst/>
            <a:gdLst>
              <a:gd name="T0" fmla="*/ 59 w 59"/>
              <a:gd name="T1" fmla="*/ 20 h 55"/>
              <a:gd name="T2" fmla="*/ 56 w 59"/>
              <a:gd name="T3" fmla="*/ 15 h 55"/>
              <a:gd name="T4" fmla="*/ 54 w 59"/>
              <a:gd name="T5" fmla="*/ 10 h 55"/>
              <a:gd name="T6" fmla="*/ 51 w 59"/>
              <a:gd name="T7" fmla="*/ 7 h 55"/>
              <a:gd name="T8" fmla="*/ 48 w 59"/>
              <a:gd name="T9" fmla="*/ 5 h 55"/>
              <a:gd name="T10" fmla="*/ 46 w 59"/>
              <a:gd name="T11" fmla="*/ 2 h 55"/>
              <a:gd name="T12" fmla="*/ 38 w 59"/>
              <a:gd name="T13" fmla="*/ 0 h 55"/>
              <a:gd name="T14" fmla="*/ 20 w 59"/>
              <a:gd name="T15" fmla="*/ 2 h 55"/>
              <a:gd name="T16" fmla="*/ 12 w 59"/>
              <a:gd name="T17" fmla="*/ 5 h 55"/>
              <a:gd name="T18" fmla="*/ 10 w 59"/>
              <a:gd name="T19" fmla="*/ 7 h 55"/>
              <a:gd name="T20" fmla="*/ 7 w 59"/>
              <a:gd name="T21" fmla="*/ 10 h 55"/>
              <a:gd name="T22" fmla="*/ 5 w 59"/>
              <a:gd name="T23" fmla="*/ 12 h 55"/>
              <a:gd name="T24" fmla="*/ 2 w 59"/>
              <a:gd name="T25" fmla="*/ 20 h 55"/>
              <a:gd name="T26" fmla="*/ 0 w 59"/>
              <a:gd name="T27" fmla="*/ 35 h 55"/>
              <a:gd name="T28" fmla="*/ 2 w 59"/>
              <a:gd name="T29" fmla="*/ 42 h 55"/>
              <a:gd name="T30" fmla="*/ 5 w 59"/>
              <a:gd name="T31" fmla="*/ 45 h 55"/>
              <a:gd name="T32" fmla="*/ 7 w 59"/>
              <a:gd name="T33" fmla="*/ 47 h 55"/>
              <a:gd name="T34" fmla="*/ 10 w 59"/>
              <a:gd name="T35" fmla="*/ 50 h 55"/>
              <a:gd name="T36" fmla="*/ 15 w 59"/>
              <a:gd name="T37" fmla="*/ 52 h 55"/>
              <a:gd name="T38" fmla="*/ 20 w 59"/>
              <a:gd name="T39" fmla="*/ 55 h 55"/>
              <a:gd name="T40" fmla="*/ 38 w 59"/>
              <a:gd name="T41" fmla="*/ 52 h 55"/>
              <a:gd name="T42" fmla="*/ 46 w 59"/>
              <a:gd name="T43" fmla="*/ 50 h 55"/>
              <a:gd name="T44" fmla="*/ 48 w 59"/>
              <a:gd name="T45" fmla="*/ 47 h 55"/>
              <a:gd name="T46" fmla="*/ 51 w 59"/>
              <a:gd name="T47" fmla="*/ 45 h 55"/>
              <a:gd name="T48" fmla="*/ 54 w 59"/>
              <a:gd name="T49" fmla="*/ 42 h 55"/>
              <a:gd name="T50" fmla="*/ 56 w 59"/>
              <a:gd name="T51" fmla="*/ 35 h 55"/>
              <a:gd name="T52" fmla="*/ 59 w 59"/>
              <a:gd name="T53" fmla="*/ 27 h 55"/>
              <a:gd name="T54" fmla="*/ 38 w 59"/>
              <a:gd name="T55" fmla="*/ 22 h 55"/>
              <a:gd name="T56" fmla="*/ 36 w 59"/>
              <a:gd name="T57" fmla="*/ 20 h 55"/>
              <a:gd name="T58" fmla="*/ 23 w 59"/>
              <a:gd name="T59" fmla="*/ 22 h 55"/>
              <a:gd name="T60" fmla="*/ 20 w 59"/>
              <a:gd name="T61" fmla="*/ 35 h 55"/>
              <a:gd name="T62" fmla="*/ 23 w 59"/>
              <a:gd name="T63" fmla="*/ 37 h 55"/>
              <a:gd name="T64" fmla="*/ 36 w 59"/>
              <a:gd name="T65" fmla="*/ 35 h 55"/>
              <a:gd name="T66" fmla="*/ 38 w 59"/>
              <a:gd name="T67" fmla="*/ 27 h 55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w 59"/>
              <a:gd name="T103" fmla="*/ 0 h 55"/>
              <a:gd name="T104" fmla="*/ 59 w 59"/>
              <a:gd name="T105" fmla="*/ 55 h 55"/>
            </a:gdLst>
            <a:ahLst/>
            <a:cxnLst>
              <a:cxn ang="T68">
                <a:pos x="T0" y="T1"/>
              </a:cxn>
              <a:cxn ang="T69">
                <a:pos x="T2" y="T3"/>
              </a:cxn>
              <a:cxn ang="T70">
                <a:pos x="T4" y="T5"/>
              </a:cxn>
              <a:cxn ang="T71">
                <a:pos x="T6" y="T7"/>
              </a:cxn>
              <a:cxn ang="T72">
                <a:pos x="T8" y="T9"/>
              </a:cxn>
              <a:cxn ang="T73">
                <a:pos x="T10" y="T11"/>
              </a:cxn>
              <a:cxn ang="T74">
                <a:pos x="T12" y="T13"/>
              </a:cxn>
              <a:cxn ang="T75">
                <a:pos x="T14" y="T15"/>
              </a:cxn>
              <a:cxn ang="T76">
                <a:pos x="T16" y="T17"/>
              </a:cxn>
              <a:cxn ang="T77">
                <a:pos x="T18" y="T19"/>
              </a:cxn>
              <a:cxn ang="T78">
                <a:pos x="T20" y="T21"/>
              </a:cxn>
              <a:cxn ang="T79">
                <a:pos x="T22" y="T23"/>
              </a:cxn>
              <a:cxn ang="T80">
                <a:pos x="T24" y="T25"/>
              </a:cxn>
              <a:cxn ang="T81">
                <a:pos x="T26" y="T27"/>
              </a:cxn>
              <a:cxn ang="T82">
                <a:pos x="T28" y="T29"/>
              </a:cxn>
              <a:cxn ang="T83">
                <a:pos x="T30" y="T31"/>
              </a:cxn>
              <a:cxn ang="T84">
                <a:pos x="T32" y="T33"/>
              </a:cxn>
              <a:cxn ang="T85">
                <a:pos x="T34" y="T35"/>
              </a:cxn>
              <a:cxn ang="T86">
                <a:pos x="T36" y="T37"/>
              </a:cxn>
              <a:cxn ang="T87">
                <a:pos x="T38" y="T39"/>
              </a:cxn>
              <a:cxn ang="T88">
                <a:pos x="T40" y="T41"/>
              </a:cxn>
              <a:cxn ang="T89">
                <a:pos x="T42" y="T43"/>
              </a:cxn>
              <a:cxn ang="T90">
                <a:pos x="T44" y="T45"/>
              </a:cxn>
              <a:cxn ang="T91">
                <a:pos x="T46" y="T47"/>
              </a:cxn>
              <a:cxn ang="T92">
                <a:pos x="T48" y="T49"/>
              </a:cxn>
              <a:cxn ang="T93">
                <a:pos x="T50" y="T51"/>
              </a:cxn>
              <a:cxn ang="T94">
                <a:pos x="T52" y="T53"/>
              </a:cxn>
              <a:cxn ang="T95">
                <a:pos x="T54" y="T55"/>
              </a:cxn>
              <a:cxn ang="T96">
                <a:pos x="T56" y="T57"/>
              </a:cxn>
              <a:cxn ang="T97">
                <a:pos x="T58" y="T59"/>
              </a:cxn>
              <a:cxn ang="T98">
                <a:pos x="T60" y="T61"/>
              </a:cxn>
              <a:cxn ang="T99">
                <a:pos x="T62" y="T63"/>
              </a:cxn>
              <a:cxn ang="T100">
                <a:pos x="T64" y="T65"/>
              </a:cxn>
              <a:cxn ang="T101">
                <a:pos x="T66" y="T67"/>
              </a:cxn>
            </a:cxnLst>
            <a:rect l="T102" t="T103" r="T104" b="T105"/>
            <a:pathLst>
              <a:path w="59" h="55">
                <a:moveTo>
                  <a:pt x="59" y="27"/>
                </a:moveTo>
                <a:lnTo>
                  <a:pt x="59" y="20"/>
                </a:lnTo>
                <a:lnTo>
                  <a:pt x="56" y="20"/>
                </a:lnTo>
                <a:lnTo>
                  <a:pt x="56" y="15"/>
                </a:lnTo>
                <a:lnTo>
                  <a:pt x="54" y="12"/>
                </a:lnTo>
                <a:lnTo>
                  <a:pt x="54" y="10"/>
                </a:lnTo>
                <a:lnTo>
                  <a:pt x="51" y="10"/>
                </a:lnTo>
                <a:lnTo>
                  <a:pt x="51" y="7"/>
                </a:lnTo>
                <a:lnTo>
                  <a:pt x="48" y="7"/>
                </a:lnTo>
                <a:lnTo>
                  <a:pt x="48" y="5"/>
                </a:lnTo>
                <a:lnTo>
                  <a:pt x="46" y="5"/>
                </a:lnTo>
                <a:lnTo>
                  <a:pt x="46" y="2"/>
                </a:lnTo>
                <a:lnTo>
                  <a:pt x="38" y="2"/>
                </a:lnTo>
                <a:lnTo>
                  <a:pt x="38" y="0"/>
                </a:lnTo>
                <a:lnTo>
                  <a:pt x="20" y="0"/>
                </a:lnTo>
                <a:lnTo>
                  <a:pt x="20" y="2"/>
                </a:lnTo>
                <a:lnTo>
                  <a:pt x="15" y="2"/>
                </a:lnTo>
                <a:lnTo>
                  <a:pt x="12" y="5"/>
                </a:lnTo>
                <a:lnTo>
                  <a:pt x="10" y="5"/>
                </a:lnTo>
                <a:lnTo>
                  <a:pt x="10" y="7"/>
                </a:lnTo>
                <a:lnTo>
                  <a:pt x="7" y="7"/>
                </a:lnTo>
                <a:lnTo>
                  <a:pt x="7" y="10"/>
                </a:lnTo>
                <a:lnTo>
                  <a:pt x="5" y="10"/>
                </a:lnTo>
                <a:lnTo>
                  <a:pt x="5" y="12"/>
                </a:lnTo>
                <a:lnTo>
                  <a:pt x="2" y="15"/>
                </a:lnTo>
                <a:lnTo>
                  <a:pt x="2" y="20"/>
                </a:lnTo>
                <a:lnTo>
                  <a:pt x="0" y="20"/>
                </a:lnTo>
                <a:lnTo>
                  <a:pt x="0" y="35"/>
                </a:lnTo>
                <a:lnTo>
                  <a:pt x="2" y="35"/>
                </a:lnTo>
                <a:lnTo>
                  <a:pt x="2" y="42"/>
                </a:lnTo>
                <a:lnTo>
                  <a:pt x="5" y="42"/>
                </a:lnTo>
                <a:lnTo>
                  <a:pt x="5" y="45"/>
                </a:lnTo>
                <a:lnTo>
                  <a:pt x="7" y="45"/>
                </a:lnTo>
                <a:lnTo>
                  <a:pt x="7" y="47"/>
                </a:lnTo>
                <a:lnTo>
                  <a:pt x="10" y="47"/>
                </a:lnTo>
                <a:lnTo>
                  <a:pt x="10" y="50"/>
                </a:lnTo>
                <a:lnTo>
                  <a:pt x="12" y="50"/>
                </a:lnTo>
                <a:lnTo>
                  <a:pt x="15" y="52"/>
                </a:lnTo>
                <a:lnTo>
                  <a:pt x="20" y="52"/>
                </a:lnTo>
                <a:lnTo>
                  <a:pt x="20" y="55"/>
                </a:lnTo>
                <a:lnTo>
                  <a:pt x="38" y="55"/>
                </a:lnTo>
                <a:lnTo>
                  <a:pt x="38" y="52"/>
                </a:lnTo>
                <a:lnTo>
                  <a:pt x="46" y="52"/>
                </a:lnTo>
                <a:lnTo>
                  <a:pt x="46" y="50"/>
                </a:lnTo>
                <a:lnTo>
                  <a:pt x="48" y="50"/>
                </a:lnTo>
                <a:lnTo>
                  <a:pt x="48" y="47"/>
                </a:lnTo>
                <a:lnTo>
                  <a:pt x="51" y="47"/>
                </a:lnTo>
                <a:lnTo>
                  <a:pt x="51" y="45"/>
                </a:lnTo>
                <a:lnTo>
                  <a:pt x="54" y="45"/>
                </a:lnTo>
                <a:lnTo>
                  <a:pt x="54" y="42"/>
                </a:lnTo>
                <a:lnTo>
                  <a:pt x="56" y="42"/>
                </a:lnTo>
                <a:lnTo>
                  <a:pt x="56" y="35"/>
                </a:lnTo>
                <a:lnTo>
                  <a:pt x="59" y="35"/>
                </a:lnTo>
                <a:lnTo>
                  <a:pt x="59" y="27"/>
                </a:lnTo>
                <a:lnTo>
                  <a:pt x="38" y="27"/>
                </a:lnTo>
                <a:lnTo>
                  <a:pt x="38" y="22"/>
                </a:lnTo>
                <a:lnTo>
                  <a:pt x="36" y="22"/>
                </a:lnTo>
                <a:lnTo>
                  <a:pt x="36" y="20"/>
                </a:lnTo>
                <a:lnTo>
                  <a:pt x="23" y="20"/>
                </a:lnTo>
                <a:lnTo>
                  <a:pt x="23" y="22"/>
                </a:lnTo>
                <a:lnTo>
                  <a:pt x="20" y="22"/>
                </a:lnTo>
                <a:lnTo>
                  <a:pt x="20" y="35"/>
                </a:lnTo>
                <a:lnTo>
                  <a:pt x="23" y="35"/>
                </a:lnTo>
                <a:lnTo>
                  <a:pt x="23" y="37"/>
                </a:lnTo>
                <a:lnTo>
                  <a:pt x="36" y="37"/>
                </a:lnTo>
                <a:lnTo>
                  <a:pt x="36" y="35"/>
                </a:lnTo>
                <a:lnTo>
                  <a:pt x="38" y="35"/>
                </a:lnTo>
                <a:lnTo>
                  <a:pt x="38" y="27"/>
                </a:lnTo>
                <a:lnTo>
                  <a:pt x="59" y="27"/>
                </a:lnTo>
                <a:close/>
              </a:path>
            </a:pathLst>
          </a:custGeom>
          <a:solidFill>
            <a:schemeClr val="tx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85028" name="Freeform 341"/>
          <p:cNvSpPr>
            <a:spLocks/>
          </p:cNvSpPr>
          <p:nvPr/>
        </p:nvSpPr>
        <p:spPr bwMode="auto">
          <a:xfrm>
            <a:off x="1468438" y="3541713"/>
            <a:ext cx="93662" cy="92075"/>
          </a:xfrm>
          <a:custGeom>
            <a:avLst/>
            <a:gdLst>
              <a:gd name="T0" fmla="*/ 59 w 59"/>
              <a:gd name="T1" fmla="*/ 20 h 58"/>
              <a:gd name="T2" fmla="*/ 56 w 59"/>
              <a:gd name="T3" fmla="*/ 15 h 58"/>
              <a:gd name="T4" fmla="*/ 54 w 59"/>
              <a:gd name="T5" fmla="*/ 10 h 58"/>
              <a:gd name="T6" fmla="*/ 51 w 59"/>
              <a:gd name="T7" fmla="*/ 8 h 58"/>
              <a:gd name="T8" fmla="*/ 48 w 59"/>
              <a:gd name="T9" fmla="*/ 5 h 58"/>
              <a:gd name="T10" fmla="*/ 46 w 59"/>
              <a:gd name="T11" fmla="*/ 3 h 58"/>
              <a:gd name="T12" fmla="*/ 38 w 59"/>
              <a:gd name="T13" fmla="*/ 0 h 58"/>
              <a:gd name="T14" fmla="*/ 20 w 59"/>
              <a:gd name="T15" fmla="*/ 3 h 58"/>
              <a:gd name="T16" fmla="*/ 12 w 59"/>
              <a:gd name="T17" fmla="*/ 5 h 58"/>
              <a:gd name="T18" fmla="*/ 10 w 59"/>
              <a:gd name="T19" fmla="*/ 8 h 58"/>
              <a:gd name="T20" fmla="*/ 7 w 59"/>
              <a:gd name="T21" fmla="*/ 10 h 58"/>
              <a:gd name="T22" fmla="*/ 5 w 59"/>
              <a:gd name="T23" fmla="*/ 13 h 58"/>
              <a:gd name="T24" fmla="*/ 2 w 59"/>
              <a:gd name="T25" fmla="*/ 20 h 58"/>
              <a:gd name="T26" fmla="*/ 0 w 59"/>
              <a:gd name="T27" fmla="*/ 38 h 58"/>
              <a:gd name="T28" fmla="*/ 2 w 59"/>
              <a:gd name="T29" fmla="*/ 45 h 58"/>
              <a:gd name="T30" fmla="*/ 5 w 59"/>
              <a:gd name="T31" fmla="*/ 48 h 58"/>
              <a:gd name="T32" fmla="*/ 7 w 59"/>
              <a:gd name="T33" fmla="*/ 50 h 58"/>
              <a:gd name="T34" fmla="*/ 10 w 59"/>
              <a:gd name="T35" fmla="*/ 53 h 58"/>
              <a:gd name="T36" fmla="*/ 15 w 59"/>
              <a:gd name="T37" fmla="*/ 55 h 58"/>
              <a:gd name="T38" fmla="*/ 20 w 59"/>
              <a:gd name="T39" fmla="*/ 58 h 58"/>
              <a:gd name="T40" fmla="*/ 38 w 59"/>
              <a:gd name="T41" fmla="*/ 55 h 58"/>
              <a:gd name="T42" fmla="*/ 46 w 59"/>
              <a:gd name="T43" fmla="*/ 53 h 58"/>
              <a:gd name="T44" fmla="*/ 48 w 59"/>
              <a:gd name="T45" fmla="*/ 50 h 58"/>
              <a:gd name="T46" fmla="*/ 51 w 59"/>
              <a:gd name="T47" fmla="*/ 48 h 58"/>
              <a:gd name="T48" fmla="*/ 54 w 59"/>
              <a:gd name="T49" fmla="*/ 45 h 58"/>
              <a:gd name="T50" fmla="*/ 56 w 59"/>
              <a:gd name="T51" fmla="*/ 38 h 58"/>
              <a:gd name="T52" fmla="*/ 59 w 59"/>
              <a:gd name="T53" fmla="*/ 30 h 58"/>
              <a:gd name="T54" fmla="*/ 38 w 59"/>
              <a:gd name="T55" fmla="*/ 23 h 58"/>
              <a:gd name="T56" fmla="*/ 36 w 59"/>
              <a:gd name="T57" fmla="*/ 20 h 58"/>
              <a:gd name="T58" fmla="*/ 23 w 59"/>
              <a:gd name="T59" fmla="*/ 23 h 58"/>
              <a:gd name="T60" fmla="*/ 20 w 59"/>
              <a:gd name="T61" fmla="*/ 35 h 58"/>
              <a:gd name="T62" fmla="*/ 23 w 59"/>
              <a:gd name="T63" fmla="*/ 38 h 58"/>
              <a:gd name="T64" fmla="*/ 36 w 59"/>
              <a:gd name="T65" fmla="*/ 35 h 58"/>
              <a:gd name="T66" fmla="*/ 38 w 59"/>
              <a:gd name="T67" fmla="*/ 30 h 58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w 59"/>
              <a:gd name="T103" fmla="*/ 0 h 58"/>
              <a:gd name="T104" fmla="*/ 59 w 59"/>
              <a:gd name="T105" fmla="*/ 58 h 58"/>
            </a:gdLst>
            <a:ahLst/>
            <a:cxnLst>
              <a:cxn ang="T68">
                <a:pos x="T0" y="T1"/>
              </a:cxn>
              <a:cxn ang="T69">
                <a:pos x="T2" y="T3"/>
              </a:cxn>
              <a:cxn ang="T70">
                <a:pos x="T4" y="T5"/>
              </a:cxn>
              <a:cxn ang="T71">
                <a:pos x="T6" y="T7"/>
              </a:cxn>
              <a:cxn ang="T72">
                <a:pos x="T8" y="T9"/>
              </a:cxn>
              <a:cxn ang="T73">
                <a:pos x="T10" y="T11"/>
              </a:cxn>
              <a:cxn ang="T74">
                <a:pos x="T12" y="T13"/>
              </a:cxn>
              <a:cxn ang="T75">
                <a:pos x="T14" y="T15"/>
              </a:cxn>
              <a:cxn ang="T76">
                <a:pos x="T16" y="T17"/>
              </a:cxn>
              <a:cxn ang="T77">
                <a:pos x="T18" y="T19"/>
              </a:cxn>
              <a:cxn ang="T78">
                <a:pos x="T20" y="T21"/>
              </a:cxn>
              <a:cxn ang="T79">
                <a:pos x="T22" y="T23"/>
              </a:cxn>
              <a:cxn ang="T80">
                <a:pos x="T24" y="T25"/>
              </a:cxn>
              <a:cxn ang="T81">
                <a:pos x="T26" y="T27"/>
              </a:cxn>
              <a:cxn ang="T82">
                <a:pos x="T28" y="T29"/>
              </a:cxn>
              <a:cxn ang="T83">
                <a:pos x="T30" y="T31"/>
              </a:cxn>
              <a:cxn ang="T84">
                <a:pos x="T32" y="T33"/>
              </a:cxn>
              <a:cxn ang="T85">
                <a:pos x="T34" y="T35"/>
              </a:cxn>
              <a:cxn ang="T86">
                <a:pos x="T36" y="T37"/>
              </a:cxn>
              <a:cxn ang="T87">
                <a:pos x="T38" y="T39"/>
              </a:cxn>
              <a:cxn ang="T88">
                <a:pos x="T40" y="T41"/>
              </a:cxn>
              <a:cxn ang="T89">
                <a:pos x="T42" y="T43"/>
              </a:cxn>
              <a:cxn ang="T90">
                <a:pos x="T44" y="T45"/>
              </a:cxn>
              <a:cxn ang="T91">
                <a:pos x="T46" y="T47"/>
              </a:cxn>
              <a:cxn ang="T92">
                <a:pos x="T48" y="T49"/>
              </a:cxn>
              <a:cxn ang="T93">
                <a:pos x="T50" y="T51"/>
              </a:cxn>
              <a:cxn ang="T94">
                <a:pos x="T52" y="T53"/>
              </a:cxn>
              <a:cxn ang="T95">
                <a:pos x="T54" y="T55"/>
              </a:cxn>
              <a:cxn ang="T96">
                <a:pos x="T56" y="T57"/>
              </a:cxn>
              <a:cxn ang="T97">
                <a:pos x="T58" y="T59"/>
              </a:cxn>
              <a:cxn ang="T98">
                <a:pos x="T60" y="T61"/>
              </a:cxn>
              <a:cxn ang="T99">
                <a:pos x="T62" y="T63"/>
              </a:cxn>
              <a:cxn ang="T100">
                <a:pos x="T64" y="T65"/>
              </a:cxn>
              <a:cxn ang="T101">
                <a:pos x="T66" y="T67"/>
              </a:cxn>
            </a:cxnLst>
            <a:rect l="T102" t="T103" r="T104" b="T105"/>
            <a:pathLst>
              <a:path w="59" h="58">
                <a:moveTo>
                  <a:pt x="59" y="30"/>
                </a:moveTo>
                <a:lnTo>
                  <a:pt x="59" y="20"/>
                </a:lnTo>
                <a:lnTo>
                  <a:pt x="56" y="20"/>
                </a:lnTo>
                <a:lnTo>
                  <a:pt x="56" y="15"/>
                </a:lnTo>
                <a:lnTo>
                  <a:pt x="54" y="13"/>
                </a:lnTo>
                <a:lnTo>
                  <a:pt x="54" y="10"/>
                </a:lnTo>
                <a:lnTo>
                  <a:pt x="51" y="10"/>
                </a:lnTo>
                <a:lnTo>
                  <a:pt x="51" y="8"/>
                </a:lnTo>
                <a:lnTo>
                  <a:pt x="48" y="8"/>
                </a:lnTo>
                <a:lnTo>
                  <a:pt x="48" y="5"/>
                </a:lnTo>
                <a:lnTo>
                  <a:pt x="46" y="5"/>
                </a:lnTo>
                <a:lnTo>
                  <a:pt x="46" y="3"/>
                </a:lnTo>
                <a:lnTo>
                  <a:pt x="38" y="3"/>
                </a:lnTo>
                <a:lnTo>
                  <a:pt x="38" y="0"/>
                </a:lnTo>
                <a:lnTo>
                  <a:pt x="20" y="0"/>
                </a:lnTo>
                <a:lnTo>
                  <a:pt x="20" y="3"/>
                </a:lnTo>
                <a:lnTo>
                  <a:pt x="15" y="3"/>
                </a:lnTo>
                <a:lnTo>
                  <a:pt x="12" y="5"/>
                </a:lnTo>
                <a:lnTo>
                  <a:pt x="10" y="5"/>
                </a:lnTo>
                <a:lnTo>
                  <a:pt x="10" y="8"/>
                </a:lnTo>
                <a:lnTo>
                  <a:pt x="7" y="8"/>
                </a:lnTo>
                <a:lnTo>
                  <a:pt x="7" y="10"/>
                </a:lnTo>
                <a:lnTo>
                  <a:pt x="5" y="10"/>
                </a:lnTo>
                <a:lnTo>
                  <a:pt x="5" y="13"/>
                </a:lnTo>
                <a:lnTo>
                  <a:pt x="2" y="15"/>
                </a:lnTo>
                <a:lnTo>
                  <a:pt x="2" y="20"/>
                </a:lnTo>
                <a:lnTo>
                  <a:pt x="0" y="20"/>
                </a:lnTo>
                <a:lnTo>
                  <a:pt x="0" y="38"/>
                </a:lnTo>
                <a:lnTo>
                  <a:pt x="2" y="38"/>
                </a:lnTo>
                <a:lnTo>
                  <a:pt x="2" y="45"/>
                </a:lnTo>
                <a:lnTo>
                  <a:pt x="5" y="45"/>
                </a:lnTo>
                <a:lnTo>
                  <a:pt x="5" y="48"/>
                </a:lnTo>
                <a:lnTo>
                  <a:pt x="7" y="48"/>
                </a:lnTo>
                <a:lnTo>
                  <a:pt x="7" y="50"/>
                </a:lnTo>
                <a:lnTo>
                  <a:pt x="10" y="50"/>
                </a:lnTo>
                <a:lnTo>
                  <a:pt x="10" y="53"/>
                </a:lnTo>
                <a:lnTo>
                  <a:pt x="12" y="53"/>
                </a:lnTo>
                <a:lnTo>
                  <a:pt x="15" y="55"/>
                </a:lnTo>
                <a:lnTo>
                  <a:pt x="20" y="55"/>
                </a:lnTo>
                <a:lnTo>
                  <a:pt x="20" y="58"/>
                </a:lnTo>
                <a:lnTo>
                  <a:pt x="38" y="58"/>
                </a:lnTo>
                <a:lnTo>
                  <a:pt x="38" y="55"/>
                </a:lnTo>
                <a:lnTo>
                  <a:pt x="46" y="55"/>
                </a:lnTo>
                <a:lnTo>
                  <a:pt x="46" y="53"/>
                </a:lnTo>
                <a:lnTo>
                  <a:pt x="48" y="53"/>
                </a:lnTo>
                <a:lnTo>
                  <a:pt x="48" y="50"/>
                </a:lnTo>
                <a:lnTo>
                  <a:pt x="51" y="50"/>
                </a:lnTo>
                <a:lnTo>
                  <a:pt x="51" y="48"/>
                </a:lnTo>
                <a:lnTo>
                  <a:pt x="54" y="48"/>
                </a:lnTo>
                <a:lnTo>
                  <a:pt x="54" y="45"/>
                </a:lnTo>
                <a:lnTo>
                  <a:pt x="56" y="45"/>
                </a:lnTo>
                <a:lnTo>
                  <a:pt x="56" y="38"/>
                </a:lnTo>
                <a:lnTo>
                  <a:pt x="59" y="38"/>
                </a:lnTo>
                <a:lnTo>
                  <a:pt x="59" y="30"/>
                </a:lnTo>
                <a:lnTo>
                  <a:pt x="38" y="30"/>
                </a:lnTo>
                <a:lnTo>
                  <a:pt x="38" y="23"/>
                </a:lnTo>
                <a:lnTo>
                  <a:pt x="36" y="23"/>
                </a:lnTo>
                <a:lnTo>
                  <a:pt x="36" y="20"/>
                </a:lnTo>
                <a:lnTo>
                  <a:pt x="23" y="20"/>
                </a:lnTo>
                <a:lnTo>
                  <a:pt x="23" y="23"/>
                </a:lnTo>
                <a:lnTo>
                  <a:pt x="20" y="23"/>
                </a:lnTo>
                <a:lnTo>
                  <a:pt x="20" y="35"/>
                </a:lnTo>
                <a:lnTo>
                  <a:pt x="23" y="35"/>
                </a:lnTo>
                <a:lnTo>
                  <a:pt x="23" y="38"/>
                </a:lnTo>
                <a:lnTo>
                  <a:pt x="36" y="38"/>
                </a:lnTo>
                <a:lnTo>
                  <a:pt x="36" y="35"/>
                </a:lnTo>
                <a:lnTo>
                  <a:pt x="38" y="35"/>
                </a:lnTo>
                <a:lnTo>
                  <a:pt x="38" y="30"/>
                </a:lnTo>
                <a:lnTo>
                  <a:pt x="59" y="30"/>
                </a:lnTo>
                <a:close/>
              </a:path>
            </a:pathLst>
          </a:custGeom>
          <a:solidFill>
            <a:schemeClr val="tx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85029" name="Freeform 342"/>
          <p:cNvSpPr>
            <a:spLocks/>
          </p:cNvSpPr>
          <p:nvPr/>
        </p:nvSpPr>
        <p:spPr bwMode="auto">
          <a:xfrm>
            <a:off x="1468438" y="3898900"/>
            <a:ext cx="93662" cy="88900"/>
          </a:xfrm>
          <a:custGeom>
            <a:avLst/>
            <a:gdLst>
              <a:gd name="T0" fmla="*/ 59 w 59"/>
              <a:gd name="T1" fmla="*/ 20 h 56"/>
              <a:gd name="T2" fmla="*/ 56 w 59"/>
              <a:gd name="T3" fmla="*/ 15 h 56"/>
              <a:gd name="T4" fmla="*/ 54 w 59"/>
              <a:gd name="T5" fmla="*/ 10 h 56"/>
              <a:gd name="T6" fmla="*/ 51 w 59"/>
              <a:gd name="T7" fmla="*/ 8 h 56"/>
              <a:gd name="T8" fmla="*/ 48 w 59"/>
              <a:gd name="T9" fmla="*/ 5 h 56"/>
              <a:gd name="T10" fmla="*/ 46 w 59"/>
              <a:gd name="T11" fmla="*/ 3 h 56"/>
              <a:gd name="T12" fmla="*/ 38 w 59"/>
              <a:gd name="T13" fmla="*/ 0 h 56"/>
              <a:gd name="T14" fmla="*/ 20 w 59"/>
              <a:gd name="T15" fmla="*/ 3 h 56"/>
              <a:gd name="T16" fmla="*/ 12 w 59"/>
              <a:gd name="T17" fmla="*/ 5 h 56"/>
              <a:gd name="T18" fmla="*/ 10 w 59"/>
              <a:gd name="T19" fmla="*/ 8 h 56"/>
              <a:gd name="T20" fmla="*/ 7 w 59"/>
              <a:gd name="T21" fmla="*/ 10 h 56"/>
              <a:gd name="T22" fmla="*/ 5 w 59"/>
              <a:gd name="T23" fmla="*/ 13 h 56"/>
              <a:gd name="T24" fmla="*/ 2 w 59"/>
              <a:gd name="T25" fmla="*/ 20 h 56"/>
              <a:gd name="T26" fmla="*/ 0 w 59"/>
              <a:gd name="T27" fmla="*/ 35 h 56"/>
              <a:gd name="T28" fmla="*/ 2 w 59"/>
              <a:gd name="T29" fmla="*/ 43 h 56"/>
              <a:gd name="T30" fmla="*/ 5 w 59"/>
              <a:gd name="T31" fmla="*/ 45 h 56"/>
              <a:gd name="T32" fmla="*/ 7 w 59"/>
              <a:gd name="T33" fmla="*/ 48 h 56"/>
              <a:gd name="T34" fmla="*/ 10 w 59"/>
              <a:gd name="T35" fmla="*/ 50 h 56"/>
              <a:gd name="T36" fmla="*/ 15 w 59"/>
              <a:gd name="T37" fmla="*/ 53 h 56"/>
              <a:gd name="T38" fmla="*/ 20 w 59"/>
              <a:gd name="T39" fmla="*/ 56 h 56"/>
              <a:gd name="T40" fmla="*/ 38 w 59"/>
              <a:gd name="T41" fmla="*/ 53 h 56"/>
              <a:gd name="T42" fmla="*/ 46 w 59"/>
              <a:gd name="T43" fmla="*/ 50 h 56"/>
              <a:gd name="T44" fmla="*/ 48 w 59"/>
              <a:gd name="T45" fmla="*/ 48 h 56"/>
              <a:gd name="T46" fmla="*/ 51 w 59"/>
              <a:gd name="T47" fmla="*/ 45 h 56"/>
              <a:gd name="T48" fmla="*/ 54 w 59"/>
              <a:gd name="T49" fmla="*/ 43 h 56"/>
              <a:gd name="T50" fmla="*/ 56 w 59"/>
              <a:gd name="T51" fmla="*/ 35 h 56"/>
              <a:gd name="T52" fmla="*/ 59 w 59"/>
              <a:gd name="T53" fmla="*/ 28 h 56"/>
              <a:gd name="T54" fmla="*/ 38 w 59"/>
              <a:gd name="T55" fmla="*/ 23 h 56"/>
              <a:gd name="T56" fmla="*/ 36 w 59"/>
              <a:gd name="T57" fmla="*/ 20 h 56"/>
              <a:gd name="T58" fmla="*/ 23 w 59"/>
              <a:gd name="T59" fmla="*/ 23 h 56"/>
              <a:gd name="T60" fmla="*/ 20 w 59"/>
              <a:gd name="T61" fmla="*/ 35 h 56"/>
              <a:gd name="T62" fmla="*/ 23 w 59"/>
              <a:gd name="T63" fmla="*/ 38 h 56"/>
              <a:gd name="T64" fmla="*/ 36 w 59"/>
              <a:gd name="T65" fmla="*/ 35 h 56"/>
              <a:gd name="T66" fmla="*/ 38 w 59"/>
              <a:gd name="T67" fmla="*/ 28 h 5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w 59"/>
              <a:gd name="T103" fmla="*/ 0 h 56"/>
              <a:gd name="T104" fmla="*/ 59 w 59"/>
              <a:gd name="T105" fmla="*/ 56 h 56"/>
            </a:gdLst>
            <a:ahLst/>
            <a:cxnLst>
              <a:cxn ang="T68">
                <a:pos x="T0" y="T1"/>
              </a:cxn>
              <a:cxn ang="T69">
                <a:pos x="T2" y="T3"/>
              </a:cxn>
              <a:cxn ang="T70">
                <a:pos x="T4" y="T5"/>
              </a:cxn>
              <a:cxn ang="T71">
                <a:pos x="T6" y="T7"/>
              </a:cxn>
              <a:cxn ang="T72">
                <a:pos x="T8" y="T9"/>
              </a:cxn>
              <a:cxn ang="T73">
                <a:pos x="T10" y="T11"/>
              </a:cxn>
              <a:cxn ang="T74">
                <a:pos x="T12" y="T13"/>
              </a:cxn>
              <a:cxn ang="T75">
                <a:pos x="T14" y="T15"/>
              </a:cxn>
              <a:cxn ang="T76">
                <a:pos x="T16" y="T17"/>
              </a:cxn>
              <a:cxn ang="T77">
                <a:pos x="T18" y="T19"/>
              </a:cxn>
              <a:cxn ang="T78">
                <a:pos x="T20" y="T21"/>
              </a:cxn>
              <a:cxn ang="T79">
                <a:pos x="T22" y="T23"/>
              </a:cxn>
              <a:cxn ang="T80">
                <a:pos x="T24" y="T25"/>
              </a:cxn>
              <a:cxn ang="T81">
                <a:pos x="T26" y="T27"/>
              </a:cxn>
              <a:cxn ang="T82">
                <a:pos x="T28" y="T29"/>
              </a:cxn>
              <a:cxn ang="T83">
                <a:pos x="T30" y="T31"/>
              </a:cxn>
              <a:cxn ang="T84">
                <a:pos x="T32" y="T33"/>
              </a:cxn>
              <a:cxn ang="T85">
                <a:pos x="T34" y="T35"/>
              </a:cxn>
              <a:cxn ang="T86">
                <a:pos x="T36" y="T37"/>
              </a:cxn>
              <a:cxn ang="T87">
                <a:pos x="T38" y="T39"/>
              </a:cxn>
              <a:cxn ang="T88">
                <a:pos x="T40" y="T41"/>
              </a:cxn>
              <a:cxn ang="T89">
                <a:pos x="T42" y="T43"/>
              </a:cxn>
              <a:cxn ang="T90">
                <a:pos x="T44" y="T45"/>
              </a:cxn>
              <a:cxn ang="T91">
                <a:pos x="T46" y="T47"/>
              </a:cxn>
              <a:cxn ang="T92">
                <a:pos x="T48" y="T49"/>
              </a:cxn>
              <a:cxn ang="T93">
                <a:pos x="T50" y="T51"/>
              </a:cxn>
              <a:cxn ang="T94">
                <a:pos x="T52" y="T53"/>
              </a:cxn>
              <a:cxn ang="T95">
                <a:pos x="T54" y="T55"/>
              </a:cxn>
              <a:cxn ang="T96">
                <a:pos x="T56" y="T57"/>
              </a:cxn>
              <a:cxn ang="T97">
                <a:pos x="T58" y="T59"/>
              </a:cxn>
              <a:cxn ang="T98">
                <a:pos x="T60" y="T61"/>
              </a:cxn>
              <a:cxn ang="T99">
                <a:pos x="T62" y="T63"/>
              </a:cxn>
              <a:cxn ang="T100">
                <a:pos x="T64" y="T65"/>
              </a:cxn>
              <a:cxn ang="T101">
                <a:pos x="T66" y="T67"/>
              </a:cxn>
            </a:cxnLst>
            <a:rect l="T102" t="T103" r="T104" b="T105"/>
            <a:pathLst>
              <a:path w="59" h="56">
                <a:moveTo>
                  <a:pt x="59" y="28"/>
                </a:moveTo>
                <a:lnTo>
                  <a:pt x="59" y="20"/>
                </a:lnTo>
                <a:lnTo>
                  <a:pt x="56" y="20"/>
                </a:lnTo>
                <a:lnTo>
                  <a:pt x="56" y="15"/>
                </a:lnTo>
                <a:lnTo>
                  <a:pt x="54" y="13"/>
                </a:lnTo>
                <a:lnTo>
                  <a:pt x="54" y="10"/>
                </a:lnTo>
                <a:lnTo>
                  <a:pt x="51" y="10"/>
                </a:lnTo>
                <a:lnTo>
                  <a:pt x="51" y="8"/>
                </a:lnTo>
                <a:lnTo>
                  <a:pt x="48" y="8"/>
                </a:lnTo>
                <a:lnTo>
                  <a:pt x="48" y="5"/>
                </a:lnTo>
                <a:lnTo>
                  <a:pt x="46" y="5"/>
                </a:lnTo>
                <a:lnTo>
                  <a:pt x="46" y="3"/>
                </a:lnTo>
                <a:lnTo>
                  <a:pt x="38" y="3"/>
                </a:lnTo>
                <a:lnTo>
                  <a:pt x="38" y="0"/>
                </a:lnTo>
                <a:lnTo>
                  <a:pt x="20" y="0"/>
                </a:lnTo>
                <a:lnTo>
                  <a:pt x="20" y="3"/>
                </a:lnTo>
                <a:lnTo>
                  <a:pt x="15" y="3"/>
                </a:lnTo>
                <a:lnTo>
                  <a:pt x="12" y="5"/>
                </a:lnTo>
                <a:lnTo>
                  <a:pt x="10" y="5"/>
                </a:lnTo>
                <a:lnTo>
                  <a:pt x="10" y="8"/>
                </a:lnTo>
                <a:lnTo>
                  <a:pt x="7" y="8"/>
                </a:lnTo>
                <a:lnTo>
                  <a:pt x="7" y="10"/>
                </a:lnTo>
                <a:lnTo>
                  <a:pt x="5" y="10"/>
                </a:lnTo>
                <a:lnTo>
                  <a:pt x="5" y="13"/>
                </a:lnTo>
                <a:lnTo>
                  <a:pt x="2" y="15"/>
                </a:lnTo>
                <a:lnTo>
                  <a:pt x="2" y="20"/>
                </a:lnTo>
                <a:lnTo>
                  <a:pt x="0" y="20"/>
                </a:lnTo>
                <a:lnTo>
                  <a:pt x="0" y="35"/>
                </a:lnTo>
                <a:lnTo>
                  <a:pt x="2" y="35"/>
                </a:lnTo>
                <a:lnTo>
                  <a:pt x="2" y="43"/>
                </a:lnTo>
                <a:lnTo>
                  <a:pt x="5" y="43"/>
                </a:lnTo>
                <a:lnTo>
                  <a:pt x="5" y="45"/>
                </a:lnTo>
                <a:lnTo>
                  <a:pt x="7" y="45"/>
                </a:lnTo>
                <a:lnTo>
                  <a:pt x="7" y="48"/>
                </a:lnTo>
                <a:lnTo>
                  <a:pt x="10" y="48"/>
                </a:lnTo>
                <a:lnTo>
                  <a:pt x="10" y="50"/>
                </a:lnTo>
                <a:lnTo>
                  <a:pt x="12" y="50"/>
                </a:lnTo>
                <a:lnTo>
                  <a:pt x="15" y="53"/>
                </a:lnTo>
                <a:lnTo>
                  <a:pt x="20" y="53"/>
                </a:lnTo>
                <a:lnTo>
                  <a:pt x="20" y="56"/>
                </a:lnTo>
                <a:lnTo>
                  <a:pt x="38" y="56"/>
                </a:lnTo>
                <a:lnTo>
                  <a:pt x="38" y="53"/>
                </a:lnTo>
                <a:lnTo>
                  <a:pt x="46" y="53"/>
                </a:lnTo>
                <a:lnTo>
                  <a:pt x="46" y="50"/>
                </a:lnTo>
                <a:lnTo>
                  <a:pt x="48" y="50"/>
                </a:lnTo>
                <a:lnTo>
                  <a:pt x="48" y="48"/>
                </a:lnTo>
                <a:lnTo>
                  <a:pt x="51" y="48"/>
                </a:lnTo>
                <a:lnTo>
                  <a:pt x="51" y="45"/>
                </a:lnTo>
                <a:lnTo>
                  <a:pt x="54" y="45"/>
                </a:lnTo>
                <a:lnTo>
                  <a:pt x="54" y="43"/>
                </a:lnTo>
                <a:lnTo>
                  <a:pt x="56" y="43"/>
                </a:lnTo>
                <a:lnTo>
                  <a:pt x="56" y="35"/>
                </a:lnTo>
                <a:lnTo>
                  <a:pt x="59" y="35"/>
                </a:lnTo>
                <a:lnTo>
                  <a:pt x="59" y="28"/>
                </a:lnTo>
                <a:lnTo>
                  <a:pt x="38" y="28"/>
                </a:lnTo>
                <a:lnTo>
                  <a:pt x="38" y="23"/>
                </a:lnTo>
                <a:lnTo>
                  <a:pt x="36" y="23"/>
                </a:lnTo>
                <a:lnTo>
                  <a:pt x="36" y="20"/>
                </a:lnTo>
                <a:lnTo>
                  <a:pt x="23" y="20"/>
                </a:lnTo>
                <a:lnTo>
                  <a:pt x="23" y="23"/>
                </a:lnTo>
                <a:lnTo>
                  <a:pt x="20" y="23"/>
                </a:lnTo>
                <a:lnTo>
                  <a:pt x="20" y="35"/>
                </a:lnTo>
                <a:lnTo>
                  <a:pt x="23" y="35"/>
                </a:lnTo>
                <a:lnTo>
                  <a:pt x="23" y="38"/>
                </a:lnTo>
                <a:lnTo>
                  <a:pt x="36" y="38"/>
                </a:lnTo>
                <a:lnTo>
                  <a:pt x="36" y="35"/>
                </a:lnTo>
                <a:lnTo>
                  <a:pt x="38" y="35"/>
                </a:lnTo>
                <a:lnTo>
                  <a:pt x="38" y="28"/>
                </a:lnTo>
                <a:lnTo>
                  <a:pt x="59" y="28"/>
                </a:lnTo>
                <a:close/>
              </a:path>
            </a:pathLst>
          </a:custGeom>
          <a:solidFill>
            <a:schemeClr val="tx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85030" name="Freeform 343"/>
          <p:cNvSpPr>
            <a:spLocks/>
          </p:cNvSpPr>
          <p:nvPr/>
        </p:nvSpPr>
        <p:spPr bwMode="auto">
          <a:xfrm>
            <a:off x="3259138" y="2846388"/>
            <a:ext cx="93662" cy="87312"/>
          </a:xfrm>
          <a:custGeom>
            <a:avLst/>
            <a:gdLst>
              <a:gd name="T0" fmla="*/ 59 w 59"/>
              <a:gd name="T1" fmla="*/ 20 h 55"/>
              <a:gd name="T2" fmla="*/ 56 w 59"/>
              <a:gd name="T3" fmla="*/ 15 h 55"/>
              <a:gd name="T4" fmla="*/ 54 w 59"/>
              <a:gd name="T5" fmla="*/ 10 h 55"/>
              <a:gd name="T6" fmla="*/ 51 w 59"/>
              <a:gd name="T7" fmla="*/ 8 h 55"/>
              <a:gd name="T8" fmla="*/ 48 w 59"/>
              <a:gd name="T9" fmla="*/ 5 h 55"/>
              <a:gd name="T10" fmla="*/ 46 w 59"/>
              <a:gd name="T11" fmla="*/ 3 h 55"/>
              <a:gd name="T12" fmla="*/ 38 w 59"/>
              <a:gd name="T13" fmla="*/ 0 h 55"/>
              <a:gd name="T14" fmla="*/ 20 w 59"/>
              <a:gd name="T15" fmla="*/ 3 h 55"/>
              <a:gd name="T16" fmla="*/ 12 w 59"/>
              <a:gd name="T17" fmla="*/ 5 h 55"/>
              <a:gd name="T18" fmla="*/ 10 w 59"/>
              <a:gd name="T19" fmla="*/ 8 h 55"/>
              <a:gd name="T20" fmla="*/ 7 w 59"/>
              <a:gd name="T21" fmla="*/ 10 h 55"/>
              <a:gd name="T22" fmla="*/ 5 w 59"/>
              <a:gd name="T23" fmla="*/ 13 h 55"/>
              <a:gd name="T24" fmla="*/ 2 w 59"/>
              <a:gd name="T25" fmla="*/ 20 h 55"/>
              <a:gd name="T26" fmla="*/ 0 w 59"/>
              <a:gd name="T27" fmla="*/ 35 h 55"/>
              <a:gd name="T28" fmla="*/ 2 w 59"/>
              <a:gd name="T29" fmla="*/ 43 h 55"/>
              <a:gd name="T30" fmla="*/ 5 w 59"/>
              <a:gd name="T31" fmla="*/ 45 h 55"/>
              <a:gd name="T32" fmla="*/ 7 w 59"/>
              <a:gd name="T33" fmla="*/ 48 h 55"/>
              <a:gd name="T34" fmla="*/ 10 w 59"/>
              <a:gd name="T35" fmla="*/ 50 h 55"/>
              <a:gd name="T36" fmla="*/ 15 w 59"/>
              <a:gd name="T37" fmla="*/ 53 h 55"/>
              <a:gd name="T38" fmla="*/ 20 w 59"/>
              <a:gd name="T39" fmla="*/ 55 h 55"/>
              <a:gd name="T40" fmla="*/ 38 w 59"/>
              <a:gd name="T41" fmla="*/ 53 h 55"/>
              <a:gd name="T42" fmla="*/ 46 w 59"/>
              <a:gd name="T43" fmla="*/ 50 h 55"/>
              <a:gd name="T44" fmla="*/ 48 w 59"/>
              <a:gd name="T45" fmla="*/ 48 h 55"/>
              <a:gd name="T46" fmla="*/ 51 w 59"/>
              <a:gd name="T47" fmla="*/ 45 h 55"/>
              <a:gd name="T48" fmla="*/ 54 w 59"/>
              <a:gd name="T49" fmla="*/ 43 h 55"/>
              <a:gd name="T50" fmla="*/ 56 w 59"/>
              <a:gd name="T51" fmla="*/ 35 h 55"/>
              <a:gd name="T52" fmla="*/ 59 w 59"/>
              <a:gd name="T53" fmla="*/ 28 h 55"/>
              <a:gd name="T54" fmla="*/ 38 w 59"/>
              <a:gd name="T55" fmla="*/ 23 h 55"/>
              <a:gd name="T56" fmla="*/ 36 w 59"/>
              <a:gd name="T57" fmla="*/ 20 h 55"/>
              <a:gd name="T58" fmla="*/ 23 w 59"/>
              <a:gd name="T59" fmla="*/ 23 h 55"/>
              <a:gd name="T60" fmla="*/ 20 w 59"/>
              <a:gd name="T61" fmla="*/ 35 h 55"/>
              <a:gd name="T62" fmla="*/ 23 w 59"/>
              <a:gd name="T63" fmla="*/ 38 h 55"/>
              <a:gd name="T64" fmla="*/ 36 w 59"/>
              <a:gd name="T65" fmla="*/ 35 h 55"/>
              <a:gd name="T66" fmla="*/ 38 w 59"/>
              <a:gd name="T67" fmla="*/ 28 h 55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w 59"/>
              <a:gd name="T103" fmla="*/ 0 h 55"/>
              <a:gd name="T104" fmla="*/ 59 w 59"/>
              <a:gd name="T105" fmla="*/ 55 h 55"/>
            </a:gdLst>
            <a:ahLst/>
            <a:cxnLst>
              <a:cxn ang="T68">
                <a:pos x="T0" y="T1"/>
              </a:cxn>
              <a:cxn ang="T69">
                <a:pos x="T2" y="T3"/>
              </a:cxn>
              <a:cxn ang="T70">
                <a:pos x="T4" y="T5"/>
              </a:cxn>
              <a:cxn ang="T71">
                <a:pos x="T6" y="T7"/>
              </a:cxn>
              <a:cxn ang="T72">
                <a:pos x="T8" y="T9"/>
              </a:cxn>
              <a:cxn ang="T73">
                <a:pos x="T10" y="T11"/>
              </a:cxn>
              <a:cxn ang="T74">
                <a:pos x="T12" y="T13"/>
              </a:cxn>
              <a:cxn ang="T75">
                <a:pos x="T14" y="T15"/>
              </a:cxn>
              <a:cxn ang="T76">
                <a:pos x="T16" y="T17"/>
              </a:cxn>
              <a:cxn ang="T77">
                <a:pos x="T18" y="T19"/>
              </a:cxn>
              <a:cxn ang="T78">
                <a:pos x="T20" y="T21"/>
              </a:cxn>
              <a:cxn ang="T79">
                <a:pos x="T22" y="T23"/>
              </a:cxn>
              <a:cxn ang="T80">
                <a:pos x="T24" y="T25"/>
              </a:cxn>
              <a:cxn ang="T81">
                <a:pos x="T26" y="T27"/>
              </a:cxn>
              <a:cxn ang="T82">
                <a:pos x="T28" y="T29"/>
              </a:cxn>
              <a:cxn ang="T83">
                <a:pos x="T30" y="T31"/>
              </a:cxn>
              <a:cxn ang="T84">
                <a:pos x="T32" y="T33"/>
              </a:cxn>
              <a:cxn ang="T85">
                <a:pos x="T34" y="T35"/>
              </a:cxn>
              <a:cxn ang="T86">
                <a:pos x="T36" y="T37"/>
              </a:cxn>
              <a:cxn ang="T87">
                <a:pos x="T38" y="T39"/>
              </a:cxn>
              <a:cxn ang="T88">
                <a:pos x="T40" y="T41"/>
              </a:cxn>
              <a:cxn ang="T89">
                <a:pos x="T42" y="T43"/>
              </a:cxn>
              <a:cxn ang="T90">
                <a:pos x="T44" y="T45"/>
              </a:cxn>
              <a:cxn ang="T91">
                <a:pos x="T46" y="T47"/>
              </a:cxn>
              <a:cxn ang="T92">
                <a:pos x="T48" y="T49"/>
              </a:cxn>
              <a:cxn ang="T93">
                <a:pos x="T50" y="T51"/>
              </a:cxn>
              <a:cxn ang="T94">
                <a:pos x="T52" y="T53"/>
              </a:cxn>
              <a:cxn ang="T95">
                <a:pos x="T54" y="T55"/>
              </a:cxn>
              <a:cxn ang="T96">
                <a:pos x="T56" y="T57"/>
              </a:cxn>
              <a:cxn ang="T97">
                <a:pos x="T58" y="T59"/>
              </a:cxn>
              <a:cxn ang="T98">
                <a:pos x="T60" y="T61"/>
              </a:cxn>
              <a:cxn ang="T99">
                <a:pos x="T62" y="T63"/>
              </a:cxn>
              <a:cxn ang="T100">
                <a:pos x="T64" y="T65"/>
              </a:cxn>
              <a:cxn ang="T101">
                <a:pos x="T66" y="T67"/>
              </a:cxn>
            </a:cxnLst>
            <a:rect l="T102" t="T103" r="T104" b="T105"/>
            <a:pathLst>
              <a:path w="59" h="55">
                <a:moveTo>
                  <a:pt x="59" y="28"/>
                </a:moveTo>
                <a:lnTo>
                  <a:pt x="59" y="20"/>
                </a:lnTo>
                <a:lnTo>
                  <a:pt x="56" y="20"/>
                </a:lnTo>
                <a:lnTo>
                  <a:pt x="56" y="15"/>
                </a:lnTo>
                <a:lnTo>
                  <a:pt x="54" y="13"/>
                </a:lnTo>
                <a:lnTo>
                  <a:pt x="54" y="10"/>
                </a:lnTo>
                <a:lnTo>
                  <a:pt x="51" y="10"/>
                </a:lnTo>
                <a:lnTo>
                  <a:pt x="51" y="8"/>
                </a:lnTo>
                <a:lnTo>
                  <a:pt x="48" y="8"/>
                </a:lnTo>
                <a:lnTo>
                  <a:pt x="48" y="5"/>
                </a:lnTo>
                <a:lnTo>
                  <a:pt x="46" y="5"/>
                </a:lnTo>
                <a:lnTo>
                  <a:pt x="46" y="3"/>
                </a:lnTo>
                <a:lnTo>
                  <a:pt x="38" y="3"/>
                </a:lnTo>
                <a:lnTo>
                  <a:pt x="38" y="0"/>
                </a:lnTo>
                <a:lnTo>
                  <a:pt x="20" y="0"/>
                </a:lnTo>
                <a:lnTo>
                  <a:pt x="20" y="3"/>
                </a:lnTo>
                <a:lnTo>
                  <a:pt x="15" y="3"/>
                </a:lnTo>
                <a:lnTo>
                  <a:pt x="12" y="5"/>
                </a:lnTo>
                <a:lnTo>
                  <a:pt x="10" y="5"/>
                </a:lnTo>
                <a:lnTo>
                  <a:pt x="10" y="8"/>
                </a:lnTo>
                <a:lnTo>
                  <a:pt x="7" y="8"/>
                </a:lnTo>
                <a:lnTo>
                  <a:pt x="7" y="10"/>
                </a:lnTo>
                <a:lnTo>
                  <a:pt x="5" y="10"/>
                </a:lnTo>
                <a:lnTo>
                  <a:pt x="5" y="13"/>
                </a:lnTo>
                <a:lnTo>
                  <a:pt x="2" y="15"/>
                </a:lnTo>
                <a:lnTo>
                  <a:pt x="2" y="20"/>
                </a:lnTo>
                <a:lnTo>
                  <a:pt x="0" y="20"/>
                </a:lnTo>
                <a:lnTo>
                  <a:pt x="0" y="35"/>
                </a:lnTo>
                <a:lnTo>
                  <a:pt x="2" y="35"/>
                </a:lnTo>
                <a:lnTo>
                  <a:pt x="2" y="43"/>
                </a:lnTo>
                <a:lnTo>
                  <a:pt x="5" y="43"/>
                </a:lnTo>
                <a:lnTo>
                  <a:pt x="5" y="45"/>
                </a:lnTo>
                <a:lnTo>
                  <a:pt x="7" y="45"/>
                </a:lnTo>
                <a:lnTo>
                  <a:pt x="7" y="48"/>
                </a:lnTo>
                <a:lnTo>
                  <a:pt x="10" y="48"/>
                </a:lnTo>
                <a:lnTo>
                  <a:pt x="10" y="50"/>
                </a:lnTo>
                <a:lnTo>
                  <a:pt x="12" y="50"/>
                </a:lnTo>
                <a:lnTo>
                  <a:pt x="15" y="53"/>
                </a:lnTo>
                <a:lnTo>
                  <a:pt x="20" y="53"/>
                </a:lnTo>
                <a:lnTo>
                  <a:pt x="20" y="55"/>
                </a:lnTo>
                <a:lnTo>
                  <a:pt x="38" y="55"/>
                </a:lnTo>
                <a:lnTo>
                  <a:pt x="38" y="53"/>
                </a:lnTo>
                <a:lnTo>
                  <a:pt x="46" y="53"/>
                </a:lnTo>
                <a:lnTo>
                  <a:pt x="46" y="50"/>
                </a:lnTo>
                <a:lnTo>
                  <a:pt x="48" y="50"/>
                </a:lnTo>
                <a:lnTo>
                  <a:pt x="48" y="48"/>
                </a:lnTo>
                <a:lnTo>
                  <a:pt x="51" y="48"/>
                </a:lnTo>
                <a:lnTo>
                  <a:pt x="51" y="45"/>
                </a:lnTo>
                <a:lnTo>
                  <a:pt x="54" y="45"/>
                </a:lnTo>
                <a:lnTo>
                  <a:pt x="54" y="43"/>
                </a:lnTo>
                <a:lnTo>
                  <a:pt x="56" y="43"/>
                </a:lnTo>
                <a:lnTo>
                  <a:pt x="56" y="35"/>
                </a:lnTo>
                <a:lnTo>
                  <a:pt x="59" y="35"/>
                </a:lnTo>
                <a:lnTo>
                  <a:pt x="59" y="28"/>
                </a:lnTo>
                <a:lnTo>
                  <a:pt x="38" y="28"/>
                </a:lnTo>
                <a:lnTo>
                  <a:pt x="38" y="23"/>
                </a:lnTo>
                <a:lnTo>
                  <a:pt x="36" y="23"/>
                </a:lnTo>
                <a:lnTo>
                  <a:pt x="36" y="20"/>
                </a:lnTo>
                <a:lnTo>
                  <a:pt x="23" y="20"/>
                </a:lnTo>
                <a:lnTo>
                  <a:pt x="23" y="23"/>
                </a:lnTo>
                <a:lnTo>
                  <a:pt x="20" y="23"/>
                </a:lnTo>
                <a:lnTo>
                  <a:pt x="20" y="35"/>
                </a:lnTo>
                <a:lnTo>
                  <a:pt x="23" y="35"/>
                </a:lnTo>
                <a:lnTo>
                  <a:pt x="23" y="38"/>
                </a:lnTo>
                <a:lnTo>
                  <a:pt x="36" y="38"/>
                </a:lnTo>
                <a:lnTo>
                  <a:pt x="36" y="35"/>
                </a:lnTo>
                <a:lnTo>
                  <a:pt x="38" y="35"/>
                </a:lnTo>
                <a:lnTo>
                  <a:pt x="38" y="28"/>
                </a:lnTo>
                <a:lnTo>
                  <a:pt x="59" y="28"/>
                </a:lnTo>
                <a:close/>
              </a:path>
            </a:pathLst>
          </a:custGeom>
          <a:solidFill>
            <a:schemeClr val="tx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85031" name="Freeform 344"/>
          <p:cNvSpPr>
            <a:spLocks/>
          </p:cNvSpPr>
          <p:nvPr/>
        </p:nvSpPr>
        <p:spPr bwMode="auto">
          <a:xfrm>
            <a:off x="3259138" y="3200400"/>
            <a:ext cx="93662" cy="90488"/>
          </a:xfrm>
          <a:custGeom>
            <a:avLst/>
            <a:gdLst>
              <a:gd name="T0" fmla="*/ 59 w 59"/>
              <a:gd name="T1" fmla="*/ 20 h 57"/>
              <a:gd name="T2" fmla="*/ 56 w 59"/>
              <a:gd name="T3" fmla="*/ 15 h 57"/>
              <a:gd name="T4" fmla="*/ 54 w 59"/>
              <a:gd name="T5" fmla="*/ 10 h 57"/>
              <a:gd name="T6" fmla="*/ 51 w 59"/>
              <a:gd name="T7" fmla="*/ 7 h 57"/>
              <a:gd name="T8" fmla="*/ 48 w 59"/>
              <a:gd name="T9" fmla="*/ 5 h 57"/>
              <a:gd name="T10" fmla="*/ 46 w 59"/>
              <a:gd name="T11" fmla="*/ 2 h 57"/>
              <a:gd name="T12" fmla="*/ 38 w 59"/>
              <a:gd name="T13" fmla="*/ 0 h 57"/>
              <a:gd name="T14" fmla="*/ 20 w 59"/>
              <a:gd name="T15" fmla="*/ 2 h 57"/>
              <a:gd name="T16" fmla="*/ 12 w 59"/>
              <a:gd name="T17" fmla="*/ 5 h 57"/>
              <a:gd name="T18" fmla="*/ 10 w 59"/>
              <a:gd name="T19" fmla="*/ 7 h 57"/>
              <a:gd name="T20" fmla="*/ 7 w 59"/>
              <a:gd name="T21" fmla="*/ 10 h 57"/>
              <a:gd name="T22" fmla="*/ 5 w 59"/>
              <a:gd name="T23" fmla="*/ 12 h 57"/>
              <a:gd name="T24" fmla="*/ 2 w 59"/>
              <a:gd name="T25" fmla="*/ 20 h 57"/>
              <a:gd name="T26" fmla="*/ 0 w 59"/>
              <a:gd name="T27" fmla="*/ 37 h 57"/>
              <a:gd name="T28" fmla="*/ 2 w 59"/>
              <a:gd name="T29" fmla="*/ 45 h 57"/>
              <a:gd name="T30" fmla="*/ 5 w 59"/>
              <a:gd name="T31" fmla="*/ 47 h 57"/>
              <a:gd name="T32" fmla="*/ 7 w 59"/>
              <a:gd name="T33" fmla="*/ 50 h 57"/>
              <a:gd name="T34" fmla="*/ 10 w 59"/>
              <a:gd name="T35" fmla="*/ 52 h 57"/>
              <a:gd name="T36" fmla="*/ 15 w 59"/>
              <a:gd name="T37" fmla="*/ 55 h 57"/>
              <a:gd name="T38" fmla="*/ 20 w 59"/>
              <a:gd name="T39" fmla="*/ 57 h 57"/>
              <a:gd name="T40" fmla="*/ 38 w 59"/>
              <a:gd name="T41" fmla="*/ 55 h 57"/>
              <a:gd name="T42" fmla="*/ 46 w 59"/>
              <a:gd name="T43" fmla="*/ 52 h 57"/>
              <a:gd name="T44" fmla="*/ 48 w 59"/>
              <a:gd name="T45" fmla="*/ 50 h 57"/>
              <a:gd name="T46" fmla="*/ 51 w 59"/>
              <a:gd name="T47" fmla="*/ 47 h 57"/>
              <a:gd name="T48" fmla="*/ 54 w 59"/>
              <a:gd name="T49" fmla="*/ 45 h 57"/>
              <a:gd name="T50" fmla="*/ 56 w 59"/>
              <a:gd name="T51" fmla="*/ 37 h 57"/>
              <a:gd name="T52" fmla="*/ 59 w 59"/>
              <a:gd name="T53" fmla="*/ 30 h 57"/>
              <a:gd name="T54" fmla="*/ 38 w 59"/>
              <a:gd name="T55" fmla="*/ 22 h 57"/>
              <a:gd name="T56" fmla="*/ 36 w 59"/>
              <a:gd name="T57" fmla="*/ 20 h 57"/>
              <a:gd name="T58" fmla="*/ 23 w 59"/>
              <a:gd name="T59" fmla="*/ 22 h 57"/>
              <a:gd name="T60" fmla="*/ 20 w 59"/>
              <a:gd name="T61" fmla="*/ 35 h 57"/>
              <a:gd name="T62" fmla="*/ 23 w 59"/>
              <a:gd name="T63" fmla="*/ 37 h 57"/>
              <a:gd name="T64" fmla="*/ 36 w 59"/>
              <a:gd name="T65" fmla="*/ 35 h 57"/>
              <a:gd name="T66" fmla="*/ 38 w 59"/>
              <a:gd name="T67" fmla="*/ 30 h 57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w 59"/>
              <a:gd name="T103" fmla="*/ 0 h 57"/>
              <a:gd name="T104" fmla="*/ 59 w 59"/>
              <a:gd name="T105" fmla="*/ 57 h 57"/>
            </a:gdLst>
            <a:ahLst/>
            <a:cxnLst>
              <a:cxn ang="T68">
                <a:pos x="T0" y="T1"/>
              </a:cxn>
              <a:cxn ang="T69">
                <a:pos x="T2" y="T3"/>
              </a:cxn>
              <a:cxn ang="T70">
                <a:pos x="T4" y="T5"/>
              </a:cxn>
              <a:cxn ang="T71">
                <a:pos x="T6" y="T7"/>
              </a:cxn>
              <a:cxn ang="T72">
                <a:pos x="T8" y="T9"/>
              </a:cxn>
              <a:cxn ang="T73">
                <a:pos x="T10" y="T11"/>
              </a:cxn>
              <a:cxn ang="T74">
                <a:pos x="T12" y="T13"/>
              </a:cxn>
              <a:cxn ang="T75">
                <a:pos x="T14" y="T15"/>
              </a:cxn>
              <a:cxn ang="T76">
                <a:pos x="T16" y="T17"/>
              </a:cxn>
              <a:cxn ang="T77">
                <a:pos x="T18" y="T19"/>
              </a:cxn>
              <a:cxn ang="T78">
                <a:pos x="T20" y="T21"/>
              </a:cxn>
              <a:cxn ang="T79">
                <a:pos x="T22" y="T23"/>
              </a:cxn>
              <a:cxn ang="T80">
                <a:pos x="T24" y="T25"/>
              </a:cxn>
              <a:cxn ang="T81">
                <a:pos x="T26" y="T27"/>
              </a:cxn>
              <a:cxn ang="T82">
                <a:pos x="T28" y="T29"/>
              </a:cxn>
              <a:cxn ang="T83">
                <a:pos x="T30" y="T31"/>
              </a:cxn>
              <a:cxn ang="T84">
                <a:pos x="T32" y="T33"/>
              </a:cxn>
              <a:cxn ang="T85">
                <a:pos x="T34" y="T35"/>
              </a:cxn>
              <a:cxn ang="T86">
                <a:pos x="T36" y="T37"/>
              </a:cxn>
              <a:cxn ang="T87">
                <a:pos x="T38" y="T39"/>
              </a:cxn>
              <a:cxn ang="T88">
                <a:pos x="T40" y="T41"/>
              </a:cxn>
              <a:cxn ang="T89">
                <a:pos x="T42" y="T43"/>
              </a:cxn>
              <a:cxn ang="T90">
                <a:pos x="T44" y="T45"/>
              </a:cxn>
              <a:cxn ang="T91">
                <a:pos x="T46" y="T47"/>
              </a:cxn>
              <a:cxn ang="T92">
                <a:pos x="T48" y="T49"/>
              </a:cxn>
              <a:cxn ang="T93">
                <a:pos x="T50" y="T51"/>
              </a:cxn>
              <a:cxn ang="T94">
                <a:pos x="T52" y="T53"/>
              </a:cxn>
              <a:cxn ang="T95">
                <a:pos x="T54" y="T55"/>
              </a:cxn>
              <a:cxn ang="T96">
                <a:pos x="T56" y="T57"/>
              </a:cxn>
              <a:cxn ang="T97">
                <a:pos x="T58" y="T59"/>
              </a:cxn>
              <a:cxn ang="T98">
                <a:pos x="T60" y="T61"/>
              </a:cxn>
              <a:cxn ang="T99">
                <a:pos x="T62" y="T63"/>
              </a:cxn>
              <a:cxn ang="T100">
                <a:pos x="T64" y="T65"/>
              </a:cxn>
              <a:cxn ang="T101">
                <a:pos x="T66" y="T67"/>
              </a:cxn>
            </a:cxnLst>
            <a:rect l="T102" t="T103" r="T104" b="T105"/>
            <a:pathLst>
              <a:path w="59" h="57">
                <a:moveTo>
                  <a:pt x="59" y="30"/>
                </a:moveTo>
                <a:lnTo>
                  <a:pt x="59" y="20"/>
                </a:lnTo>
                <a:lnTo>
                  <a:pt x="56" y="20"/>
                </a:lnTo>
                <a:lnTo>
                  <a:pt x="56" y="15"/>
                </a:lnTo>
                <a:lnTo>
                  <a:pt x="54" y="12"/>
                </a:lnTo>
                <a:lnTo>
                  <a:pt x="54" y="10"/>
                </a:lnTo>
                <a:lnTo>
                  <a:pt x="51" y="10"/>
                </a:lnTo>
                <a:lnTo>
                  <a:pt x="51" y="7"/>
                </a:lnTo>
                <a:lnTo>
                  <a:pt x="48" y="7"/>
                </a:lnTo>
                <a:lnTo>
                  <a:pt x="48" y="5"/>
                </a:lnTo>
                <a:lnTo>
                  <a:pt x="46" y="5"/>
                </a:lnTo>
                <a:lnTo>
                  <a:pt x="46" y="2"/>
                </a:lnTo>
                <a:lnTo>
                  <a:pt x="38" y="2"/>
                </a:lnTo>
                <a:lnTo>
                  <a:pt x="38" y="0"/>
                </a:lnTo>
                <a:lnTo>
                  <a:pt x="20" y="0"/>
                </a:lnTo>
                <a:lnTo>
                  <a:pt x="20" y="2"/>
                </a:lnTo>
                <a:lnTo>
                  <a:pt x="15" y="2"/>
                </a:lnTo>
                <a:lnTo>
                  <a:pt x="12" y="5"/>
                </a:lnTo>
                <a:lnTo>
                  <a:pt x="10" y="5"/>
                </a:lnTo>
                <a:lnTo>
                  <a:pt x="10" y="7"/>
                </a:lnTo>
                <a:lnTo>
                  <a:pt x="7" y="7"/>
                </a:lnTo>
                <a:lnTo>
                  <a:pt x="7" y="10"/>
                </a:lnTo>
                <a:lnTo>
                  <a:pt x="5" y="10"/>
                </a:lnTo>
                <a:lnTo>
                  <a:pt x="5" y="12"/>
                </a:lnTo>
                <a:lnTo>
                  <a:pt x="2" y="15"/>
                </a:lnTo>
                <a:lnTo>
                  <a:pt x="2" y="20"/>
                </a:lnTo>
                <a:lnTo>
                  <a:pt x="0" y="20"/>
                </a:lnTo>
                <a:lnTo>
                  <a:pt x="0" y="37"/>
                </a:lnTo>
                <a:lnTo>
                  <a:pt x="2" y="37"/>
                </a:lnTo>
                <a:lnTo>
                  <a:pt x="2" y="45"/>
                </a:lnTo>
                <a:lnTo>
                  <a:pt x="5" y="45"/>
                </a:lnTo>
                <a:lnTo>
                  <a:pt x="5" y="47"/>
                </a:lnTo>
                <a:lnTo>
                  <a:pt x="7" y="47"/>
                </a:lnTo>
                <a:lnTo>
                  <a:pt x="7" y="50"/>
                </a:lnTo>
                <a:lnTo>
                  <a:pt x="10" y="50"/>
                </a:lnTo>
                <a:lnTo>
                  <a:pt x="10" y="52"/>
                </a:lnTo>
                <a:lnTo>
                  <a:pt x="12" y="52"/>
                </a:lnTo>
                <a:lnTo>
                  <a:pt x="15" y="55"/>
                </a:lnTo>
                <a:lnTo>
                  <a:pt x="20" y="55"/>
                </a:lnTo>
                <a:lnTo>
                  <a:pt x="20" y="57"/>
                </a:lnTo>
                <a:lnTo>
                  <a:pt x="38" y="57"/>
                </a:lnTo>
                <a:lnTo>
                  <a:pt x="38" y="55"/>
                </a:lnTo>
                <a:lnTo>
                  <a:pt x="46" y="55"/>
                </a:lnTo>
                <a:lnTo>
                  <a:pt x="46" y="52"/>
                </a:lnTo>
                <a:lnTo>
                  <a:pt x="48" y="52"/>
                </a:lnTo>
                <a:lnTo>
                  <a:pt x="48" y="50"/>
                </a:lnTo>
                <a:lnTo>
                  <a:pt x="51" y="50"/>
                </a:lnTo>
                <a:lnTo>
                  <a:pt x="51" y="47"/>
                </a:lnTo>
                <a:lnTo>
                  <a:pt x="54" y="47"/>
                </a:lnTo>
                <a:lnTo>
                  <a:pt x="54" y="45"/>
                </a:lnTo>
                <a:lnTo>
                  <a:pt x="56" y="45"/>
                </a:lnTo>
                <a:lnTo>
                  <a:pt x="56" y="37"/>
                </a:lnTo>
                <a:lnTo>
                  <a:pt x="59" y="37"/>
                </a:lnTo>
                <a:lnTo>
                  <a:pt x="59" y="30"/>
                </a:lnTo>
                <a:lnTo>
                  <a:pt x="38" y="30"/>
                </a:lnTo>
                <a:lnTo>
                  <a:pt x="38" y="22"/>
                </a:lnTo>
                <a:lnTo>
                  <a:pt x="36" y="22"/>
                </a:lnTo>
                <a:lnTo>
                  <a:pt x="36" y="20"/>
                </a:lnTo>
                <a:lnTo>
                  <a:pt x="23" y="20"/>
                </a:lnTo>
                <a:lnTo>
                  <a:pt x="23" y="22"/>
                </a:lnTo>
                <a:lnTo>
                  <a:pt x="20" y="22"/>
                </a:lnTo>
                <a:lnTo>
                  <a:pt x="20" y="35"/>
                </a:lnTo>
                <a:lnTo>
                  <a:pt x="23" y="35"/>
                </a:lnTo>
                <a:lnTo>
                  <a:pt x="23" y="37"/>
                </a:lnTo>
                <a:lnTo>
                  <a:pt x="36" y="37"/>
                </a:lnTo>
                <a:lnTo>
                  <a:pt x="36" y="35"/>
                </a:lnTo>
                <a:lnTo>
                  <a:pt x="38" y="35"/>
                </a:lnTo>
                <a:lnTo>
                  <a:pt x="38" y="30"/>
                </a:lnTo>
                <a:lnTo>
                  <a:pt x="59" y="30"/>
                </a:lnTo>
                <a:close/>
              </a:path>
            </a:pathLst>
          </a:custGeom>
          <a:solidFill>
            <a:schemeClr val="tx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85032" name="Freeform 345"/>
          <p:cNvSpPr>
            <a:spLocks/>
          </p:cNvSpPr>
          <p:nvPr/>
        </p:nvSpPr>
        <p:spPr bwMode="auto">
          <a:xfrm>
            <a:off x="3259138" y="3530600"/>
            <a:ext cx="93662" cy="87313"/>
          </a:xfrm>
          <a:custGeom>
            <a:avLst/>
            <a:gdLst>
              <a:gd name="T0" fmla="*/ 59 w 59"/>
              <a:gd name="T1" fmla="*/ 20 h 55"/>
              <a:gd name="T2" fmla="*/ 56 w 59"/>
              <a:gd name="T3" fmla="*/ 15 h 55"/>
              <a:gd name="T4" fmla="*/ 54 w 59"/>
              <a:gd name="T5" fmla="*/ 10 h 55"/>
              <a:gd name="T6" fmla="*/ 51 w 59"/>
              <a:gd name="T7" fmla="*/ 7 h 55"/>
              <a:gd name="T8" fmla="*/ 48 w 59"/>
              <a:gd name="T9" fmla="*/ 5 h 55"/>
              <a:gd name="T10" fmla="*/ 46 w 59"/>
              <a:gd name="T11" fmla="*/ 2 h 55"/>
              <a:gd name="T12" fmla="*/ 38 w 59"/>
              <a:gd name="T13" fmla="*/ 0 h 55"/>
              <a:gd name="T14" fmla="*/ 20 w 59"/>
              <a:gd name="T15" fmla="*/ 2 h 55"/>
              <a:gd name="T16" fmla="*/ 12 w 59"/>
              <a:gd name="T17" fmla="*/ 5 h 55"/>
              <a:gd name="T18" fmla="*/ 10 w 59"/>
              <a:gd name="T19" fmla="*/ 7 h 55"/>
              <a:gd name="T20" fmla="*/ 7 w 59"/>
              <a:gd name="T21" fmla="*/ 10 h 55"/>
              <a:gd name="T22" fmla="*/ 5 w 59"/>
              <a:gd name="T23" fmla="*/ 12 h 55"/>
              <a:gd name="T24" fmla="*/ 2 w 59"/>
              <a:gd name="T25" fmla="*/ 20 h 55"/>
              <a:gd name="T26" fmla="*/ 0 w 59"/>
              <a:gd name="T27" fmla="*/ 35 h 55"/>
              <a:gd name="T28" fmla="*/ 2 w 59"/>
              <a:gd name="T29" fmla="*/ 42 h 55"/>
              <a:gd name="T30" fmla="*/ 5 w 59"/>
              <a:gd name="T31" fmla="*/ 45 h 55"/>
              <a:gd name="T32" fmla="*/ 7 w 59"/>
              <a:gd name="T33" fmla="*/ 47 h 55"/>
              <a:gd name="T34" fmla="*/ 10 w 59"/>
              <a:gd name="T35" fmla="*/ 50 h 55"/>
              <a:gd name="T36" fmla="*/ 15 w 59"/>
              <a:gd name="T37" fmla="*/ 52 h 55"/>
              <a:gd name="T38" fmla="*/ 20 w 59"/>
              <a:gd name="T39" fmla="*/ 55 h 55"/>
              <a:gd name="T40" fmla="*/ 38 w 59"/>
              <a:gd name="T41" fmla="*/ 52 h 55"/>
              <a:gd name="T42" fmla="*/ 46 w 59"/>
              <a:gd name="T43" fmla="*/ 50 h 55"/>
              <a:gd name="T44" fmla="*/ 48 w 59"/>
              <a:gd name="T45" fmla="*/ 47 h 55"/>
              <a:gd name="T46" fmla="*/ 51 w 59"/>
              <a:gd name="T47" fmla="*/ 45 h 55"/>
              <a:gd name="T48" fmla="*/ 54 w 59"/>
              <a:gd name="T49" fmla="*/ 42 h 55"/>
              <a:gd name="T50" fmla="*/ 56 w 59"/>
              <a:gd name="T51" fmla="*/ 35 h 55"/>
              <a:gd name="T52" fmla="*/ 59 w 59"/>
              <a:gd name="T53" fmla="*/ 27 h 55"/>
              <a:gd name="T54" fmla="*/ 38 w 59"/>
              <a:gd name="T55" fmla="*/ 22 h 55"/>
              <a:gd name="T56" fmla="*/ 36 w 59"/>
              <a:gd name="T57" fmla="*/ 20 h 55"/>
              <a:gd name="T58" fmla="*/ 23 w 59"/>
              <a:gd name="T59" fmla="*/ 22 h 55"/>
              <a:gd name="T60" fmla="*/ 20 w 59"/>
              <a:gd name="T61" fmla="*/ 35 h 55"/>
              <a:gd name="T62" fmla="*/ 23 w 59"/>
              <a:gd name="T63" fmla="*/ 37 h 55"/>
              <a:gd name="T64" fmla="*/ 36 w 59"/>
              <a:gd name="T65" fmla="*/ 35 h 55"/>
              <a:gd name="T66" fmla="*/ 38 w 59"/>
              <a:gd name="T67" fmla="*/ 27 h 55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w 59"/>
              <a:gd name="T103" fmla="*/ 0 h 55"/>
              <a:gd name="T104" fmla="*/ 59 w 59"/>
              <a:gd name="T105" fmla="*/ 55 h 55"/>
            </a:gdLst>
            <a:ahLst/>
            <a:cxnLst>
              <a:cxn ang="T68">
                <a:pos x="T0" y="T1"/>
              </a:cxn>
              <a:cxn ang="T69">
                <a:pos x="T2" y="T3"/>
              </a:cxn>
              <a:cxn ang="T70">
                <a:pos x="T4" y="T5"/>
              </a:cxn>
              <a:cxn ang="T71">
                <a:pos x="T6" y="T7"/>
              </a:cxn>
              <a:cxn ang="T72">
                <a:pos x="T8" y="T9"/>
              </a:cxn>
              <a:cxn ang="T73">
                <a:pos x="T10" y="T11"/>
              </a:cxn>
              <a:cxn ang="T74">
                <a:pos x="T12" y="T13"/>
              </a:cxn>
              <a:cxn ang="T75">
                <a:pos x="T14" y="T15"/>
              </a:cxn>
              <a:cxn ang="T76">
                <a:pos x="T16" y="T17"/>
              </a:cxn>
              <a:cxn ang="T77">
                <a:pos x="T18" y="T19"/>
              </a:cxn>
              <a:cxn ang="T78">
                <a:pos x="T20" y="T21"/>
              </a:cxn>
              <a:cxn ang="T79">
                <a:pos x="T22" y="T23"/>
              </a:cxn>
              <a:cxn ang="T80">
                <a:pos x="T24" y="T25"/>
              </a:cxn>
              <a:cxn ang="T81">
                <a:pos x="T26" y="T27"/>
              </a:cxn>
              <a:cxn ang="T82">
                <a:pos x="T28" y="T29"/>
              </a:cxn>
              <a:cxn ang="T83">
                <a:pos x="T30" y="T31"/>
              </a:cxn>
              <a:cxn ang="T84">
                <a:pos x="T32" y="T33"/>
              </a:cxn>
              <a:cxn ang="T85">
                <a:pos x="T34" y="T35"/>
              </a:cxn>
              <a:cxn ang="T86">
                <a:pos x="T36" y="T37"/>
              </a:cxn>
              <a:cxn ang="T87">
                <a:pos x="T38" y="T39"/>
              </a:cxn>
              <a:cxn ang="T88">
                <a:pos x="T40" y="T41"/>
              </a:cxn>
              <a:cxn ang="T89">
                <a:pos x="T42" y="T43"/>
              </a:cxn>
              <a:cxn ang="T90">
                <a:pos x="T44" y="T45"/>
              </a:cxn>
              <a:cxn ang="T91">
                <a:pos x="T46" y="T47"/>
              </a:cxn>
              <a:cxn ang="T92">
                <a:pos x="T48" y="T49"/>
              </a:cxn>
              <a:cxn ang="T93">
                <a:pos x="T50" y="T51"/>
              </a:cxn>
              <a:cxn ang="T94">
                <a:pos x="T52" y="T53"/>
              </a:cxn>
              <a:cxn ang="T95">
                <a:pos x="T54" y="T55"/>
              </a:cxn>
              <a:cxn ang="T96">
                <a:pos x="T56" y="T57"/>
              </a:cxn>
              <a:cxn ang="T97">
                <a:pos x="T58" y="T59"/>
              </a:cxn>
              <a:cxn ang="T98">
                <a:pos x="T60" y="T61"/>
              </a:cxn>
              <a:cxn ang="T99">
                <a:pos x="T62" y="T63"/>
              </a:cxn>
              <a:cxn ang="T100">
                <a:pos x="T64" y="T65"/>
              </a:cxn>
              <a:cxn ang="T101">
                <a:pos x="T66" y="T67"/>
              </a:cxn>
            </a:cxnLst>
            <a:rect l="T102" t="T103" r="T104" b="T105"/>
            <a:pathLst>
              <a:path w="59" h="55">
                <a:moveTo>
                  <a:pt x="59" y="27"/>
                </a:moveTo>
                <a:lnTo>
                  <a:pt x="59" y="20"/>
                </a:lnTo>
                <a:lnTo>
                  <a:pt x="56" y="20"/>
                </a:lnTo>
                <a:lnTo>
                  <a:pt x="56" y="15"/>
                </a:lnTo>
                <a:lnTo>
                  <a:pt x="54" y="12"/>
                </a:lnTo>
                <a:lnTo>
                  <a:pt x="54" y="10"/>
                </a:lnTo>
                <a:lnTo>
                  <a:pt x="51" y="10"/>
                </a:lnTo>
                <a:lnTo>
                  <a:pt x="51" y="7"/>
                </a:lnTo>
                <a:lnTo>
                  <a:pt x="48" y="7"/>
                </a:lnTo>
                <a:lnTo>
                  <a:pt x="48" y="5"/>
                </a:lnTo>
                <a:lnTo>
                  <a:pt x="46" y="5"/>
                </a:lnTo>
                <a:lnTo>
                  <a:pt x="46" y="2"/>
                </a:lnTo>
                <a:lnTo>
                  <a:pt x="38" y="2"/>
                </a:lnTo>
                <a:lnTo>
                  <a:pt x="38" y="0"/>
                </a:lnTo>
                <a:lnTo>
                  <a:pt x="20" y="0"/>
                </a:lnTo>
                <a:lnTo>
                  <a:pt x="20" y="2"/>
                </a:lnTo>
                <a:lnTo>
                  <a:pt x="15" y="2"/>
                </a:lnTo>
                <a:lnTo>
                  <a:pt x="12" y="5"/>
                </a:lnTo>
                <a:lnTo>
                  <a:pt x="10" y="5"/>
                </a:lnTo>
                <a:lnTo>
                  <a:pt x="10" y="7"/>
                </a:lnTo>
                <a:lnTo>
                  <a:pt x="7" y="7"/>
                </a:lnTo>
                <a:lnTo>
                  <a:pt x="7" y="10"/>
                </a:lnTo>
                <a:lnTo>
                  <a:pt x="5" y="10"/>
                </a:lnTo>
                <a:lnTo>
                  <a:pt x="5" y="12"/>
                </a:lnTo>
                <a:lnTo>
                  <a:pt x="2" y="15"/>
                </a:lnTo>
                <a:lnTo>
                  <a:pt x="2" y="20"/>
                </a:lnTo>
                <a:lnTo>
                  <a:pt x="0" y="20"/>
                </a:lnTo>
                <a:lnTo>
                  <a:pt x="0" y="35"/>
                </a:lnTo>
                <a:lnTo>
                  <a:pt x="2" y="35"/>
                </a:lnTo>
                <a:lnTo>
                  <a:pt x="2" y="42"/>
                </a:lnTo>
                <a:lnTo>
                  <a:pt x="5" y="42"/>
                </a:lnTo>
                <a:lnTo>
                  <a:pt x="5" y="45"/>
                </a:lnTo>
                <a:lnTo>
                  <a:pt x="7" y="45"/>
                </a:lnTo>
                <a:lnTo>
                  <a:pt x="7" y="47"/>
                </a:lnTo>
                <a:lnTo>
                  <a:pt x="10" y="47"/>
                </a:lnTo>
                <a:lnTo>
                  <a:pt x="10" y="50"/>
                </a:lnTo>
                <a:lnTo>
                  <a:pt x="12" y="50"/>
                </a:lnTo>
                <a:lnTo>
                  <a:pt x="15" y="52"/>
                </a:lnTo>
                <a:lnTo>
                  <a:pt x="20" y="52"/>
                </a:lnTo>
                <a:lnTo>
                  <a:pt x="20" y="55"/>
                </a:lnTo>
                <a:lnTo>
                  <a:pt x="38" y="55"/>
                </a:lnTo>
                <a:lnTo>
                  <a:pt x="38" y="52"/>
                </a:lnTo>
                <a:lnTo>
                  <a:pt x="46" y="52"/>
                </a:lnTo>
                <a:lnTo>
                  <a:pt x="46" y="50"/>
                </a:lnTo>
                <a:lnTo>
                  <a:pt x="48" y="50"/>
                </a:lnTo>
                <a:lnTo>
                  <a:pt x="48" y="47"/>
                </a:lnTo>
                <a:lnTo>
                  <a:pt x="51" y="47"/>
                </a:lnTo>
                <a:lnTo>
                  <a:pt x="51" y="45"/>
                </a:lnTo>
                <a:lnTo>
                  <a:pt x="54" y="45"/>
                </a:lnTo>
                <a:lnTo>
                  <a:pt x="54" y="42"/>
                </a:lnTo>
                <a:lnTo>
                  <a:pt x="56" y="42"/>
                </a:lnTo>
                <a:lnTo>
                  <a:pt x="56" y="35"/>
                </a:lnTo>
                <a:lnTo>
                  <a:pt x="59" y="35"/>
                </a:lnTo>
                <a:lnTo>
                  <a:pt x="59" y="27"/>
                </a:lnTo>
                <a:lnTo>
                  <a:pt x="38" y="27"/>
                </a:lnTo>
                <a:lnTo>
                  <a:pt x="38" y="22"/>
                </a:lnTo>
                <a:lnTo>
                  <a:pt x="36" y="22"/>
                </a:lnTo>
                <a:lnTo>
                  <a:pt x="36" y="20"/>
                </a:lnTo>
                <a:lnTo>
                  <a:pt x="23" y="20"/>
                </a:lnTo>
                <a:lnTo>
                  <a:pt x="23" y="22"/>
                </a:lnTo>
                <a:lnTo>
                  <a:pt x="20" y="22"/>
                </a:lnTo>
                <a:lnTo>
                  <a:pt x="20" y="35"/>
                </a:lnTo>
                <a:lnTo>
                  <a:pt x="23" y="35"/>
                </a:lnTo>
                <a:lnTo>
                  <a:pt x="23" y="37"/>
                </a:lnTo>
                <a:lnTo>
                  <a:pt x="36" y="37"/>
                </a:lnTo>
                <a:lnTo>
                  <a:pt x="36" y="35"/>
                </a:lnTo>
                <a:lnTo>
                  <a:pt x="38" y="35"/>
                </a:lnTo>
                <a:lnTo>
                  <a:pt x="38" y="27"/>
                </a:lnTo>
                <a:lnTo>
                  <a:pt x="59" y="27"/>
                </a:lnTo>
                <a:close/>
              </a:path>
            </a:pathLst>
          </a:custGeom>
          <a:solidFill>
            <a:schemeClr val="tx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85033" name="Freeform 346"/>
          <p:cNvSpPr>
            <a:spLocks/>
          </p:cNvSpPr>
          <p:nvPr/>
        </p:nvSpPr>
        <p:spPr bwMode="auto">
          <a:xfrm>
            <a:off x="3259138" y="3883025"/>
            <a:ext cx="93662" cy="87313"/>
          </a:xfrm>
          <a:custGeom>
            <a:avLst/>
            <a:gdLst>
              <a:gd name="T0" fmla="*/ 59 w 59"/>
              <a:gd name="T1" fmla="*/ 20 h 55"/>
              <a:gd name="T2" fmla="*/ 56 w 59"/>
              <a:gd name="T3" fmla="*/ 15 h 55"/>
              <a:gd name="T4" fmla="*/ 54 w 59"/>
              <a:gd name="T5" fmla="*/ 10 h 55"/>
              <a:gd name="T6" fmla="*/ 51 w 59"/>
              <a:gd name="T7" fmla="*/ 8 h 55"/>
              <a:gd name="T8" fmla="*/ 48 w 59"/>
              <a:gd name="T9" fmla="*/ 5 h 55"/>
              <a:gd name="T10" fmla="*/ 46 w 59"/>
              <a:gd name="T11" fmla="*/ 3 h 55"/>
              <a:gd name="T12" fmla="*/ 38 w 59"/>
              <a:gd name="T13" fmla="*/ 0 h 55"/>
              <a:gd name="T14" fmla="*/ 20 w 59"/>
              <a:gd name="T15" fmla="*/ 3 h 55"/>
              <a:gd name="T16" fmla="*/ 12 w 59"/>
              <a:gd name="T17" fmla="*/ 5 h 55"/>
              <a:gd name="T18" fmla="*/ 10 w 59"/>
              <a:gd name="T19" fmla="*/ 8 h 55"/>
              <a:gd name="T20" fmla="*/ 7 w 59"/>
              <a:gd name="T21" fmla="*/ 10 h 55"/>
              <a:gd name="T22" fmla="*/ 5 w 59"/>
              <a:gd name="T23" fmla="*/ 13 h 55"/>
              <a:gd name="T24" fmla="*/ 2 w 59"/>
              <a:gd name="T25" fmla="*/ 20 h 55"/>
              <a:gd name="T26" fmla="*/ 0 w 59"/>
              <a:gd name="T27" fmla="*/ 35 h 55"/>
              <a:gd name="T28" fmla="*/ 2 w 59"/>
              <a:gd name="T29" fmla="*/ 43 h 55"/>
              <a:gd name="T30" fmla="*/ 5 w 59"/>
              <a:gd name="T31" fmla="*/ 45 h 55"/>
              <a:gd name="T32" fmla="*/ 7 w 59"/>
              <a:gd name="T33" fmla="*/ 48 h 55"/>
              <a:gd name="T34" fmla="*/ 10 w 59"/>
              <a:gd name="T35" fmla="*/ 50 h 55"/>
              <a:gd name="T36" fmla="*/ 15 w 59"/>
              <a:gd name="T37" fmla="*/ 53 h 55"/>
              <a:gd name="T38" fmla="*/ 20 w 59"/>
              <a:gd name="T39" fmla="*/ 55 h 55"/>
              <a:gd name="T40" fmla="*/ 38 w 59"/>
              <a:gd name="T41" fmla="*/ 53 h 55"/>
              <a:gd name="T42" fmla="*/ 46 w 59"/>
              <a:gd name="T43" fmla="*/ 50 h 55"/>
              <a:gd name="T44" fmla="*/ 48 w 59"/>
              <a:gd name="T45" fmla="*/ 48 h 55"/>
              <a:gd name="T46" fmla="*/ 51 w 59"/>
              <a:gd name="T47" fmla="*/ 45 h 55"/>
              <a:gd name="T48" fmla="*/ 54 w 59"/>
              <a:gd name="T49" fmla="*/ 43 h 55"/>
              <a:gd name="T50" fmla="*/ 56 w 59"/>
              <a:gd name="T51" fmla="*/ 35 h 55"/>
              <a:gd name="T52" fmla="*/ 59 w 59"/>
              <a:gd name="T53" fmla="*/ 28 h 55"/>
              <a:gd name="T54" fmla="*/ 38 w 59"/>
              <a:gd name="T55" fmla="*/ 23 h 55"/>
              <a:gd name="T56" fmla="*/ 36 w 59"/>
              <a:gd name="T57" fmla="*/ 20 h 55"/>
              <a:gd name="T58" fmla="*/ 23 w 59"/>
              <a:gd name="T59" fmla="*/ 23 h 55"/>
              <a:gd name="T60" fmla="*/ 20 w 59"/>
              <a:gd name="T61" fmla="*/ 35 h 55"/>
              <a:gd name="T62" fmla="*/ 23 w 59"/>
              <a:gd name="T63" fmla="*/ 38 h 55"/>
              <a:gd name="T64" fmla="*/ 36 w 59"/>
              <a:gd name="T65" fmla="*/ 35 h 55"/>
              <a:gd name="T66" fmla="*/ 38 w 59"/>
              <a:gd name="T67" fmla="*/ 28 h 55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w 59"/>
              <a:gd name="T103" fmla="*/ 0 h 55"/>
              <a:gd name="T104" fmla="*/ 59 w 59"/>
              <a:gd name="T105" fmla="*/ 55 h 55"/>
            </a:gdLst>
            <a:ahLst/>
            <a:cxnLst>
              <a:cxn ang="T68">
                <a:pos x="T0" y="T1"/>
              </a:cxn>
              <a:cxn ang="T69">
                <a:pos x="T2" y="T3"/>
              </a:cxn>
              <a:cxn ang="T70">
                <a:pos x="T4" y="T5"/>
              </a:cxn>
              <a:cxn ang="T71">
                <a:pos x="T6" y="T7"/>
              </a:cxn>
              <a:cxn ang="T72">
                <a:pos x="T8" y="T9"/>
              </a:cxn>
              <a:cxn ang="T73">
                <a:pos x="T10" y="T11"/>
              </a:cxn>
              <a:cxn ang="T74">
                <a:pos x="T12" y="T13"/>
              </a:cxn>
              <a:cxn ang="T75">
                <a:pos x="T14" y="T15"/>
              </a:cxn>
              <a:cxn ang="T76">
                <a:pos x="T16" y="T17"/>
              </a:cxn>
              <a:cxn ang="T77">
                <a:pos x="T18" y="T19"/>
              </a:cxn>
              <a:cxn ang="T78">
                <a:pos x="T20" y="T21"/>
              </a:cxn>
              <a:cxn ang="T79">
                <a:pos x="T22" y="T23"/>
              </a:cxn>
              <a:cxn ang="T80">
                <a:pos x="T24" y="T25"/>
              </a:cxn>
              <a:cxn ang="T81">
                <a:pos x="T26" y="T27"/>
              </a:cxn>
              <a:cxn ang="T82">
                <a:pos x="T28" y="T29"/>
              </a:cxn>
              <a:cxn ang="T83">
                <a:pos x="T30" y="T31"/>
              </a:cxn>
              <a:cxn ang="T84">
                <a:pos x="T32" y="T33"/>
              </a:cxn>
              <a:cxn ang="T85">
                <a:pos x="T34" y="T35"/>
              </a:cxn>
              <a:cxn ang="T86">
                <a:pos x="T36" y="T37"/>
              </a:cxn>
              <a:cxn ang="T87">
                <a:pos x="T38" y="T39"/>
              </a:cxn>
              <a:cxn ang="T88">
                <a:pos x="T40" y="T41"/>
              </a:cxn>
              <a:cxn ang="T89">
                <a:pos x="T42" y="T43"/>
              </a:cxn>
              <a:cxn ang="T90">
                <a:pos x="T44" y="T45"/>
              </a:cxn>
              <a:cxn ang="T91">
                <a:pos x="T46" y="T47"/>
              </a:cxn>
              <a:cxn ang="T92">
                <a:pos x="T48" y="T49"/>
              </a:cxn>
              <a:cxn ang="T93">
                <a:pos x="T50" y="T51"/>
              </a:cxn>
              <a:cxn ang="T94">
                <a:pos x="T52" y="T53"/>
              </a:cxn>
              <a:cxn ang="T95">
                <a:pos x="T54" y="T55"/>
              </a:cxn>
              <a:cxn ang="T96">
                <a:pos x="T56" y="T57"/>
              </a:cxn>
              <a:cxn ang="T97">
                <a:pos x="T58" y="T59"/>
              </a:cxn>
              <a:cxn ang="T98">
                <a:pos x="T60" y="T61"/>
              </a:cxn>
              <a:cxn ang="T99">
                <a:pos x="T62" y="T63"/>
              </a:cxn>
              <a:cxn ang="T100">
                <a:pos x="T64" y="T65"/>
              </a:cxn>
              <a:cxn ang="T101">
                <a:pos x="T66" y="T67"/>
              </a:cxn>
            </a:cxnLst>
            <a:rect l="T102" t="T103" r="T104" b="T105"/>
            <a:pathLst>
              <a:path w="59" h="55">
                <a:moveTo>
                  <a:pt x="59" y="28"/>
                </a:moveTo>
                <a:lnTo>
                  <a:pt x="59" y="20"/>
                </a:lnTo>
                <a:lnTo>
                  <a:pt x="56" y="20"/>
                </a:lnTo>
                <a:lnTo>
                  <a:pt x="56" y="15"/>
                </a:lnTo>
                <a:lnTo>
                  <a:pt x="54" y="13"/>
                </a:lnTo>
                <a:lnTo>
                  <a:pt x="54" y="10"/>
                </a:lnTo>
                <a:lnTo>
                  <a:pt x="51" y="10"/>
                </a:lnTo>
                <a:lnTo>
                  <a:pt x="51" y="8"/>
                </a:lnTo>
                <a:lnTo>
                  <a:pt x="48" y="8"/>
                </a:lnTo>
                <a:lnTo>
                  <a:pt x="48" y="5"/>
                </a:lnTo>
                <a:lnTo>
                  <a:pt x="46" y="5"/>
                </a:lnTo>
                <a:lnTo>
                  <a:pt x="46" y="3"/>
                </a:lnTo>
                <a:lnTo>
                  <a:pt x="38" y="3"/>
                </a:lnTo>
                <a:lnTo>
                  <a:pt x="38" y="0"/>
                </a:lnTo>
                <a:lnTo>
                  <a:pt x="20" y="0"/>
                </a:lnTo>
                <a:lnTo>
                  <a:pt x="20" y="3"/>
                </a:lnTo>
                <a:lnTo>
                  <a:pt x="15" y="3"/>
                </a:lnTo>
                <a:lnTo>
                  <a:pt x="12" y="5"/>
                </a:lnTo>
                <a:lnTo>
                  <a:pt x="10" y="5"/>
                </a:lnTo>
                <a:lnTo>
                  <a:pt x="10" y="8"/>
                </a:lnTo>
                <a:lnTo>
                  <a:pt x="7" y="8"/>
                </a:lnTo>
                <a:lnTo>
                  <a:pt x="7" y="10"/>
                </a:lnTo>
                <a:lnTo>
                  <a:pt x="5" y="10"/>
                </a:lnTo>
                <a:lnTo>
                  <a:pt x="5" y="13"/>
                </a:lnTo>
                <a:lnTo>
                  <a:pt x="2" y="15"/>
                </a:lnTo>
                <a:lnTo>
                  <a:pt x="2" y="20"/>
                </a:lnTo>
                <a:lnTo>
                  <a:pt x="0" y="20"/>
                </a:lnTo>
                <a:lnTo>
                  <a:pt x="0" y="35"/>
                </a:lnTo>
                <a:lnTo>
                  <a:pt x="2" y="35"/>
                </a:lnTo>
                <a:lnTo>
                  <a:pt x="2" y="43"/>
                </a:lnTo>
                <a:lnTo>
                  <a:pt x="5" y="43"/>
                </a:lnTo>
                <a:lnTo>
                  <a:pt x="5" y="45"/>
                </a:lnTo>
                <a:lnTo>
                  <a:pt x="7" y="45"/>
                </a:lnTo>
                <a:lnTo>
                  <a:pt x="7" y="48"/>
                </a:lnTo>
                <a:lnTo>
                  <a:pt x="10" y="48"/>
                </a:lnTo>
                <a:lnTo>
                  <a:pt x="10" y="50"/>
                </a:lnTo>
                <a:lnTo>
                  <a:pt x="12" y="50"/>
                </a:lnTo>
                <a:lnTo>
                  <a:pt x="15" y="53"/>
                </a:lnTo>
                <a:lnTo>
                  <a:pt x="20" y="53"/>
                </a:lnTo>
                <a:lnTo>
                  <a:pt x="20" y="55"/>
                </a:lnTo>
                <a:lnTo>
                  <a:pt x="38" y="55"/>
                </a:lnTo>
                <a:lnTo>
                  <a:pt x="38" y="53"/>
                </a:lnTo>
                <a:lnTo>
                  <a:pt x="46" y="53"/>
                </a:lnTo>
                <a:lnTo>
                  <a:pt x="46" y="50"/>
                </a:lnTo>
                <a:lnTo>
                  <a:pt x="48" y="50"/>
                </a:lnTo>
                <a:lnTo>
                  <a:pt x="48" y="48"/>
                </a:lnTo>
                <a:lnTo>
                  <a:pt x="51" y="48"/>
                </a:lnTo>
                <a:lnTo>
                  <a:pt x="51" y="45"/>
                </a:lnTo>
                <a:lnTo>
                  <a:pt x="54" y="45"/>
                </a:lnTo>
                <a:lnTo>
                  <a:pt x="54" y="43"/>
                </a:lnTo>
                <a:lnTo>
                  <a:pt x="56" y="43"/>
                </a:lnTo>
                <a:lnTo>
                  <a:pt x="56" y="35"/>
                </a:lnTo>
                <a:lnTo>
                  <a:pt x="59" y="35"/>
                </a:lnTo>
                <a:lnTo>
                  <a:pt x="59" y="28"/>
                </a:lnTo>
                <a:lnTo>
                  <a:pt x="38" y="28"/>
                </a:lnTo>
                <a:lnTo>
                  <a:pt x="38" y="23"/>
                </a:lnTo>
                <a:lnTo>
                  <a:pt x="36" y="23"/>
                </a:lnTo>
                <a:lnTo>
                  <a:pt x="36" y="20"/>
                </a:lnTo>
                <a:lnTo>
                  <a:pt x="23" y="20"/>
                </a:lnTo>
                <a:lnTo>
                  <a:pt x="23" y="23"/>
                </a:lnTo>
                <a:lnTo>
                  <a:pt x="20" y="23"/>
                </a:lnTo>
                <a:lnTo>
                  <a:pt x="20" y="35"/>
                </a:lnTo>
                <a:lnTo>
                  <a:pt x="23" y="35"/>
                </a:lnTo>
                <a:lnTo>
                  <a:pt x="23" y="38"/>
                </a:lnTo>
                <a:lnTo>
                  <a:pt x="36" y="38"/>
                </a:lnTo>
                <a:lnTo>
                  <a:pt x="36" y="35"/>
                </a:lnTo>
                <a:lnTo>
                  <a:pt x="38" y="35"/>
                </a:lnTo>
                <a:lnTo>
                  <a:pt x="38" y="28"/>
                </a:lnTo>
                <a:lnTo>
                  <a:pt x="59" y="28"/>
                </a:lnTo>
                <a:close/>
              </a:path>
            </a:pathLst>
          </a:custGeom>
          <a:solidFill>
            <a:schemeClr val="tx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85034" name="Freeform 347"/>
          <p:cNvSpPr>
            <a:spLocks/>
          </p:cNvSpPr>
          <p:nvPr/>
        </p:nvSpPr>
        <p:spPr bwMode="auto">
          <a:xfrm>
            <a:off x="1504950" y="2584450"/>
            <a:ext cx="109538" cy="333375"/>
          </a:xfrm>
          <a:custGeom>
            <a:avLst/>
            <a:gdLst>
              <a:gd name="T0" fmla="*/ 69 w 69"/>
              <a:gd name="T1" fmla="*/ 7 h 210"/>
              <a:gd name="T2" fmla="*/ 69 w 69"/>
              <a:gd name="T3" fmla="*/ 5 h 210"/>
              <a:gd name="T4" fmla="*/ 64 w 69"/>
              <a:gd name="T5" fmla="*/ 0 h 210"/>
              <a:gd name="T6" fmla="*/ 56 w 69"/>
              <a:gd name="T7" fmla="*/ 0 h 210"/>
              <a:gd name="T8" fmla="*/ 56 w 69"/>
              <a:gd name="T9" fmla="*/ 2 h 210"/>
              <a:gd name="T10" fmla="*/ 54 w 69"/>
              <a:gd name="T11" fmla="*/ 2 h 210"/>
              <a:gd name="T12" fmla="*/ 54 w 69"/>
              <a:gd name="T13" fmla="*/ 203 h 210"/>
              <a:gd name="T14" fmla="*/ 61 w 69"/>
              <a:gd name="T15" fmla="*/ 195 h 210"/>
              <a:gd name="T16" fmla="*/ 2 w 69"/>
              <a:gd name="T17" fmla="*/ 195 h 210"/>
              <a:gd name="T18" fmla="*/ 2 w 69"/>
              <a:gd name="T19" fmla="*/ 198 h 210"/>
              <a:gd name="T20" fmla="*/ 0 w 69"/>
              <a:gd name="T21" fmla="*/ 198 h 210"/>
              <a:gd name="T22" fmla="*/ 0 w 69"/>
              <a:gd name="T23" fmla="*/ 205 h 210"/>
              <a:gd name="T24" fmla="*/ 5 w 69"/>
              <a:gd name="T25" fmla="*/ 210 h 210"/>
              <a:gd name="T26" fmla="*/ 7 w 69"/>
              <a:gd name="T27" fmla="*/ 210 h 210"/>
              <a:gd name="T28" fmla="*/ 61 w 69"/>
              <a:gd name="T29" fmla="*/ 210 h 210"/>
              <a:gd name="T30" fmla="*/ 64 w 69"/>
              <a:gd name="T31" fmla="*/ 208 h 210"/>
              <a:gd name="T32" fmla="*/ 66 w 69"/>
              <a:gd name="T33" fmla="*/ 208 h 210"/>
              <a:gd name="T34" fmla="*/ 66 w 69"/>
              <a:gd name="T35" fmla="*/ 205 h 210"/>
              <a:gd name="T36" fmla="*/ 69 w 69"/>
              <a:gd name="T37" fmla="*/ 203 h 210"/>
              <a:gd name="T38" fmla="*/ 69 w 69"/>
              <a:gd name="T39" fmla="*/ 7 h 210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w 69"/>
              <a:gd name="T61" fmla="*/ 0 h 210"/>
              <a:gd name="T62" fmla="*/ 69 w 69"/>
              <a:gd name="T63" fmla="*/ 210 h 210"/>
            </a:gdLst>
            <a:ahLst/>
            <a:cxnLst>
              <a:cxn ang="T40">
                <a:pos x="T0" y="T1"/>
              </a:cxn>
              <a:cxn ang="T41">
                <a:pos x="T2" y="T3"/>
              </a:cxn>
              <a:cxn ang="T42">
                <a:pos x="T4" y="T5"/>
              </a:cxn>
              <a:cxn ang="T43">
                <a:pos x="T6" y="T7"/>
              </a:cxn>
              <a:cxn ang="T44">
                <a:pos x="T8" y="T9"/>
              </a:cxn>
              <a:cxn ang="T45">
                <a:pos x="T10" y="T11"/>
              </a:cxn>
              <a:cxn ang="T46">
                <a:pos x="T12" y="T13"/>
              </a:cxn>
              <a:cxn ang="T47">
                <a:pos x="T14" y="T15"/>
              </a:cxn>
              <a:cxn ang="T48">
                <a:pos x="T16" y="T17"/>
              </a:cxn>
              <a:cxn ang="T49">
                <a:pos x="T18" y="T19"/>
              </a:cxn>
              <a:cxn ang="T50">
                <a:pos x="T20" y="T21"/>
              </a:cxn>
              <a:cxn ang="T51">
                <a:pos x="T22" y="T23"/>
              </a:cxn>
              <a:cxn ang="T52">
                <a:pos x="T24" y="T25"/>
              </a:cxn>
              <a:cxn ang="T53">
                <a:pos x="T26" y="T27"/>
              </a:cxn>
              <a:cxn ang="T54">
                <a:pos x="T28" y="T29"/>
              </a:cxn>
              <a:cxn ang="T55">
                <a:pos x="T30" y="T31"/>
              </a:cxn>
              <a:cxn ang="T56">
                <a:pos x="T32" y="T33"/>
              </a:cxn>
              <a:cxn ang="T57">
                <a:pos x="T34" y="T35"/>
              </a:cxn>
              <a:cxn ang="T58">
                <a:pos x="T36" y="T37"/>
              </a:cxn>
              <a:cxn ang="T59">
                <a:pos x="T38" y="T39"/>
              </a:cxn>
            </a:cxnLst>
            <a:rect l="T60" t="T61" r="T62" b="T63"/>
            <a:pathLst>
              <a:path w="69" h="210">
                <a:moveTo>
                  <a:pt x="69" y="7"/>
                </a:moveTo>
                <a:lnTo>
                  <a:pt x="69" y="5"/>
                </a:lnTo>
                <a:lnTo>
                  <a:pt x="64" y="0"/>
                </a:lnTo>
                <a:lnTo>
                  <a:pt x="56" y="0"/>
                </a:lnTo>
                <a:lnTo>
                  <a:pt x="56" y="2"/>
                </a:lnTo>
                <a:lnTo>
                  <a:pt x="54" y="2"/>
                </a:lnTo>
                <a:lnTo>
                  <a:pt x="54" y="203"/>
                </a:lnTo>
                <a:lnTo>
                  <a:pt x="61" y="195"/>
                </a:lnTo>
                <a:lnTo>
                  <a:pt x="2" y="195"/>
                </a:lnTo>
                <a:lnTo>
                  <a:pt x="2" y="198"/>
                </a:lnTo>
                <a:lnTo>
                  <a:pt x="0" y="198"/>
                </a:lnTo>
                <a:lnTo>
                  <a:pt x="0" y="205"/>
                </a:lnTo>
                <a:lnTo>
                  <a:pt x="5" y="210"/>
                </a:lnTo>
                <a:lnTo>
                  <a:pt x="7" y="210"/>
                </a:lnTo>
                <a:lnTo>
                  <a:pt x="61" y="210"/>
                </a:lnTo>
                <a:lnTo>
                  <a:pt x="64" y="208"/>
                </a:lnTo>
                <a:lnTo>
                  <a:pt x="66" y="208"/>
                </a:lnTo>
                <a:lnTo>
                  <a:pt x="66" y="205"/>
                </a:lnTo>
                <a:lnTo>
                  <a:pt x="69" y="203"/>
                </a:lnTo>
                <a:lnTo>
                  <a:pt x="69" y="7"/>
                </a:lnTo>
                <a:close/>
              </a:path>
            </a:pathLst>
          </a:custGeom>
          <a:solidFill>
            <a:schemeClr val="tx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85035" name="Freeform 348"/>
          <p:cNvSpPr>
            <a:spLocks/>
          </p:cNvSpPr>
          <p:nvPr/>
        </p:nvSpPr>
        <p:spPr bwMode="auto">
          <a:xfrm>
            <a:off x="1504950" y="2584450"/>
            <a:ext cx="203200" cy="687388"/>
          </a:xfrm>
          <a:custGeom>
            <a:avLst/>
            <a:gdLst>
              <a:gd name="T0" fmla="*/ 128 w 128"/>
              <a:gd name="T1" fmla="*/ 7 h 433"/>
              <a:gd name="T2" fmla="*/ 128 w 128"/>
              <a:gd name="T3" fmla="*/ 5 h 433"/>
              <a:gd name="T4" fmla="*/ 123 w 128"/>
              <a:gd name="T5" fmla="*/ 0 h 433"/>
              <a:gd name="T6" fmla="*/ 115 w 128"/>
              <a:gd name="T7" fmla="*/ 0 h 433"/>
              <a:gd name="T8" fmla="*/ 115 w 128"/>
              <a:gd name="T9" fmla="*/ 2 h 433"/>
              <a:gd name="T10" fmla="*/ 113 w 128"/>
              <a:gd name="T11" fmla="*/ 2 h 433"/>
              <a:gd name="T12" fmla="*/ 113 w 128"/>
              <a:gd name="T13" fmla="*/ 425 h 433"/>
              <a:gd name="T14" fmla="*/ 120 w 128"/>
              <a:gd name="T15" fmla="*/ 418 h 433"/>
              <a:gd name="T16" fmla="*/ 2 w 128"/>
              <a:gd name="T17" fmla="*/ 418 h 433"/>
              <a:gd name="T18" fmla="*/ 2 w 128"/>
              <a:gd name="T19" fmla="*/ 420 h 433"/>
              <a:gd name="T20" fmla="*/ 0 w 128"/>
              <a:gd name="T21" fmla="*/ 420 h 433"/>
              <a:gd name="T22" fmla="*/ 0 w 128"/>
              <a:gd name="T23" fmla="*/ 428 h 433"/>
              <a:gd name="T24" fmla="*/ 5 w 128"/>
              <a:gd name="T25" fmla="*/ 433 h 433"/>
              <a:gd name="T26" fmla="*/ 7 w 128"/>
              <a:gd name="T27" fmla="*/ 433 h 433"/>
              <a:gd name="T28" fmla="*/ 120 w 128"/>
              <a:gd name="T29" fmla="*/ 433 h 433"/>
              <a:gd name="T30" fmla="*/ 123 w 128"/>
              <a:gd name="T31" fmla="*/ 430 h 433"/>
              <a:gd name="T32" fmla="*/ 126 w 128"/>
              <a:gd name="T33" fmla="*/ 430 h 433"/>
              <a:gd name="T34" fmla="*/ 126 w 128"/>
              <a:gd name="T35" fmla="*/ 428 h 433"/>
              <a:gd name="T36" fmla="*/ 128 w 128"/>
              <a:gd name="T37" fmla="*/ 425 h 433"/>
              <a:gd name="T38" fmla="*/ 128 w 128"/>
              <a:gd name="T39" fmla="*/ 7 h 433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w 128"/>
              <a:gd name="T61" fmla="*/ 0 h 433"/>
              <a:gd name="T62" fmla="*/ 128 w 128"/>
              <a:gd name="T63" fmla="*/ 433 h 433"/>
            </a:gdLst>
            <a:ahLst/>
            <a:cxnLst>
              <a:cxn ang="T40">
                <a:pos x="T0" y="T1"/>
              </a:cxn>
              <a:cxn ang="T41">
                <a:pos x="T2" y="T3"/>
              </a:cxn>
              <a:cxn ang="T42">
                <a:pos x="T4" y="T5"/>
              </a:cxn>
              <a:cxn ang="T43">
                <a:pos x="T6" y="T7"/>
              </a:cxn>
              <a:cxn ang="T44">
                <a:pos x="T8" y="T9"/>
              </a:cxn>
              <a:cxn ang="T45">
                <a:pos x="T10" y="T11"/>
              </a:cxn>
              <a:cxn ang="T46">
                <a:pos x="T12" y="T13"/>
              </a:cxn>
              <a:cxn ang="T47">
                <a:pos x="T14" y="T15"/>
              </a:cxn>
              <a:cxn ang="T48">
                <a:pos x="T16" y="T17"/>
              </a:cxn>
              <a:cxn ang="T49">
                <a:pos x="T18" y="T19"/>
              </a:cxn>
              <a:cxn ang="T50">
                <a:pos x="T20" y="T21"/>
              </a:cxn>
              <a:cxn ang="T51">
                <a:pos x="T22" y="T23"/>
              </a:cxn>
              <a:cxn ang="T52">
                <a:pos x="T24" y="T25"/>
              </a:cxn>
              <a:cxn ang="T53">
                <a:pos x="T26" y="T27"/>
              </a:cxn>
              <a:cxn ang="T54">
                <a:pos x="T28" y="T29"/>
              </a:cxn>
              <a:cxn ang="T55">
                <a:pos x="T30" y="T31"/>
              </a:cxn>
              <a:cxn ang="T56">
                <a:pos x="T32" y="T33"/>
              </a:cxn>
              <a:cxn ang="T57">
                <a:pos x="T34" y="T35"/>
              </a:cxn>
              <a:cxn ang="T58">
                <a:pos x="T36" y="T37"/>
              </a:cxn>
              <a:cxn ang="T59">
                <a:pos x="T38" y="T39"/>
              </a:cxn>
            </a:cxnLst>
            <a:rect l="T60" t="T61" r="T62" b="T63"/>
            <a:pathLst>
              <a:path w="128" h="433">
                <a:moveTo>
                  <a:pt x="128" y="7"/>
                </a:moveTo>
                <a:lnTo>
                  <a:pt x="128" y="5"/>
                </a:lnTo>
                <a:lnTo>
                  <a:pt x="123" y="0"/>
                </a:lnTo>
                <a:lnTo>
                  <a:pt x="115" y="0"/>
                </a:lnTo>
                <a:lnTo>
                  <a:pt x="115" y="2"/>
                </a:lnTo>
                <a:lnTo>
                  <a:pt x="113" y="2"/>
                </a:lnTo>
                <a:lnTo>
                  <a:pt x="113" y="425"/>
                </a:lnTo>
                <a:lnTo>
                  <a:pt x="120" y="418"/>
                </a:lnTo>
                <a:lnTo>
                  <a:pt x="2" y="418"/>
                </a:lnTo>
                <a:lnTo>
                  <a:pt x="2" y="420"/>
                </a:lnTo>
                <a:lnTo>
                  <a:pt x="0" y="420"/>
                </a:lnTo>
                <a:lnTo>
                  <a:pt x="0" y="428"/>
                </a:lnTo>
                <a:lnTo>
                  <a:pt x="5" y="433"/>
                </a:lnTo>
                <a:lnTo>
                  <a:pt x="7" y="433"/>
                </a:lnTo>
                <a:lnTo>
                  <a:pt x="120" y="433"/>
                </a:lnTo>
                <a:lnTo>
                  <a:pt x="123" y="430"/>
                </a:lnTo>
                <a:lnTo>
                  <a:pt x="126" y="430"/>
                </a:lnTo>
                <a:lnTo>
                  <a:pt x="126" y="428"/>
                </a:lnTo>
                <a:lnTo>
                  <a:pt x="128" y="425"/>
                </a:lnTo>
                <a:lnTo>
                  <a:pt x="128" y="7"/>
                </a:lnTo>
                <a:close/>
              </a:path>
            </a:pathLst>
          </a:custGeom>
          <a:solidFill>
            <a:schemeClr val="tx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85036" name="Freeform 349"/>
          <p:cNvSpPr>
            <a:spLocks/>
          </p:cNvSpPr>
          <p:nvPr/>
        </p:nvSpPr>
        <p:spPr bwMode="auto">
          <a:xfrm>
            <a:off x="1504950" y="2584450"/>
            <a:ext cx="293688" cy="1012825"/>
          </a:xfrm>
          <a:custGeom>
            <a:avLst/>
            <a:gdLst>
              <a:gd name="T0" fmla="*/ 185 w 185"/>
              <a:gd name="T1" fmla="*/ 7 h 638"/>
              <a:gd name="T2" fmla="*/ 185 w 185"/>
              <a:gd name="T3" fmla="*/ 5 h 638"/>
              <a:gd name="T4" fmla="*/ 180 w 185"/>
              <a:gd name="T5" fmla="*/ 0 h 638"/>
              <a:gd name="T6" fmla="*/ 172 w 185"/>
              <a:gd name="T7" fmla="*/ 0 h 638"/>
              <a:gd name="T8" fmla="*/ 172 w 185"/>
              <a:gd name="T9" fmla="*/ 2 h 638"/>
              <a:gd name="T10" fmla="*/ 169 w 185"/>
              <a:gd name="T11" fmla="*/ 2 h 638"/>
              <a:gd name="T12" fmla="*/ 169 w 185"/>
              <a:gd name="T13" fmla="*/ 631 h 638"/>
              <a:gd name="T14" fmla="*/ 177 w 185"/>
              <a:gd name="T15" fmla="*/ 623 h 638"/>
              <a:gd name="T16" fmla="*/ 2 w 185"/>
              <a:gd name="T17" fmla="*/ 623 h 638"/>
              <a:gd name="T18" fmla="*/ 2 w 185"/>
              <a:gd name="T19" fmla="*/ 626 h 638"/>
              <a:gd name="T20" fmla="*/ 0 w 185"/>
              <a:gd name="T21" fmla="*/ 626 h 638"/>
              <a:gd name="T22" fmla="*/ 0 w 185"/>
              <a:gd name="T23" fmla="*/ 633 h 638"/>
              <a:gd name="T24" fmla="*/ 5 w 185"/>
              <a:gd name="T25" fmla="*/ 638 h 638"/>
              <a:gd name="T26" fmla="*/ 7 w 185"/>
              <a:gd name="T27" fmla="*/ 638 h 638"/>
              <a:gd name="T28" fmla="*/ 177 w 185"/>
              <a:gd name="T29" fmla="*/ 638 h 638"/>
              <a:gd name="T30" fmla="*/ 180 w 185"/>
              <a:gd name="T31" fmla="*/ 636 h 638"/>
              <a:gd name="T32" fmla="*/ 182 w 185"/>
              <a:gd name="T33" fmla="*/ 636 h 638"/>
              <a:gd name="T34" fmla="*/ 182 w 185"/>
              <a:gd name="T35" fmla="*/ 633 h 638"/>
              <a:gd name="T36" fmla="*/ 185 w 185"/>
              <a:gd name="T37" fmla="*/ 631 h 638"/>
              <a:gd name="T38" fmla="*/ 185 w 185"/>
              <a:gd name="T39" fmla="*/ 7 h 638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w 185"/>
              <a:gd name="T61" fmla="*/ 0 h 638"/>
              <a:gd name="T62" fmla="*/ 185 w 185"/>
              <a:gd name="T63" fmla="*/ 638 h 638"/>
            </a:gdLst>
            <a:ahLst/>
            <a:cxnLst>
              <a:cxn ang="T40">
                <a:pos x="T0" y="T1"/>
              </a:cxn>
              <a:cxn ang="T41">
                <a:pos x="T2" y="T3"/>
              </a:cxn>
              <a:cxn ang="T42">
                <a:pos x="T4" y="T5"/>
              </a:cxn>
              <a:cxn ang="T43">
                <a:pos x="T6" y="T7"/>
              </a:cxn>
              <a:cxn ang="T44">
                <a:pos x="T8" y="T9"/>
              </a:cxn>
              <a:cxn ang="T45">
                <a:pos x="T10" y="T11"/>
              </a:cxn>
              <a:cxn ang="T46">
                <a:pos x="T12" y="T13"/>
              </a:cxn>
              <a:cxn ang="T47">
                <a:pos x="T14" y="T15"/>
              </a:cxn>
              <a:cxn ang="T48">
                <a:pos x="T16" y="T17"/>
              </a:cxn>
              <a:cxn ang="T49">
                <a:pos x="T18" y="T19"/>
              </a:cxn>
              <a:cxn ang="T50">
                <a:pos x="T20" y="T21"/>
              </a:cxn>
              <a:cxn ang="T51">
                <a:pos x="T22" y="T23"/>
              </a:cxn>
              <a:cxn ang="T52">
                <a:pos x="T24" y="T25"/>
              </a:cxn>
              <a:cxn ang="T53">
                <a:pos x="T26" y="T27"/>
              </a:cxn>
              <a:cxn ang="T54">
                <a:pos x="T28" y="T29"/>
              </a:cxn>
              <a:cxn ang="T55">
                <a:pos x="T30" y="T31"/>
              </a:cxn>
              <a:cxn ang="T56">
                <a:pos x="T32" y="T33"/>
              </a:cxn>
              <a:cxn ang="T57">
                <a:pos x="T34" y="T35"/>
              </a:cxn>
              <a:cxn ang="T58">
                <a:pos x="T36" y="T37"/>
              </a:cxn>
              <a:cxn ang="T59">
                <a:pos x="T38" y="T39"/>
              </a:cxn>
            </a:cxnLst>
            <a:rect l="T60" t="T61" r="T62" b="T63"/>
            <a:pathLst>
              <a:path w="185" h="638">
                <a:moveTo>
                  <a:pt x="185" y="7"/>
                </a:moveTo>
                <a:lnTo>
                  <a:pt x="185" y="5"/>
                </a:lnTo>
                <a:lnTo>
                  <a:pt x="180" y="0"/>
                </a:lnTo>
                <a:lnTo>
                  <a:pt x="172" y="0"/>
                </a:lnTo>
                <a:lnTo>
                  <a:pt x="172" y="2"/>
                </a:lnTo>
                <a:lnTo>
                  <a:pt x="169" y="2"/>
                </a:lnTo>
                <a:lnTo>
                  <a:pt x="169" y="631"/>
                </a:lnTo>
                <a:lnTo>
                  <a:pt x="177" y="623"/>
                </a:lnTo>
                <a:lnTo>
                  <a:pt x="2" y="623"/>
                </a:lnTo>
                <a:lnTo>
                  <a:pt x="2" y="626"/>
                </a:lnTo>
                <a:lnTo>
                  <a:pt x="0" y="626"/>
                </a:lnTo>
                <a:lnTo>
                  <a:pt x="0" y="633"/>
                </a:lnTo>
                <a:lnTo>
                  <a:pt x="5" y="638"/>
                </a:lnTo>
                <a:lnTo>
                  <a:pt x="7" y="638"/>
                </a:lnTo>
                <a:lnTo>
                  <a:pt x="177" y="638"/>
                </a:lnTo>
                <a:lnTo>
                  <a:pt x="180" y="636"/>
                </a:lnTo>
                <a:lnTo>
                  <a:pt x="182" y="636"/>
                </a:lnTo>
                <a:lnTo>
                  <a:pt x="182" y="633"/>
                </a:lnTo>
                <a:lnTo>
                  <a:pt x="185" y="631"/>
                </a:lnTo>
                <a:lnTo>
                  <a:pt x="185" y="7"/>
                </a:lnTo>
                <a:close/>
              </a:path>
            </a:pathLst>
          </a:custGeom>
          <a:solidFill>
            <a:schemeClr val="tx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85037" name="Freeform 350"/>
          <p:cNvSpPr>
            <a:spLocks/>
          </p:cNvSpPr>
          <p:nvPr/>
        </p:nvSpPr>
        <p:spPr bwMode="auto">
          <a:xfrm>
            <a:off x="1504950" y="2584450"/>
            <a:ext cx="374650" cy="1370013"/>
          </a:xfrm>
          <a:custGeom>
            <a:avLst/>
            <a:gdLst>
              <a:gd name="T0" fmla="*/ 236 w 236"/>
              <a:gd name="T1" fmla="*/ 7 h 863"/>
              <a:gd name="T2" fmla="*/ 236 w 236"/>
              <a:gd name="T3" fmla="*/ 5 h 863"/>
              <a:gd name="T4" fmla="*/ 231 w 236"/>
              <a:gd name="T5" fmla="*/ 0 h 863"/>
              <a:gd name="T6" fmla="*/ 223 w 236"/>
              <a:gd name="T7" fmla="*/ 0 h 863"/>
              <a:gd name="T8" fmla="*/ 223 w 236"/>
              <a:gd name="T9" fmla="*/ 2 h 863"/>
              <a:gd name="T10" fmla="*/ 221 w 236"/>
              <a:gd name="T11" fmla="*/ 2 h 863"/>
              <a:gd name="T12" fmla="*/ 221 w 236"/>
              <a:gd name="T13" fmla="*/ 856 h 863"/>
              <a:gd name="T14" fmla="*/ 228 w 236"/>
              <a:gd name="T15" fmla="*/ 848 h 863"/>
              <a:gd name="T16" fmla="*/ 2 w 236"/>
              <a:gd name="T17" fmla="*/ 848 h 863"/>
              <a:gd name="T18" fmla="*/ 2 w 236"/>
              <a:gd name="T19" fmla="*/ 851 h 863"/>
              <a:gd name="T20" fmla="*/ 0 w 236"/>
              <a:gd name="T21" fmla="*/ 851 h 863"/>
              <a:gd name="T22" fmla="*/ 0 w 236"/>
              <a:gd name="T23" fmla="*/ 858 h 863"/>
              <a:gd name="T24" fmla="*/ 5 w 236"/>
              <a:gd name="T25" fmla="*/ 863 h 863"/>
              <a:gd name="T26" fmla="*/ 7 w 236"/>
              <a:gd name="T27" fmla="*/ 863 h 863"/>
              <a:gd name="T28" fmla="*/ 228 w 236"/>
              <a:gd name="T29" fmla="*/ 863 h 863"/>
              <a:gd name="T30" fmla="*/ 231 w 236"/>
              <a:gd name="T31" fmla="*/ 861 h 863"/>
              <a:gd name="T32" fmla="*/ 234 w 236"/>
              <a:gd name="T33" fmla="*/ 861 h 863"/>
              <a:gd name="T34" fmla="*/ 234 w 236"/>
              <a:gd name="T35" fmla="*/ 858 h 863"/>
              <a:gd name="T36" fmla="*/ 236 w 236"/>
              <a:gd name="T37" fmla="*/ 856 h 863"/>
              <a:gd name="T38" fmla="*/ 236 w 236"/>
              <a:gd name="T39" fmla="*/ 7 h 863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w 236"/>
              <a:gd name="T61" fmla="*/ 0 h 863"/>
              <a:gd name="T62" fmla="*/ 236 w 236"/>
              <a:gd name="T63" fmla="*/ 863 h 863"/>
            </a:gdLst>
            <a:ahLst/>
            <a:cxnLst>
              <a:cxn ang="T40">
                <a:pos x="T0" y="T1"/>
              </a:cxn>
              <a:cxn ang="T41">
                <a:pos x="T2" y="T3"/>
              </a:cxn>
              <a:cxn ang="T42">
                <a:pos x="T4" y="T5"/>
              </a:cxn>
              <a:cxn ang="T43">
                <a:pos x="T6" y="T7"/>
              </a:cxn>
              <a:cxn ang="T44">
                <a:pos x="T8" y="T9"/>
              </a:cxn>
              <a:cxn ang="T45">
                <a:pos x="T10" y="T11"/>
              </a:cxn>
              <a:cxn ang="T46">
                <a:pos x="T12" y="T13"/>
              </a:cxn>
              <a:cxn ang="T47">
                <a:pos x="T14" y="T15"/>
              </a:cxn>
              <a:cxn ang="T48">
                <a:pos x="T16" y="T17"/>
              </a:cxn>
              <a:cxn ang="T49">
                <a:pos x="T18" y="T19"/>
              </a:cxn>
              <a:cxn ang="T50">
                <a:pos x="T20" y="T21"/>
              </a:cxn>
              <a:cxn ang="T51">
                <a:pos x="T22" y="T23"/>
              </a:cxn>
              <a:cxn ang="T52">
                <a:pos x="T24" y="T25"/>
              </a:cxn>
              <a:cxn ang="T53">
                <a:pos x="T26" y="T27"/>
              </a:cxn>
              <a:cxn ang="T54">
                <a:pos x="T28" y="T29"/>
              </a:cxn>
              <a:cxn ang="T55">
                <a:pos x="T30" y="T31"/>
              </a:cxn>
              <a:cxn ang="T56">
                <a:pos x="T32" y="T33"/>
              </a:cxn>
              <a:cxn ang="T57">
                <a:pos x="T34" y="T35"/>
              </a:cxn>
              <a:cxn ang="T58">
                <a:pos x="T36" y="T37"/>
              </a:cxn>
              <a:cxn ang="T59">
                <a:pos x="T38" y="T39"/>
              </a:cxn>
            </a:cxnLst>
            <a:rect l="T60" t="T61" r="T62" b="T63"/>
            <a:pathLst>
              <a:path w="236" h="863">
                <a:moveTo>
                  <a:pt x="236" y="7"/>
                </a:moveTo>
                <a:lnTo>
                  <a:pt x="236" y="5"/>
                </a:lnTo>
                <a:lnTo>
                  <a:pt x="231" y="0"/>
                </a:lnTo>
                <a:lnTo>
                  <a:pt x="223" y="0"/>
                </a:lnTo>
                <a:lnTo>
                  <a:pt x="223" y="2"/>
                </a:lnTo>
                <a:lnTo>
                  <a:pt x="221" y="2"/>
                </a:lnTo>
                <a:lnTo>
                  <a:pt x="221" y="856"/>
                </a:lnTo>
                <a:lnTo>
                  <a:pt x="228" y="848"/>
                </a:lnTo>
                <a:lnTo>
                  <a:pt x="2" y="848"/>
                </a:lnTo>
                <a:lnTo>
                  <a:pt x="2" y="851"/>
                </a:lnTo>
                <a:lnTo>
                  <a:pt x="0" y="851"/>
                </a:lnTo>
                <a:lnTo>
                  <a:pt x="0" y="858"/>
                </a:lnTo>
                <a:lnTo>
                  <a:pt x="5" y="863"/>
                </a:lnTo>
                <a:lnTo>
                  <a:pt x="7" y="863"/>
                </a:lnTo>
                <a:lnTo>
                  <a:pt x="228" y="863"/>
                </a:lnTo>
                <a:lnTo>
                  <a:pt x="231" y="861"/>
                </a:lnTo>
                <a:lnTo>
                  <a:pt x="234" y="861"/>
                </a:lnTo>
                <a:lnTo>
                  <a:pt x="234" y="858"/>
                </a:lnTo>
                <a:lnTo>
                  <a:pt x="236" y="856"/>
                </a:lnTo>
                <a:lnTo>
                  <a:pt x="236" y="7"/>
                </a:lnTo>
                <a:close/>
              </a:path>
            </a:pathLst>
          </a:custGeom>
          <a:solidFill>
            <a:schemeClr val="tx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85038" name="Freeform 351"/>
          <p:cNvSpPr>
            <a:spLocks/>
          </p:cNvSpPr>
          <p:nvPr/>
        </p:nvSpPr>
        <p:spPr bwMode="auto">
          <a:xfrm>
            <a:off x="3181350" y="2584450"/>
            <a:ext cx="142875" cy="317500"/>
          </a:xfrm>
          <a:custGeom>
            <a:avLst/>
            <a:gdLst>
              <a:gd name="T0" fmla="*/ 20 w 90"/>
              <a:gd name="T1" fmla="*/ 7 h 200"/>
              <a:gd name="T2" fmla="*/ 18 w 90"/>
              <a:gd name="T3" fmla="*/ 5 h 200"/>
              <a:gd name="T4" fmla="*/ 18 w 90"/>
              <a:gd name="T5" fmla="*/ 2 h 200"/>
              <a:gd name="T6" fmla="*/ 15 w 90"/>
              <a:gd name="T7" fmla="*/ 2 h 200"/>
              <a:gd name="T8" fmla="*/ 15 w 90"/>
              <a:gd name="T9" fmla="*/ 0 h 200"/>
              <a:gd name="T10" fmla="*/ 5 w 90"/>
              <a:gd name="T11" fmla="*/ 0 h 200"/>
              <a:gd name="T12" fmla="*/ 2 w 90"/>
              <a:gd name="T13" fmla="*/ 2 h 200"/>
              <a:gd name="T14" fmla="*/ 0 w 90"/>
              <a:gd name="T15" fmla="*/ 2 h 200"/>
              <a:gd name="T16" fmla="*/ 0 w 90"/>
              <a:gd name="T17" fmla="*/ 195 h 200"/>
              <a:gd name="T18" fmla="*/ 2 w 90"/>
              <a:gd name="T19" fmla="*/ 198 h 200"/>
              <a:gd name="T20" fmla="*/ 5 w 90"/>
              <a:gd name="T21" fmla="*/ 198 h 200"/>
              <a:gd name="T22" fmla="*/ 8 w 90"/>
              <a:gd name="T23" fmla="*/ 200 h 200"/>
              <a:gd name="T24" fmla="*/ 82 w 90"/>
              <a:gd name="T25" fmla="*/ 200 h 200"/>
              <a:gd name="T26" fmla="*/ 87 w 90"/>
              <a:gd name="T27" fmla="*/ 195 h 200"/>
              <a:gd name="T28" fmla="*/ 87 w 90"/>
              <a:gd name="T29" fmla="*/ 193 h 200"/>
              <a:gd name="T30" fmla="*/ 90 w 90"/>
              <a:gd name="T31" fmla="*/ 193 h 200"/>
              <a:gd name="T32" fmla="*/ 87 w 90"/>
              <a:gd name="T33" fmla="*/ 190 h 200"/>
              <a:gd name="T34" fmla="*/ 87 w 90"/>
              <a:gd name="T35" fmla="*/ 188 h 200"/>
              <a:gd name="T36" fmla="*/ 85 w 90"/>
              <a:gd name="T37" fmla="*/ 188 h 200"/>
              <a:gd name="T38" fmla="*/ 85 w 90"/>
              <a:gd name="T39" fmla="*/ 185 h 200"/>
              <a:gd name="T40" fmla="*/ 79 w 90"/>
              <a:gd name="T41" fmla="*/ 185 h 200"/>
              <a:gd name="T42" fmla="*/ 10 w 90"/>
              <a:gd name="T43" fmla="*/ 185 h 200"/>
              <a:gd name="T44" fmla="*/ 20 w 90"/>
              <a:gd name="T45" fmla="*/ 193 h 200"/>
              <a:gd name="T46" fmla="*/ 20 w 90"/>
              <a:gd name="T47" fmla="*/ 7 h 200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w 90"/>
              <a:gd name="T73" fmla="*/ 0 h 200"/>
              <a:gd name="T74" fmla="*/ 90 w 90"/>
              <a:gd name="T75" fmla="*/ 200 h 200"/>
            </a:gdLst>
            <a:ahLst/>
            <a:cxnLst>
              <a:cxn ang="T48">
                <a:pos x="T0" y="T1"/>
              </a:cxn>
              <a:cxn ang="T49">
                <a:pos x="T2" y="T3"/>
              </a:cxn>
              <a:cxn ang="T50">
                <a:pos x="T4" y="T5"/>
              </a:cxn>
              <a:cxn ang="T51">
                <a:pos x="T6" y="T7"/>
              </a:cxn>
              <a:cxn ang="T52">
                <a:pos x="T8" y="T9"/>
              </a:cxn>
              <a:cxn ang="T53">
                <a:pos x="T10" y="T11"/>
              </a:cxn>
              <a:cxn ang="T54">
                <a:pos x="T12" y="T13"/>
              </a:cxn>
              <a:cxn ang="T55">
                <a:pos x="T14" y="T15"/>
              </a:cxn>
              <a:cxn ang="T56">
                <a:pos x="T16" y="T17"/>
              </a:cxn>
              <a:cxn ang="T57">
                <a:pos x="T18" y="T19"/>
              </a:cxn>
              <a:cxn ang="T58">
                <a:pos x="T20" y="T21"/>
              </a:cxn>
              <a:cxn ang="T59">
                <a:pos x="T22" y="T23"/>
              </a:cxn>
              <a:cxn ang="T60">
                <a:pos x="T24" y="T25"/>
              </a:cxn>
              <a:cxn ang="T61">
                <a:pos x="T26" y="T27"/>
              </a:cxn>
              <a:cxn ang="T62">
                <a:pos x="T28" y="T29"/>
              </a:cxn>
              <a:cxn ang="T63">
                <a:pos x="T30" y="T31"/>
              </a:cxn>
              <a:cxn ang="T64">
                <a:pos x="T32" y="T33"/>
              </a:cxn>
              <a:cxn ang="T65">
                <a:pos x="T34" y="T35"/>
              </a:cxn>
              <a:cxn ang="T66">
                <a:pos x="T36" y="T37"/>
              </a:cxn>
              <a:cxn ang="T67">
                <a:pos x="T38" y="T39"/>
              </a:cxn>
              <a:cxn ang="T68">
                <a:pos x="T40" y="T41"/>
              </a:cxn>
              <a:cxn ang="T69">
                <a:pos x="T42" y="T43"/>
              </a:cxn>
              <a:cxn ang="T70">
                <a:pos x="T44" y="T45"/>
              </a:cxn>
              <a:cxn ang="T71">
                <a:pos x="T46" y="T47"/>
              </a:cxn>
            </a:cxnLst>
            <a:rect l="T72" t="T73" r="T74" b="T75"/>
            <a:pathLst>
              <a:path w="90" h="200">
                <a:moveTo>
                  <a:pt x="20" y="7"/>
                </a:moveTo>
                <a:lnTo>
                  <a:pt x="18" y="5"/>
                </a:lnTo>
                <a:lnTo>
                  <a:pt x="18" y="2"/>
                </a:lnTo>
                <a:lnTo>
                  <a:pt x="15" y="2"/>
                </a:lnTo>
                <a:lnTo>
                  <a:pt x="15" y="0"/>
                </a:lnTo>
                <a:lnTo>
                  <a:pt x="5" y="0"/>
                </a:lnTo>
                <a:lnTo>
                  <a:pt x="2" y="2"/>
                </a:lnTo>
                <a:lnTo>
                  <a:pt x="0" y="2"/>
                </a:lnTo>
                <a:lnTo>
                  <a:pt x="0" y="195"/>
                </a:lnTo>
                <a:lnTo>
                  <a:pt x="2" y="198"/>
                </a:lnTo>
                <a:lnTo>
                  <a:pt x="5" y="198"/>
                </a:lnTo>
                <a:lnTo>
                  <a:pt x="8" y="200"/>
                </a:lnTo>
                <a:lnTo>
                  <a:pt x="82" y="200"/>
                </a:lnTo>
                <a:lnTo>
                  <a:pt x="87" y="195"/>
                </a:lnTo>
                <a:lnTo>
                  <a:pt x="87" y="193"/>
                </a:lnTo>
                <a:lnTo>
                  <a:pt x="90" y="193"/>
                </a:lnTo>
                <a:lnTo>
                  <a:pt x="87" y="190"/>
                </a:lnTo>
                <a:lnTo>
                  <a:pt x="87" y="188"/>
                </a:lnTo>
                <a:lnTo>
                  <a:pt x="85" y="188"/>
                </a:lnTo>
                <a:lnTo>
                  <a:pt x="85" y="185"/>
                </a:lnTo>
                <a:lnTo>
                  <a:pt x="79" y="185"/>
                </a:lnTo>
                <a:lnTo>
                  <a:pt x="10" y="185"/>
                </a:lnTo>
                <a:lnTo>
                  <a:pt x="20" y="193"/>
                </a:lnTo>
                <a:lnTo>
                  <a:pt x="20" y="7"/>
                </a:lnTo>
                <a:close/>
              </a:path>
            </a:pathLst>
          </a:custGeom>
          <a:solidFill>
            <a:schemeClr val="tx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85039" name="Freeform 352"/>
          <p:cNvSpPr>
            <a:spLocks/>
          </p:cNvSpPr>
          <p:nvPr/>
        </p:nvSpPr>
        <p:spPr bwMode="auto">
          <a:xfrm>
            <a:off x="3108325" y="2584450"/>
            <a:ext cx="215900" cy="674688"/>
          </a:xfrm>
          <a:custGeom>
            <a:avLst/>
            <a:gdLst>
              <a:gd name="T0" fmla="*/ 20 w 136"/>
              <a:gd name="T1" fmla="*/ 7 h 425"/>
              <a:gd name="T2" fmla="*/ 18 w 136"/>
              <a:gd name="T3" fmla="*/ 5 h 425"/>
              <a:gd name="T4" fmla="*/ 18 w 136"/>
              <a:gd name="T5" fmla="*/ 2 h 425"/>
              <a:gd name="T6" fmla="*/ 15 w 136"/>
              <a:gd name="T7" fmla="*/ 2 h 425"/>
              <a:gd name="T8" fmla="*/ 15 w 136"/>
              <a:gd name="T9" fmla="*/ 0 h 425"/>
              <a:gd name="T10" fmla="*/ 5 w 136"/>
              <a:gd name="T11" fmla="*/ 0 h 425"/>
              <a:gd name="T12" fmla="*/ 2 w 136"/>
              <a:gd name="T13" fmla="*/ 2 h 425"/>
              <a:gd name="T14" fmla="*/ 0 w 136"/>
              <a:gd name="T15" fmla="*/ 2 h 425"/>
              <a:gd name="T16" fmla="*/ 0 w 136"/>
              <a:gd name="T17" fmla="*/ 420 h 425"/>
              <a:gd name="T18" fmla="*/ 2 w 136"/>
              <a:gd name="T19" fmla="*/ 423 h 425"/>
              <a:gd name="T20" fmla="*/ 5 w 136"/>
              <a:gd name="T21" fmla="*/ 423 h 425"/>
              <a:gd name="T22" fmla="*/ 7 w 136"/>
              <a:gd name="T23" fmla="*/ 425 h 425"/>
              <a:gd name="T24" fmla="*/ 128 w 136"/>
              <a:gd name="T25" fmla="*/ 425 h 425"/>
              <a:gd name="T26" fmla="*/ 133 w 136"/>
              <a:gd name="T27" fmla="*/ 420 h 425"/>
              <a:gd name="T28" fmla="*/ 133 w 136"/>
              <a:gd name="T29" fmla="*/ 418 h 425"/>
              <a:gd name="T30" fmla="*/ 136 w 136"/>
              <a:gd name="T31" fmla="*/ 418 h 425"/>
              <a:gd name="T32" fmla="*/ 133 w 136"/>
              <a:gd name="T33" fmla="*/ 415 h 425"/>
              <a:gd name="T34" fmla="*/ 133 w 136"/>
              <a:gd name="T35" fmla="*/ 413 h 425"/>
              <a:gd name="T36" fmla="*/ 131 w 136"/>
              <a:gd name="T37" fmla="*/ 413 h 425"/>
              <a:gd name="T38" fmla="*/ 131 w 136"/>
              <a:gd name="T39" fmla="*/ 410 h 425"/>
              <a:gd name="T40" fmla="*/ 125 w 136"/>
              <a:gd name="T41" fmla="*/ 410 h 425"/>
              <a:gd name="T42" fmla="*/ 10 w 136"/>
              <a:gd name="T43" fmla="*/ 410 h 425"/>
              <a:gd name="T44" fmla="*/ 20 w 136"/>
              <a:gd name="T45" fmla="*/ 418 h 425"/>
              <a:gd name="T46" fmla="*/ 20 w 136"/>
              <a:gd name="T47" fmla="*/ 7 h 425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w 136"/>
              <a:gd name="T73" fmla="*/ 0 h 425"/>
              <a:gd name="T74" fmla="*/ 136 w 136"/>
              <a:gd name="T75" fmla="*/ 425 h 425"/>
            </a:gdLst>
            <a:ahLst/>
            <a:cxnLst>
              <a:cxn ang="T48">
                <a:pos x="T0" y="T1"/>
              </a:cxn>
              <a:cxn ang="T49">
                <a:pos x="T2" y="T3"/>
              </a:cxn>
              <a:cxn ang="T50">
                <a:pos x="T4" y="T5"/>
              </a:cxn>
              <a:cxn ang="T51">
                <a:pos x="T6" y="T7"/>
              </a:cxn>
              <a:cxn ang="T52">
                <a:pos x="T8" y="T9"/>
              </a:cxn>
              <a:cxn ang="T53">
                <a:pos x="T10" y="T11"/>
              </a:cxn>
              <a:cxn ang="T54">
                <a:pos x="T12" y="T13"/>
              </a:cxn>
              <a:cxn ang="T55">
                <a:pos x="T14" y="T15"/>
              </a:cxn>
              <a:cxn ang="T56">
                <a:pos x="T16" y="T17"/>
              </a:cxn>
              <a:cxn ang="T57">
                <a:pos x="T18" y="T19"/>
              </a:cxn>
              <a:cxn ang="T58">
                <a:pos x="T20" y="T21"/>
              </a:cxn>
              <a:cxn ang="T59">
                <a:pos x="T22" y="T23"/>
              </a:cxn>
              <a:cxn ang="T60">
                <a:pos x="T24" y="T25"/>
              </a:cxn>
              <a:cxn ang="T61">
                <a:pos x="T26" y="T27"/>
              </a:cxn>
              <a:cxn ang="T62">
                <a:pos x="T28" y="T29"/>
              </a:cxn>
              <a:cxn ang="T63">
                <a:pos x="T30" y="T31"/>
              </a:cxn>
              <a:cxn ang="T64">
                <a:pos x="T32" y="T33"/>
              </a:cxn>
              <a:cxn ang="T65">
                <a:pos x="T34" y="T35"/>
              </a:cxn>
              <a:cxn ang="T66">
                <a:pos x="T36" y="T37"/>
              </a:cxn>
              <a:cxn ang="T67">
                <a:pos x="T38" y="T39"/>
              </a:cxn>
              <a:cxn ang="T68">
                <a:pos x="T40" y="T41"/>
              </a:cxn>
              <a:cxn ang="T69">
                <a:pos x="T42" y="T43"/>
              </a:cxn>
              <a:cxn ang="T70">
                <a:pos x="T44" y="T45"/>
              </a:cxn>
              <a:cxn ang="T71">
                <a:pos x="T46" y="T47"/>
              </a:cxn>
            </a:cxnLst>
            <a:rect l="T72" t="T73" r="T74" b="T75"/>
            <a:pathLst>
              <a:path w="136" h="425">
                <a:moveTo>
                  <a:pt x="20" y="7"/>
                </a:moveTo>
                <a:lnTo>
                  <a:pt x="18" y="5"/>
                </a:lnTo>
                <a:lnTo>
                  <a:pt x="18" y="2"/>
                </a:lnTo>
                <a:lnTo>
                  <a:pt x="15" y="2"/>
                </a:lnTo>
                <a:lnTo>
                  <a:pt x="15" y="0"/>
                </a:lnTo>
                <a:lnTo>
                  <a:pt x="5" y="0"/>
                </a:lnTo>
                <a:lnTo>
                  <a:pt x="2" y="2"/>
                </a:lnTo>
                <a:lnTo>
                  <a:pt x="0" y="2"/>
                </a:lnTo>
                <a:lnTo>
                  <a:pt x="0" y="420"/>
                </a:lnTo>
                <a:lnTo>
                  <a:pt x="2" y="423"/>
                </a:lnTo>
                <a:lnTo>
                  <a:pt x="5" y="423"/>
                </a:lnTo>
                <a:lnTo>
                  <a:pt x="7" y="425"/>
                </a:lnTo>
                <a:lnTo>
                  <a:pt x="128" y="425"/>
                </a:lnTo>
                <a:lnTo>
                  <a:pt x="133" y="420"/>
                </a:lnTo>
                <a:lnTo>
                  <a:pt x="133" y="418"/>
                </a:lnTo>
                <a:lnTo>
                  <a:pt x="136" y="418"/>
                </a:lnTo>
                <a:lnTo>
                  <a:pt x="133" y="415"/>
                </a:lnTo>
                <a:lnTo>
                  <a:pt x="133" y="413"/>
                </a:lnTo>
                <a:lnTo>
                  <a:pt x="131" y="413"/>
                </a:lnTo>
                <a:lnTo>
                  <a:pt x="131" y="410"/>
                </a:lnTo>
                <a:lnTo>
                  <a:pt x="125" y="410"/>
                </a:lnTo>
                <a:lnTo>
                  <a:pt x="10" y="410"/>
                </a:lnTo>
                <a:lnTo>
                  <a:pt x="20" y="418"/>
                </a:lnTo>
                <a:lnTo>
                  <a:pt x="20" y="7"/>
                </a:lnTo>
                <a:close/>
              </a:path>
            </a:pathLst>
          </a:custGeom>
          <a:solidFill>
            <a:schemeClr val="tx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85040" name="Freeform 353"/>
          <p:cNvSpPr>
            <a:spLocks/>
          </p:cNvSpPr>
          <p:nvPr/>
        </p:nvSpPr>
        <p:spPr bwMode="auto">
          <a:xfrm>
            <a:off x="3013075" y="2584450"/>
            <a:ext cx="311150" cy="1001713"/>
          </a:xfrm>
          <a:custGeom>
            <a:avLst/>
            <a:gdLst>
              <a:gd name="T0" fmla="*/ 21 w 196"/>
              <a:gd name="T1" fmla="*/ 7 h 631"/>
              <a:gd name="T2" fmla="*/ 18 w 196"/>
              <a:gd name="T3" fmla="*/ 5 h 631"/>
              <a:gd name="T4" fmla="*/ 18 w 196"/>
              <a:gd name="T5" fmla="*/ 2 h 631"/>
              <a:gd name="T6" fmla="*/ 16 w 196"/>
              <a:gd name="T7" fmla="*/ 2 h 631"/>
              <a:gd name="T8" fmla="*/ 16 w 196"/>
              <a:gd name="T9" fmla="*/ 0 h 631"/>
              <a:gd name="T10" fmla="*/ 6 w 196"/>
              <a:gd name="T11" fmla="*/ 0 h 631"/>
              <a:gd name="T12" fmla="*/ 3 w 196"/>
              <a:gd name="T13" fmla="*/ 2 h 631"/>
              <a:gd name="T14" fmla="*/ 0 w 196"/>
              <a:gd name="T15" fmla="*/ 2 h 631"/>
              <a:gd name="T16" fmla="*/ 0 w 196"/>
              <a:gd name="T17" fmla="*/ 626 h 631"/>
              <a:gd name="T18" fmla="*/ 3 w 196"/>
              <a:gd name="T19" fmla="*/ 628 h 631"/>
              <a:gd name="T20" fmla="*/ 6 w 196"/>
              <a:gd name="T21" fmla="*/ 628 h 631"/>
              <a:gd name="T22" fmla="*/ 8 w 196"/>
              <a:gd name="T23" fmla="*/ 631 h 631"/>
              <a:gd name="T24" fmla="*/ 188 w 196"/>
              <a:gd name="T25" fmla="*/ 631 h 631"/>
              <a:gd name="T26" fmla="*/ 193 w 196"/>
              <a:gd name="T27" fmla="*/ 626 h 631"/>
              <a:gd name="T28" fmla="*/ 193 w 196"/>
              <a:gd name="T29" fmla="*/ 623 h 631"/>
              <a:gd name="T30" fmla="*/ 196 w 196"/>
              <a:gd name="T31" fmla="*/ 623 h 631"/>
              <a:gd name="T32" fmla="*/ 193 w 196"/>
              <a:gd name="T33" fmla="*/ 621 h 631"/>
              <a:gd name="T34" fmla="*/ 193 w 196"/>
              <a:gd name="T35" fmla="*/ 618 h 631"/>
              <a:gd name="T36" fmla="*/ 191 w 196"/>
              <a:gd name="T37" fmla="*/ 618 h 631"/>
              <a:gd name="T38" fmla="*/ 191 w 196"/>
              <a:gd name="T39" fmla="*/ 616 h 631"/>
              <a:gd name="T40" fmla="*/ 185 w 196"/>
              <a:gd name="T41" fmla="*/ 616 h 631"/>
              <a:gd name="T42" fmla="*/ 11 w 196"/>
              <a:gd name="T43" fmla="*/ 616 h 631"/>
              <a:gd name="T44" fmla="*/ 21 w 196"/>
              <a:gd name="T45" fmla="*/ 623 h 631"/>
              <a:gd name="T46" fmla="*/ 21 w 196"/>
              <a:gd name="T47" fmla="*/ 7 h 631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w 196"/>
              <a:gd name="T73" fmla="*/ 0 h 631"/>
              <a:gd name="T74" fmla="*/ 196 w 196"/>
              <a:gd name="T75" fmla="*/ 631 h 631"/>
            </a:gdLst>
            <a:ahLst/>
            <a:cxnLst>
              <a:cxn ang="T48">
                <a:pos x="T0" y="T1"/>
              </a:cxn>
              <a:cxn ang="T49">
                <a:pos x="T2" y="T3"/>
              </a:cxn>
              <a:cxn ang="T50">
                <a:pos x="T4" y="T5"/>
              </a:cxn>
              <a:cxn ang="T51">
                <a:pos x="T6" y="T7"/>
              </a:cxn>
              <a:cxn ang="T52">
                <a:pos x="T8" y="T9"/>
              </a:cxn>
              <a:cxn ang="T53">
                <a:pos x="T10" y="T11"/>
              </a:cxn>
              <a:cxn ang="T54">
                <a:pos x="T12" y="T13"/>
              </a:cxn>
              <a:cxn ang="T55">
                <a:pos x="T14" y="T15"/>
              </a:cxn>
              <a:cxn ang="T56">
                <a:pos x="T16" y="T17"/>
              </a:cxn>
              <a:cxn ang="T57">
                <a:pos x="T18" y="T19"/>
              </a:cxn>
              <a:cxn ang="T58">
                <a:pos x="T20" y="T21"/>
              </a:cxn>
              <a:cxn ang="T59">
                <a:pos x="T22" y="T23"/>
              </a:cxn>
              <a:cxn ang="T60">
                <a:pos x="T24" y="T25"/>
              </a:cxn>
              <a:cxn ang="T61">
                <a:pos x="T26" y="T27"/>
              </a:cxn>
              <a:cxn ang="T62">
                <a:pos x="T28" y="T29"/>
              </a:cxn>
              <a:cxn ang="T63">
                <a:pos x="T30" y="T31"/>
              </a:cxn>
              <a:cxn ang="T64">
                <a:pos x="T32" y="T33"/>
              </a:cxn>
              <a:cxn ang="T65">
                <a:pos x="T34" y="T35"/>
              </a:cxn>
              <a:cxn ang="T66">
                <a:pos x="T36" y="T37"/>
              </a:cxn>
              <a:cxn ang="T67">
                <a:pos x="T38" y="T39"/>
              </a:cxn>
              <a:cxn ang="T68">
                <a:pos x="T40" y="T41"/>
              </a:cxn>
              <a:cxn ang="T69">
                <a:pos x="T42" y="T43"/>
              </a:cxn>
              <a:cxn ang="T70">
                <a:pos x="T44" y="T45"/>
              </a:cxn>
              <a:cxn ang="T71">
                <a:pos x="T46" y="T47"/>
              </a:cxn>
            </a:cxnLst>
            <a:rect l="T72" t="T73" r="T74" b="T75"/>
            <a:pathLst>
              <a:path w="196" h="631">
                <a:moveTo>
                  <a:pt x="21" y="7"/>
                </a:moveTo>
                <a:lnTo>
                  <a:pt x="18" y="5"/>
                </a:lnTo>
                <a:lnTo>
                  <a:pt x="18" y="2"/>
                </a:lnTo>
                <a:lnTo>
                  <a:pt x="16" y="2"/>
                </a:lnTo>
                <a:lnTo>
                  <a:pt x="16" y="0"/>
                </a:lnTo>
                <a:lnTo>
                  <a:pt x="6" y="0"/>
                </a:lnTo>
                <a:lnTo>
                  <a:pt x="3" y="2"/>
                </a:lnTo>
                <a:lnTo>
                  <a:pt x="0" y="2"/>
                </a:lnTo>
                <a:lnTo>
                  <a:pt x="0" y="626"/>
                </a:lnTo>
                <a:lnTo>
                  <a:pt x="3" y="628"/>
                </a:lnTo>
                <a:lnTo>
                  <a:pt x="6" y="628"/>
                </a:lnTo>
                <a:lnTo>
                  <a:pt x="8" y="631"/>
                </a:lnTo>
                <a:lnTo>
                  <a:pt x="188" y="631"/>
                </a:lnTo>
                <a:lnTo>
                  <a:pt x="193" y="626"/>
                </a:lnTo>
                <a:lnTo>
                  <a:pt x="193" y="623"/>
                </a:lnTo>
                <a:lnTo>
                  <a:pt x="196" y="623"/>
                </a:lnTo>
                <a:lnTo>
                  <a:pt x="193" y="621"/>
                </a:lnTo>
                <a:lnTo>
                  <a:pt x="193" y="618"/>
                </a:lnTo>
                <a:lnTo>
                  <a:pt x="191" y="618"/>
                </a:lnTo>
                <a:lnTo>
                  <a:pt x="191" y="616"/>
                </a:lnTo>
                <a:lnTo>
                  <a:pt x="185" y="616"/>
                </a:lnTo>
                <a:lnTo>
                  <a:pt x="11" y="616"/>
                </a:lnTo>
                <a:lnTo>
                  <a:pt x="21" y="623"/>
                </a:lnTo>
                <a:lnTo>
                  <a:pt x="21" y="7"/>
                </a:lnTo>
                <a:close/>
              </a:path>
            </a:pathLst>
          </a:custGeom>
          <a:solidFill>
            <a:schemeClr val="tx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85041" name="Freeform 354"/>
          <p:cNvSpPr>
            <a:spLocks/>
          </p:cNvSpPr>
          <p:nvPr/>
        </p:nvSpPr>
        <p:spPr bwMode="auto">
          <a:xfrm>
            <a:off x="2932113" y="2584450"/>
            <a:ext cx="387350" cy="1354138"/>
          </a:xfrm>
          <a:custGeom>
            <a:avLst/>
            <a:gdLst>
              <a:gd name="T0" fmla="*/ 15 w 244"/>
              <a:gd name="T1" fmla="*/ 7 h 853"/>
              <a:gd name="T2" fmla="*/ 15 w 244"/>
              <a:gd name="T3" fmla="*/ 5 h 853"/>
              <a:gd name="T4" fmla="*/ 10 w 244"/>
              <a:gd name="T5" fmla="*/ 0 h 853"/>
              <a:gd name="T6" fmla="*/ 3 w 244"/>
              <a:gd name="T7" fmla="*/ 0 h 853"/>
              <a:gd name="T8" fmla="*/ 3 w 244"/>
              <a:gd name="T9" fmla="*/ 2 h 853"/>
              <a:gd name="T10" fmla="*/ 0 w 244"/>
              <a:gd name="T11" fmla="*/ 2 h 853"/>
              <a:gd name="T12" fmla="*/ 0 w 244"/>
              <a:gd name="T13" fmla="*/ 848 h 853"/>
              <a:gd name="T14" fmla="*/ 5 w 244"/>
              <a:gd name="T15" fmla="*/ 853 h 853"/>
              <a:gd name="T16" fmla="*/ 236 w 244"/>
              <a:gd name="T17" fmla="*/ 853 h 853"/>
              <a:gd name="T18" fmla="*/ 239 w 244"/>
              <a:gd name="T19" fmla="*/ 851 h 853"/>
              <a:gd name="T20" fmla="*/ 242 w 244"/>
              <a:gd name="T21" fmla="*/ 851 h 853"/>
              <a:gd name="T22" fmla="*/ 242 w 244"/>
              <a:gd name="T23" fmla="*/ 848 h 853"/>
              <a:gd name="T24" fmla="*/ 244 w 244"/>
              <a:gd name="T25" fmla="*/ 846 h 853"/>
              <a:gd name="T26" fmla="*/ 244 w 244"/>
              <a:gd name="T27" fmla="*/ 843 h 853"/>
              <a:gd name="T28" fmla="*/ 239 w 244"/>
              <a:gd name="T29" fmla="*/ 838 h 853"/>
              <a:gd name="T30" fmla="*/ 236 w 244"/>
              <a:gd name="T31" fmla="*/ 838 h 853"/>
              <a:gd name="T32" fmla="*/ 8 w 244"/>
              <a:gd name="T33" fmla="*/ 838 h 853"/>
              <a:gd name="T34" fmla="*/ 15 w 244"/>
              <a:gd name="T35" fmla="*/ 846 h 853"/>
              <a:gd name="T36" fmla="*/ 15 w 244"/>
              <a:gd name="T37" fmla="*/ 7 h 853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w 244"/>
              <a:gd name="T58" fmla="*/ 0 h 853"/>
              <a:gd name="T59" fmla="*/ 244 w 244"/>
              <a:gd name="T60" fmla="*/ 853 h 853"/>
            </a:gdLst>
            <a:ahLst/>
            <a:cxnLst>
              <a:cxn ang="T38">
                <a:pos x="T0" y="T1"/>
              </a:cxn>
              <a:cxn ang="T39">
                <a:pos x="T2" y="T3"/>
              </a:cxn>
              <a:cxn ang="T40">
                <a:pos x="T4" y="T5"/>
              </a:cxn>
              <a:cxn ang="T41">
                <a:pos x="T6" y="T7"/>
              </a:cxn>
              <a:cxn ang="T42">
                <a:pos x="T8" y="T9"/>
              </a:cxn>
              <a:cxn ang="T43">
                <a:pos x="T10" y="T11"/>
              </a:cxn>
              <a:cxn ang="T44">
                <a:pos x="T12" y="T13"/>
              </a:cxn>
              <a:cxn ang="T45">
                <a:pos x="T14" y="T15"/>
              </a:cxn>
              <a:cxn ang="T46">
                <a:pos x="T16" y="T17"/>
              </a:cxn>
              <a:cxn ang="T47">
                <a:pos x="T18" y="T19"/>
              </a:cxn>
              <a:cxn ang="T48">
                <a:pos x="T20" y="T21"/>
              </a:cxn>
              <a:cxn ang="T49">
                <a:pos x="T22" y="T23"/>
              </a:cxn>
              <a:cxn ang="T50">
                <a:pos x="T24" y="T25"/>
              </a:cxn>
              <a:cxn ang="T51">
                <a:pos x="T26" y="T27"/>
              </a:cxn>
              <a:cxn ang="T52">
                <a:pos x="T28" y="T29"/>
              </a:cxn>
              <a:cxn ang="T53">
                <a:pos x="T30" y="T31"/>
              </a:cxn>
              <a:cxn ang="T54">
                <a:pos x="T32" y="T33"/>
              </a:cxn>
              <a:cxn ang="T55">
                <a:pos x="T34" y="T35"/>
              </a:cxn>
              <a:cxn ang="T56">
                <a:pos x="T36" y="T37"/>
              </a:cxn>
            </a:cxnLst>
            <a:rect l="T57" t="T58" r="T59" b="T60"/>
            <a:pathLst>
              <a:path w="244" h="853">
                <a:moveTo>
                  <a:pt x="15" y="7"/>
                </a:moveTo>
                <a:lnTo>
                  <a:pt x="15" y="5"/>
                </a:lnTo>
                <a:lnTo>
                  <a:pt x="10" y="0"/>
                </a:lnTo>
                <a:lnTo>
                  <a:pt x="3" y="0"/>
                </a:lnTo>
                <a:lnTo>
                  <a:pt x="3" y="2"/>
                </a:lnTo>
                <a:lnTo>
                  <a:pt x="0" y="2"/>
                </a:lnTo>
                <a:lnTo>
                  <a:pt x="0" y="848"/>
                </a:lnTo>
                <a:lnTo>
                  <a:pt x="5" y="853"/>
                </a:lnTo>
                <a:lnTo>
                  <a:pt x="236" y="853"/>
                </a:lnTo>
                <a:lnTo>
                  <a:pt x="239" y="851"/>
                </a:lnTo>
                <a:lnTo>
                  <a:pt x="242" y="851"/>
                </a:lnTo>
                <a:lnTo>
                  <a:pt x="242" y="848"/>
                </a:lnTo>
                <a:lnTo>
                  <a:pt x="244" y="846"/>
                </a:lnTo>
                <a:lnTo>
                  <a:pt x="244" y="843"/>
                </a:lnTo>
                <a:lnTo>
                  <a:pt x="239" y="838"/>
                </a:lnTo>
                <a:lnTo>
                  <a:pt x="236" y="838"/>
                </a:lnTo>
                <a:lnTo>
                  <a:pt x="8" y="838"/>
                </a:lnTo>
                <a:lnTo>
                  <a:pt x="15" y="846"/>
                </a:lnTo>
                <a:lnTo>
                  <a:pt x="15" y="7"/>
                </a:lnTo>
                <a:close/>
              </a:path>
            </a:pathLst>
          </a:custGeom>
          <a:solidFill>
            <a:schemeClr val="tx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85042" name="Rectangle 9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de-DE" smtClean="0"/>
              <a:t>Häufige Fehler beim Betrieb</a:t>
            </a:r>
          </a:p>
        </p:txBody>
      </p:sp>
      <p:sp>
        <p:nvSpPr>
          <p:cNvPr id="85043" name="Text Box 204"/>
          <p:cNvSpPr txBox="1">
            <a:spLocks noChangeArrowheads="1"/>
          </p:cNvSpPr>
          <p:nvPr/>
        </p:nvSpPr>
        <p:spPr bwMode="auto">
          <a:xfrm>
            <a:off x="1981200" y="2133600"/>
            <a:ext cx="687388" cy="274638"/>
          </a:xfrm>
          <a:prstGeom prst="rect">
            <a:avLst/>
          </a:prstGeom>
          <a:noFill/>
          <a:ln w="19050">
            <a:noFill/>
            <a:miter lim="800000"/>
            <a:headEnd type="none" w="sm" len="sm"/>
            <a:tailEnd type="none" w="sm" len="sm"/>
          </a:ln>
        </p:spPr>
        <p:txBody>
          <a:bodyPr wrap="none" lIns="90000" tIns="46800" rIns="90000" bIns="46800">
            <a:spAutoFit/>
          </a:bodyPr>
          <a:lstStyle/>
          <a:p>
            <a:pPr eaLnBrk="0" hangingPunct="0"/>
            <a:r>
              <a:rPr lang="de-DE" sz="1200" b="1">
                <a:solidFill>
                  <a:schemeClr val="tx1"/>
                </a:solidFill>
                <a:latin typeface="Arial" charset="0"/>
              </a:rPr>
              <a:t>WA440</a:t>
            </a:r>
            <a:endParaRPr lang="de-DE" sz="2800">
              <a:solidFill>
                <a:schemeClr val="accent2"/>
              </a:solidFill>
              <a:latin typeface="Times New Roman" pitchFamily="18" charset="0"/>
            </a:endParaRPr>
          </a:p>
        </p:txBody>
      </p:sp>
      <p:sp>
        <p:nvSpPr>
          <p:cNvPr id="85044" name="Text Box 205"/>
          <p:cNvSpPr txBox="1">
            <a:spLocks noChangeArrowheads="1"/>
          </p:cNvSpPr>
          <p:nvPr/>
        </p:nvSpPr>
        <p:spPr bwMode="auto">
          <a:xfrm>
            <a:off x="1962150" y="2471738"/>
            <a:ext cx="788988" cy="274637"/>
          </a:xfrm>
          <a:prstGeom prst="rect">
            <a:avLst/>
          </a:prstGeom>
          <a:noFill/>
          <a:ln w="19050">
            <a:noFill/>
            <a:miter lim="800000"/>
            <a:headEnd type="none" w="sm" len="sm"/>
            <a:tailEnd type="none" w="sm" len="sm"/>
          </a:ln>
        </p:spPr>
        <p:txBody>
          <a:bodyPr wrap="none" lIns="90000" tIns="46800" rIns="90000" bIns="46800">
            <a:spAutoFit/>
          </a:bodyPr>
          <a:lstStyle/>
          <a:p>
            <a:pPr eaLnBrk="0" hangingPunct="0"/>
            <a:r>
              <a:rPr lang="de-DE" sz="1200" b="1">
                <a:solidFill>
                  <a:schemeClr val="tx1"/>
                </a:solidFill>
                <a:latin typeface="Arial" charset="0"/>
              </a:rPr>
              <a:t>WA404E</a:t>
            </a:r>
            <a:endParaRPr lang="de-DE" sz="2800">
              <a:solidFill>
                <a:schemeClr val="accent2"/>
              </a:solidFill>
              <a:latin typeface="Times New Roman" pitchFamily="18" charset="0"/>
            </a:endParaRPr>
          </a:p>
        </p:txBody>
      </p:sp>
      <p:sp>
        <p:nvSpPr>
          <p:cNvPr id="85045" name="Text Box 397"/>
          <p:cNvSpPr txBox="1">
            <a:spLocks noChangeArrowheads="1"/>
          </p:cNvSpPr>
          <p:nvPr/>
        </p:nvSpPr>
        <p:spPr bwMode="auto">
          <a:xfrm>
            <a:off x="1919288" y="2786063"/>
            <a:ext cx="958850" cy="274637"/>
          </a:xfrm>
          <a:prstGeom prst="rect">
            <a:avLst/>
          </a:prstGeom>
          <a:noFill/>
          <a:ln w="19050">
            <a:noFill/>
            <a:miter lim="800000"/>
            <a:headEnd type="none" w="sm" len="sm"/>
            <a:tailEnd type="none" w="sm" len="sm"/>
          </a:ln>
        </p:spPr>
        <p:txBody>
          <a:bodyPr wrap="none" lIns="90000" tIns="46800" rIns="90000" bIns="46800">
            <a:spAutoFit/>
          </a:bodyPr>
          <a:lstStyle/>
          <a:p>
            <a:pPr eaLnBrk="0" hangingPunct="0"/>
            <a:r>
              <a:rPr lang="de-DE" sz="1200" b="1">
                <a:solidFill>
                  <a:schemeClr val="tx1"/>
                </a:solidFill>
                <a:latin typeface="Arial" charset="0"/>
              </a:rPr>
              <a:t>RECEIVER</a:t>
            </a:r>
            <a:endParaRPr lang="de-DE" sz="2800">
              <a:solidFill>
                <a:schemeClr val="accent2"/>
              </a:solidFill>
              <a:latin typeface="Times New Roman" pitchFamily="18" charset="0"/>
            </a:endParaRPr>
          </a:p>
        </p:txBody>
      </p:sp>
      <p:sp>
        <p:nvSpPr>
          <p:cNvPr id="85046" name="Text Box 398"/>
          <p:cNvSpPr txBox="1">
            <a:spLocks noChangeArrowheads="1"/>
          </p:cNvSpPr>
          <p:nvPr/>
        </p:nvSpPr>
        <p:spPr bwMode="auto">
          <a:xfrm>
            <a:off x="1919288" y="3119438"/>
            <a:ext cx="958850" cy="274637"/>
          </a:xfrm>
          <a:prstGeom prst="rect">
            <a:avLst/>
          </a:prstGeom>
          <a:noFill/>
          <a:ln w="19050">
            <a:noFill/>
            <a:miter lim="800000"/>
            <a:headEnd type="none" w="sm" len="sm"/>
            <a:tailEnd type="none" w="sm" len="sm"/>
          </a:ln>
        </p:spPr>
        <p:txBody>
          <a:bodyPr wrap="none" lIns="90000" tIns="46800" rIns="90000" bIns="46800">
            <a:spAutoFit/>
          </a:bodyPr>
          <a:lstStyle/>
          <a:p>
            <a:pPr eaLnBrk="0" hangingPunct="0"/>
            <a:r>
              <a:rPr lang="de-DE" sz="1200" b="1">
                <a:solidFill>
                  <a:schemeClr val="tx1"/>
                </a:solidFill>
                <a:latin typeface="Arial" charset="0"/>
              </a:rPr>
              <a:t>RECEIVER</a:t>
            </a:r>
            <a:endParaRPr lang="de-DE" sz="2800">
              <a:solidFill>
                <a:schemeClr val="accent2"/>
              </a:solidFill>
              <a:latin typeface="Times New Roman" pitchFamily="18" charset="0"/>
            </a:endParaRPr>
          </a:p>
        </p:txBody>
      </p:sp>
      <p:sp>
        <p:nvSpPr>
          <p:cNvPr id="85047" name="Text Box 399"/>
          <p:cNvSpPr txBox="1">
            <a:spLocks noChangeArrowheads="1"/>
          </p:cNvSpPr>
          <p:nvPr/>
        </p:nvSpPr>
        <p:spPr bwMode="auto">
          <a:xfrm>
            <a:off x="1928813" y="3438525"/>
            <a:ext cx="958850" cy="274638"/>
          </a:xfrm>
          <a:prstGeom prst="rect">
            <a:avLst/>
          </a:prstGeom>
          <a:noFill/>
          <a:ln w="19050">
            <a:noFill/>
            <a:miter lim="800000"/>
            <a:headEnd type="none" w="sm" len="sm"/>
            <a:tailEnd type="none" w="sm" len="sm"/>
          </a:ln>
        </p:spPr>
        <p:txBody>
          <a:bodyPr wrap="none" lIns="90000" tIns="46800" rIns="90000" bIns="46800">
            <a:spAutoFit/>
          </a:bodyPr>
          <a:lstStyle/>
          <a:p>
            <a:pPr eaLnBrk="0" hangingPunct="0"/>
            <a:r>
              <a:rPr lang="de-DE" sz="1200" b="1">
                <a:solidFill>
                  <a:schemeClr val="tx1"/>
                </a:solidFill>
                <a:latin typeface="Arial" charset="0"/>
              </a:rPr>
              <a:t>RECEIVER</a:t>
            </a:r>
            <a:endParaRPr lang="de-DE" sz="2800">
              <a:solidFill>
                <a:schemeClr val="accent2"/>
              </a:solidFill>
              <a:latin typeface="Times New Roman" pitchFamily="18" charset="0"/>
            </a:endParaRPr>
          </a:p>
        </p:txBody>
      </p:sp>
      <p:sp>
        <p:nvSpPr>
          <p:cNvPr id="85048" name="Text Box 401"/>
          <p:cNvSpPr txBox="1">
            <a:spLocks noChangeArrowheads="1"/>
          </p:cNvSpPr>
          <p:nvPr/>
        </p:nvSpPr>
        <p:spPr bwMode="auto">
          <a:xfrm>
            <a:off x="1914525" y="3805238"/>
            <a:ext cx="958850" cy="274637"/>
          </a:xfrm>
          <a:prstGeom prst="rect">
            <a:avLst/>
          </a:prstGeom>
          <a:noFill/>
          <a:ln w="19050">
            <a:noFill/>
            <a:miter lim="800000"/>
            <a:headEnd type="none" w="sm" len="sm"/>
            <a:tailEnd type="none" w="sm" len="sm"/>
          </a:ln>
        </p:spPr>
        <p:txBody>
          <a:bodyPr wrap="none" lIns="90000" tIns="46800" rIns="90000" bIns="46800">
            <a:spAutoFit/>
          </a:bodyPr>
          <a:lstStyle/>
          <a:p>
            <a:pPr eaLnBrk="0" hangingPunct="0"/>
            <a:r>
              <a:rPr lang="de-DE" sz="1200" b="1">
                <a:solidFill>
                  <a:schemeClr val="tx1"/>
                </a:solidFill>
                <a:latin typeface="Arial" charset="0"/>
              </a:rPr>
              <a:t>RECEIVER</a:t>
            </a:r>
            <a:endParaRPr lang="de-DE" sz="2800">
              <a:solidFill>
                <a:schemeClr val="accent2"/>
              </a:solidFill>
              <a:latin typeface="Times New Roman" pitchFamily="18" charset="0"/>
            </a:endParaRPr>
          </a:p>
        </p:txBody>
      </p:sp>
      <p:sp>
        <p:nvSpPr>
          <p:cNvPr id="85049" name="Text Box 402"/>
          <p:cNvSpPr txBox="1">
            <a:spLocks noChangeArrowheads="1"/>
          </p:cNvSpPr>
          <p:nvPr/>
        </p:nvSpPr>
        <p:spPr bwMode="auto">
          <a:xfrm>
            <a:off x="6324600" y="3076575"/>
            <a:ext cx="958850" cy="274638"/>
          </a:xfrm>
          <a:prstGeom prst="rect">
            <a:avLst/>
          </a:prstGeom>
          <a:noFill/>
          <a:ln w="19050">
            <a:noFill/>
            <a:miter lim="800000"/>
            <a:headEnd type="none" w="sm" len="sm"/>
            <a:tailEnd type="none" w="sm" len="sm"/>
          </a:ln>
        </p:spPr>
        <p:txBody>
          <a:bodyPr wrap="none" lIns="90000" tIns="46800" rIns="90000" bIns="46800">
            <a:spAutoFit/>
          </a:bodyPr>
          <a:lstStyle/>
          <a:p>
            <a:pPr eaLnBrk="0" hangingPunct="0"/>
            <a:r>
              <a:rPr lang="de-DE" sz="1200" b="1">
                <a:solidFill>
                  <a:schemeClr val="tx1"/>
                </a:solidFill>
                <a:latin typeface="Arial" charset="0"/>
              </a:rPr>
              <a:t>RECEIVER</a:t>
            </a:r>
            <a:endParaRPr lang="de-DE" sz="2800">
              <a:solidFill>
                <a:schemeClr val="accent2"/>
              </a:solidFill>
              <a:latin typeface="Times New Roman" pitchFamily="18" charset="0"/>
            </a:endParaRPr>
          </a:p>
        </p:txBody>
      </p:sp>
      <p:sp>
        <p:nvSpPr>
          <p:cNvPr id="85050" name="Freeform 403"/>
          <p:cNvSpPr>
            <a:spLocks/>
          </p:cNvSpPr>
          <p:nvPr/>
        </p:nvSpPr>
        <p:spPr bwMode="auto">
          <a:xfrm>
            <a:off x="5726113" y="3367088"/>
            <a:ext cx="2182812" cy="346075"/>
          </a:xfrm>
          <a:custGeom>
            <a:avLst/>
            <a:gdLst>
              <a:gd name="T0" fmla="*/ 18 w 1375"/>
              <a:gd name="T1" fmla="*/ 0 h 218"/>
              <a:gd name="T2" fmla="*/ 13 w 1375"/>
              <a:gd name="T3" fmla="*/ 0 h 218"/>
              <a:gd name="T4" fmla="*/ 8 w 1375"/>
              <a:gd name="T5" fmla="*/ 2 h 218"/>
              <a:gd name="T6" fmla="*/ 3 w 1375"/>
              <a:gd name="T7" fmla="*/ 7 h 218"/>
              <a:gd name="T8" fmla="*/ 0 w 1375"/>
              <a:gd name="T9" fmla="*/ 13 h 218"/>
              <a:gd name="T10" fmla="*/ 0 w 1375"/>
              <a:gd name="T11" fmla="*/ 203 h 218"/>
              <a:gd name="T12" fmla="*/ 3 w 1375"/>
              <a:gd name="T13" fmla="*/ 208 h 218"/>
              <a:gd name="T14" fmla="*/ 5 w 1375"/>
              <a:gd name="T15" fmla="*/ 213 h 218"/>
              <a:gd name="T16" fmla="*/ 8 w 1375"/>
              <a:gd name="T17" fmla="*/ 215 h 218"/>
              <a:gd name="T18" fmla="*/ 13 w 1375"/>
              <a:gd name="T19" fmla="*/ 215 h 218"/>
              <a:gd name="T20" fmla="*/ 18 w 1375"/>
              <a:gd name="T21" fmla="*/ 218 h 218"/>
              <a:gd name="T22" fmla="*/ 1357 w 1375"/>
              <a:gd name="T23" fmla="*/ 218 h 218"/>
              <a:gd name="T24" fmla="*/ 1360 w 1375"/>
              <a:gd name="T25" fmla="*/ 215 h 218"/>
              <a:gd name="T26" fmla="*/ 1365 w 1375"/>
              <a:gd name="T27" fmla="*/ 215 h 218"/>
              <a:gd name="T28" fmla="*/ 1370 w 1375"/>
              <a:gd name="T29" fmla="*/ 213 h 218"/>
              <a:gd name="T30" fmla="*/ 1372 w 1375"/>
              <a:gd name="T31" fmla="*/ 208 h 218"/>
              <a:gd name="T32" fmla="*/ 1372 w 1375"/>
              <a:gd name="T33" fmla="*/ 203 h 218"/>
              <a:gd name="T34" fmla="*/ 1375 w 1375"/>
              <a:gd name="T35" fmla="*/ 200 h 218"/>
              <a:gd name="T36" fmla="*/ 1375 w 1375"/>
              <a:gd name="T37" fmla="*/ 18 h 218"/>
              <a:gd name="T38" fmla="*/ 1372 w 1375"/>
              <a:gd name="T39" fmla="*/ 13 h 218"/>
              <a:gd name="T40" fmla="*/ 1372 w 1375"/>
              <a:gd name="T41" fmla="*/ 7 h 218"/>
              <a:gd name="T42" fmla="*/ 1370 w 1375"/>
              <a:gd name="T43" fmla="*/ 5 h 218"/>
              <a:gd name="T44" fmla="*/ 1365 w 1375"/>
              <a:gd name="T45" fmla="*/ 2 h 218"/>
              <a:gd name="T46" fmla="*/ 1360 w 1375"/>
              <a:gd name="T47" fmla="*/ 0 h 218"/>
              <a:gd name="T48" fmla="*/ 1357 w 1375"/>
              <a:gd name="T49" fmla="*/ 0 h 218"/>
              <a:gd name="T50" fmla="*/ 18 w 1375"/>
              <a:gd name="T51" fmla="*/ 0 h 218"/>
              <a:gd name="T52" fmla="*/ 18 w 1375"/>
              <a:gd name="T53" fmla="*/ 35 h 218"/>
              <a:gd name="T54" fmla="*/ 1357 w 1375"/>
              <a:gd name="T55" fmla="*/ 35 h 218"/>
              <a:gd name="T56" fmla="*/ 1339 w 1375"/>
              <a:gd name="T57" fmla="*/ 18 h 218"/>
              <a:gd name="T58" fmla="*/ 1339 w 1375"/>
              <a:gd name="T59" fmla="*/ 200 h 218"/>
              <a:gd name="T60" fmla="*/ 1357 w 1375"/>
              <a:gd name="T61" fmla="*/ 183 h 218"/>
              <a:gd name="T62" fmla="*/ 18 w 1375"/>
              <a:gd name="T63" fmla="*/ 183 h 218"/>
              <a:gd name="T64" fmla="*/ 36 w 1375"/>
              <a:gd name="T65" fmla="*/ 200 h 218"/>
              <a:gd name="T66" fmla="*/ 36 w 1375"/>
              <a:gd name="T67" fmla="*/ 18 h 218"/>
              <a:gd name="T68" fmla="*/ 18 w 1375"/>
              <a:gd name="T69" fmla="*/ 35 h 218"/>
              <a:gd name="T70" fmla="*/ 18 w 1375"/>
              <a:gd name="T71" fmla="*/ 0 h 218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w 1375"/>
              <a:gd name="T109" fmla="*/ 0 h 218"/>
              <a:gd name="T110" fmla="*/ 1375 w 1375"/>
              <a:gd name="T111" fmla="*/ 218 h 218"/>
            </a:gdLst>
            <a:ahLst/>
            <a:cxnLst>
              <a:cxn ang="T72">
                <a:pos x="T0" y="T1"/>
              </a:cxn>
              <a:cxn ang="T73">
                <a:pos x="T2" y="T3"/>
              </a:cxn>
              <a:cxn ang="T74">
                <a:pos x="T4" y="T5"/>
              </a:cxn>
              <a:cxn ang="T75">
                <a:pos x="T6" y="T7"/>
              </a:cxn>
              <a:cxn ang="T76">
                <a:pos x="T8" y="T9"/>
              </a:cxn>
              <a:cxn ang="T77">
                <a:pos x="T10" y="T11"/>
              </a:cxn>
              <a:cxn ang="T78">
                <a:pos x="T12" y="T13"/>
              </a:cxn>
              <a:cxn ang="T79">
                <a:pos x="T14" y="T15"/>
              </a:cxn>
              <a:cxn ang="T80">
                <a:pos x="T16" y="T17"/>
              </a:cxn>
              <a:cxn ang="T81">
                <a:pos x="T18" y="T19"/>
              </a:cxn>
              <a:cxn ang="T82">
                <a:pos x="T20" y="T21"/>
              </a:cxn>
              <a:cxn ang="T83">
                <a:pos x="T22" y="T23"/>
              </a:cxn>
              <a:cxn ang="T84">
                <a:pos x="T24" y="T25"/>
              </a:cxn>
              <a:cxn ang="T85">
                <a:pos x="T26" y="T27"/>
              </a:cxn>
              <a:cxn ang="T86">
                <a:pos x="T28" y="T29"/>
              </a:cxn>
              <a:cxn ang="T87">
                <a:pos x="T30" y="T31"/>
              </a:cxn>
              <a:cxn ang="T88">
                <a:pos x="T32" y="T33"/>
              </a:cxn>
              <a:cxn ang="T89">
                <a:pos x="T34" y="T35"/>
              </a:cxn>
              <a:cxn ang="T90">
                <a:pos x="T36" y="T37"/>
              </a:cxn>
              <a:cxn ang="T91">
                <a:pos x="T38" y="T39"/>
              </a:cxn>
              <a:cxn ang="T92">
                <a:pos x="T40" y="T41"/>
              </a:cxn>
              <a:cxn ang="T93">
                <a:pos x="T42" y="T43"/>
              </a:cxn>
              <a:cxn ang="T94">
                <a:pos x="T44" y="T45"/>
              </a:cxn>
              <a:cxn ang="T95">
                <a:pos x="T46" y="T47"/>
              </a:cxn>
              <a:cxn ang="T96">
                <a:pos x="T48" y="T49"/>
              </a:cxn>
              <a:cxn ang="T97">
                <a:pos x="T50" y="T51"/>
              </a:cxn>
              <a:cxn ang="T98">
                <a:pos x="T52" y="T53"/>
              </a:cxn>
              <a:cxn ang="T99">
                <a:pos x="T54" y="T55"/>
              </a:cxn>
              <a:cxn ang="T100">
                <a:pos x="T56" y="T57"/>
              </a:cxn>
              <a:cxn ang="T101">
                <a:pos x="T58" y="T59"/>
              </a:cxn>
              <a:cxn ang="T102">
                <a:pos x="T60" y="T61"/>
              </a:cxn>
              <a:cxn ang="T103">
                <a:pos x="T62" y="T63"/>
              </a:cxn>
              <a:cxn ang="T104">
                <a:pos x="T64" y="T65"/>
              </a:cxn>
              <a:cxn ang="T105">
                <a:pos x="T66" y="T67"/>
              </a:cxn>
              <a:cxn ang="T106">
                <a:pos x="T68" y="T69"/>
              </a:cxn>
              <a:cxn ang="T107">
                <a:pos x="T70" y="T71"/>
              </a:cxn>
            </a:cxnLst>
            <a:rect l="T108" t="T109" r="T110" b="T111"/>
            <a:pathLst>
              <a:path w="1375" h="218">
                <a:moveTo>
                  <a:pt x="18" y="0"/>
                </a:moveTo>
                <a:lnTo>
                  <a:pt x="13" y="0"/>
                </a:lnTo>
                <a:lnTo>
                  <a:pt x="8" y="2"/>
                </a:lnTo>
                <a:lnTo>
                  <a:pt x="3" y="7"/>
                </a:lnTo>
                <a:lnTo>
                  <a:pt x="0" y="13"/>
                </a:lnTo>
                <a:lnTo>
                  <a:pt x="0" y="203"/>
                </a:lnTo>
                <a:lnTo>
                  <a:pt x="3" y="208"/>
                </a:lnTo>
                <a:lnTo>
                  <a:pt x="5" y="213"/>
                </a:lnTo>
                <a:lnTo>
                  <a:pt x="8" y="215"/>
                </a:lnTo>
                <a:lnTo>
                  <a:pt x="13" y="215"/>
                </a:lnTo>
                <a:lnTo>
                  <a:pt x="18" y="218"/>
                </a:lnTo>
                <a:lnTo>
                  <a:pt x="1357" y="218"/>
                </a:lnTo>
                <a:lnTo>
                  <a:pt x="1360" y="215"/>
                </a:lnTo>
                <a:lnTo>
                  <a:pt x="1365" y="215"/>
                </a:lnTo>
                <a:lnTo>
                  <a:pt x="1370" y="213"/>
                </a:lnTo>
                <a:lnTo>
                  <a:pt x="1372" y="208"/>
                </a:lnTo>
                <a:lnTo>
                  <a:pt x="1372" y="203"/>
                </a:lnTo>
                <a:lnTo>
                  <a:pt x="1375" y="200"/>
                </a:lnTo>
                <a:lnTo>
                  <a:pt x="1375" y="18"/>
                </a:lnTo>
                <a:lnTo>
                  <a:pt x="1372" y="13"/>
                </a:lnTo>
                <a:lnTo>
                  <a:pt x="1372" y="7"/>
                </a:lnTo>
                <a:lnTo>
                  <a:pt x="1370" y="5"/>
                </a:lnTo>
                <a:lnTo>
                  <a:pt x="1365" y="2"/>
                </a:lnTo>
                <a:lnTo>
                  <a:pt x="1360" y="0"/>
                </a:lnTo>
                <a:lnTo>
                  <a:pt x="1357" y="0"/>
                </a:lnTo>
                <a:lnTo>
                  <a:pt x="18" y="0"/>
                </a:lnTo>
                <a:lnTo>
                  <a:pt x="18" y="35"/>
                </a:lnTo>
                <a:lnTo>
                  <a:pt x="1357" y="35"/>
                </a:lnTo>
                <a:lnTo>
                  <a:pt x="1339" y="18"/>
                </a:lnTo>
                <a:lnTo>
                  <a:pt x="1339" y="200"/>
                </a:lnTo>
                <a:lnTo>
                  <a:pt x="1357" y="183"/>
                </a:lnTo>
                <a:lnTo>
                  <a:pt x="18" y="183"/>
                </a:lnTo>
                <a:lnTo>
                  <a:pt x="36" y="200"/>
                </a:lnTo>
                <a:lnTo>
                  <a:pt x="36" y="18"/>
                </a:lnTo>
                <a:lnTo>
                  <a:pt x="18" y="35"/>
                </a:lnTo>
                <a:lnTo>
                  <a:pt x="18" y="0"/>
                </a:lnTo>
                <a:close/>
              </a:path>
            </a:pathLst>
          </a:custGeom>
          <a:solidFill>
            <a:schemeClr val="tx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85051" name="Text Box 404"/>
          <p:cNvSpPr txBox="1">
            <a:spLocks noChangeArrowheads="1"/>
          </p:cNvSpPr>
          <p:nvPr/>
        </p:nvSpPr>
        <p:spPr bwMode="auto">
          <a:xfrm>
            <a:off x="6324600" y="2747963"/>
            <a:ext cx="958850" cy="274637"/>
          </a:xfrm>
          <a:prstGeom prst="rect">
            <a:avLst/>
          </a:prstGeom>
          <a:noFill/>
          <a:ln w="19050">
            <a:noFill/>
            <a:miter lim="800000"/>
            <a:headEnd type="none" w="sm" len="sm"/>
            <a:tailEnd type="none" w="sm" len="sm"/>
          </a:ln>
        </p:spPr>
        <p:txBody>
          <a:bodyPr wrap="none" lIns="90000" tIns="46800" rIns="90000" bIns="46800">
            <a:spAutoFit/>
          </a:bodyPr>
          <a:lstStyle/>
          <a:p>
            <a:pPr eaLnBrk="0" hangingPunct="0"/>
            <a:r>
              <a:rPr lang="de-DE" sz="1200" b="1">
                <a:solidFill>
                  <a:schemeClr val="tx1"/>
                </a:solidFill>
                <a:latin typeface="Arial" charset="0"/>
              </a:rPr>
              <a:t>RECEIVER</a:t>
            </a:r>
            <a:endParaRPr lang="de-DE" sz="2800">
              <a:solidFill>
                <a:schemeClr val="accent2"/>
              </a:solidFill>
              <a:latin typeface="Times New Roman" pitchFamily="18" charset="0"/>
            </a:endParaRPr>
          </a:p>
        </p:txBody>
      </p:sp>
      <p:sp>
        <p:nvSpPr>
          <p:cNvPr id="85052" name="Text Box 405"/>
          <p:cNvSpPr txBox="1">
            <a:spLocks noChangeArrowheads="1"/>
          </p:cNvSpPr>
          <p:nvPr/>
        </p:nvSpPr>
        <p:spPr bwMode="auto">
          <a:xfrm>
            <a:off x="6319838" y="3390900"/>
            <a:ext cx="958850" cy="274638"/>
          </a:xfrm>
          <a:prstGeom prst="rect">
            <a:avLst/>
          </a:prstGeom>
          <a:noFill/>
          <a:ln w="19050">
            <a:noFill/>
            <a:miter lim="800000"/>
            <a:headEnd type="none" w="sm" len="sm"/>
            <a:tailEnd type="none" w="sm" len="sm"/>
          </a:ln>
        </p:spPr>
        <p:txBody>
          <a:bodyPr wrap="none" lIns="90000" tIns="46800" rIns="90000" bIns="46800">
            <a:spAutoFit/>
          </a:bodyPr>
          <a:lstStyle/>
          <a:p>
            <a:pPr eaLnBrk="0" hangingPunct="0"/>
            <a:r>
              <a:rPr lang="de-DE" sz="1200" b="1">
                <a:solidFill>
                  <a:schemeClr val="tx1"/>
                </a:solidFill>
                <a:latin typeface="Arial" charset="0"/>
              </a:rPr>
              <a:t>RECEIVER</a:t>
            </a:r>
            <a:endParaRPr lang="de-DE" sz="2800">
              <a:solidFill>
                <a:schemeClr val="accent2"/>
              </a:solidFill>
              <a:latin typeface="Times New Roman" pitchFamily="18" charset="0"/>
            </a:endParaRPr>
          </a:p>
        </p:txBody>
      </p:sp>
      <p:sp>
        <p:nvSpPr>
          <p:cNvPr id="85053" name="Text Box 406"/>
          <p:cNvSpPr txBox="1">
            <a:spLocks noChangeArrowheads="1"/>
          </p:cNvSpPr>
          <p:nvPr/>
        </p:nvSpPr>
        <p:spPr bwMode="auto">
          <a:xfrm>
            <a:off x="6319838" y="3724275"/>
            <a:ext cx="958850" cy="274638"/>
          </a:xfrm>
          <a:prstGeom prst="rect">
            <a:avLst/>
          </a:prstGeom>
          <a:noFill/>
          <a:ln w="19050">
            <a:noFill/>
            <a:miter lim="800000"/>
            <a:headEnd type="none" w="sm" len="sm"/>
            <a:tailEnd type="none" w="sm" len="sm"/>
          </a:ln>
        </p:spPr>
        <p:txBody>
          <a:bodyPr wrap="none" lIns="90000" tIns="46800" rIns="90000" bIns="46800">
            <a:spAutoFit/>
          </a:bodyPr>
          <a:lstStyle/>
          <a:p>
            <a:pPr eaLnBrk="0" hangingPunct="0"/>
            <a:r>
              <a:rPr lang="de-DE" sz="1200" b="1">
                <a:solidFill>
                  <a:schemeClr val="tx1"/>
                </a:solidFill>
                <a:latin typeface="Arial" charset="0"/>
              </a:rPr>
              <a:t>RECEIVER</a:t>
            </a:r>
            <a:endParaRPr lang="de-DE" sz="2800">
              <a:solidFill>
                <a:schemeClr val="accent2"/>
              </a:solidFill>
              <a:latin typeface="Times New Roman" pitchFamily="18" charset="0"/>
            </a:endParaRPr>
          </a:p>
        </p:txBody>
      </p:sp>
      <p:grpSp>
        <p:nvGrpSpPr>
          <p:cNvPr id="2" name="Group 409"/>
          <p:cNvGrpSpPr>
            <a:grpSpLocks/>
          </p:cNvGrpSpPr>
          <p:nvPr/>
        </p:nvGrpSpPr>
        <p:grpSpPr bwMode="auto">
          <a:xfrm>
            <a:off x="914400" y="1676400"/>
            <a:ext cx="7924800" cy="4572000"/>
            <a:chOff x="576" y="1056"/>
            <a:chExt cx="4992" cy="2880"/>
          </a:xfrm>
        </p:grpSpPr>
        <p:grpSp>
          <p:nvGrpSpPr>
            <p:cNvPr id="85055" name="Group 408"/>
            <p:cNvGrpSpPr>
              <a:grpSpLocks/>
            </p:cNvGrpSpPr>
            <p:nvPr/>
          </p:nvGrpSpPr>
          <p:grpSpPr bwMode="auto">
            <a:xfrm>
              <a:off x="576" y="3312"/>
              <a:ext cx="4992" cy="624"/>
              <a:chOff x="576" y="3312"/>
              <a:chExt cx="4992" cy="624"/>
            </a:xfrm>
          </p:grpSpPr>
          <p:sp>
            <p:nvSpPr>
              <p:cNvPr id="85057" name="Rectangle 8"/>
              <p:cNvSpPr>
                <a:spLocks noChangeArrowheads="1"/>
              </p:cNvSpPr>
              <p:nvPr/>
            </p:nvSpPr>
            <p:spPr bwMode="auto">
              <a:xfrm>
                <a:off x="576" y="3312"/>
                <a:ext cx="4992" cy="62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lIns="92075" tIns="46038" rIns="92075" bIns="46038"/>
              <a:lstStyle/>
              <a:p>
                <a:pPr algn="ctr" eaLnBrk="0" hangingPunct="0"/>
                <a:r>
                  <a:rPr lang="de-DE" sz="2400">
                    <a:solidFill>
                      <a:schemeClr val="tx1"/>
                    </a:solidFill>
                    <a:latin typeface="Verdana" pitchFamily="34" charset="0"/>
                  </a:rPr>
                  <a:t>Aktive Antennenweiche bei mehreren</a:t>
                </a:r>
                <a:br>
                  <a:rPr lang="de-DE" sz="2400">
                    <a:solidFill>
                      <a:schemeClr val="tx1"/>
                    </a:solidFill>
                    <a:latin typeface="Verdana" pitchFamily="34" charset="0"/>
                  </a:rPr>
                </a:br>
                <a:r>
                  <a:rPr lang="de-DE" sz="2400">
                    <a:solidFill>
                      <a:schemeClr val="tx1"/>
                    </a:solidFill>
                    <a:latin typeface="Verdana" pitchFamily="34" charset="0"/>
                  </a:rPr>
                  <a:t>Empfängern verwenden</a:t>
                </a:r>
              </a:p>
            </p:txBody>
          </p:sp>
          <p:sp>
            <p:nvSpPr>
              <p:cNvPr id="180234" name="Text Box 10"/>
              <p:cNvSpPr txBox="1">
                <a:spLocks noChangeArrowheads="1"/>
              </p:cNvSpPr>
              <p:nvPr/>
            </p:nvSpPr>
            <p:spPr bwMode="auto">
              <a:xfrm>
                <a:off x="768" y="3353"/>
                <a:ext cx="461" cy="480"/>
              </a:xfrm>
              <a:prstGeom prst="rect">
                <a:avLst/>
              </a:prstGeom>
              <a:noFill/>
              <a:ln w="19050">
                <a:noFill/>
                <a:miter lim="800000"/>
                <a:headEnd type="none" w="sm" len="sm"/>
                <a:tailEnd type="none" w="sm" len="sm"/>
              </a:ln>
              <a:effectLst/>
            </p:spPr>
            <p:txBody>
              <a:bodyPr wrap="none" lIns="90000" tIns="46800" rIns="90000" bIns="46800">
                <a:spAutoFit/>
              </a:bodyPr>
              <a:lstStyle/>
              <a:p>
                <a:pPr eaLnBrk="0" hangingPunct="0">
                  <a:defRPr/>
                </a:pPr>
                <a:r>
                  <a:rPr lang="de-DE" sz="44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Times New Roman" pitchFamily="18" charset="0"/>
                    <a:ea typeface="+mn-ea"/>
                    <a:sym typeface="Symbol" pitchFamily="18" charset="2"/>
                  </a:rPr>
                  <a:t></a:t>
                </a:r>
              </a:p>
            </p:txBody>
          </p:sp>
        </p:grpSp>
        <p:sp>
          <p:nvSpPr>
            <p:cNvPr id="85056" name="Text Box 407"/>
            <p:cNvSpPr txBox="1">
              <a:spLocks noChangeArrowheads="1"/>
            </p:cNvSpPr>
            <p:nvPr/>
          </p:nvSpPr>
          <p:spPr bwMode="auto">
            <a:xfrm>
              <a:off x="3456" y="1056"/>
              <a:ext cx="1619" cy="1863"/>
            </a:xfrm>
            <a:prstGeom prst="rect">
              <a:avLst/>
            </a:prstGeom>
            <a:noFill/>
            <a:ln w="19050">
              <a:noFill/>
              <a:miter lim="800000"/>
              <a:headEnd type="none" w="sm" len="sm"/>
              <a:tailEnd type="none" w="sm" len="sm"/>
            </a:ln>
          </p:spPr>
          <p:txBody>
            <a:bodyPr wrap="none" lIns="90000" tIns="46800" rIns="90000" bIns="46800">
              <a:spAutoFit/>
            </a:bodyPr>
            <a:lstStyle/>
            <a:p>
              <a:pPr eaLnBrk="0" hangingPunct="0"/>
              <a:r>
                <a:rPr lang="de-DE" sz="18800" b="1">
                  <a:solidFill>
                    <a:srgbClr val="C00000"/>
                  </a:solidFill>
                  <a:latin typeface="Times New Roman" pitchFamily="18" charset="0"/>
                  <a:sym typeface="Webdings" pitchFamily="18" charset="2"/>
                </a:rPr>
                <a:t></a:t>
              </a:r>
              <a:endParaRPr lang="de-DE" sz="2800">
                <a:solidFill>
                  <a:srgbClr val="C00000"/>
                </a:solidFill>
                <a:latin typeface="Times New Roman" pitchFamily="18" charset="0"/>
              </a:endParaRPr>
            </a:p>
          </p:txBody>
        </p:sp>
      </p:grpSp>
    </p:spTree>
  </p:cSld>
  <p:clrMapOvr>
    <a:masterClrMapping/>
  </p:clrMapOvr>
  <p:transition>
    <p:pull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79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de-DE" smtClean="0"/>
              <a:t>Häufige Fehler beim Betrieb</a:t>
            </a:r>
          </a:p>
        </p:txBody>
      </p:sp>
      <p:sp>
        <p:nvSpPr>
          <p:cNvPr id="86019" name="Rectangle 80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de-DE" sz="2400" smtClean="0"/>
              <a:t>Minimalen Abstand (¼ λ) zwischen abgesetzten Antennen in Diversity Systemen nicht unterschreiten:</a:t>
            </a:r>
          </a:p>
          <a:p>
            <a:pPr lvl="1" eaLnBrk="1" hangingPunct="1"/>
            <a:r>
              <a:rPr lang="de-DE" sz="2000" smtClean="0"/>
              <a:t>Optimal ist  1/2  bis 1 Wellenlänge λ des Signals</a:t>
            </a:r>
          </a:p>
          <a:p>
            <a:pPr lvl="1" eaLnBrk="1" hangingPunct="1"/>
            <a:r>
              <a:rPr lang="de-DE" sz="2000" smtClean="0"/>
              <a:t>Bei UHF Signalen also ca. 40 cm</a:t>
            </a:r>
          </a:p>
          <a:p>
            <a:pPr eaLnBrk="1" hangingPunct="1"/>
            <a:r>
              <a:rPr lang="de-DE" sz="2400" smtClean="0"/>
              <a:t>Bei zu großen Abständen der Antennen geht der Diversity-Effekt verloren, die zweite Antenne ist keine Alternative mehr.</a:t>
            </a:r>
          </a:p>
          <a:p>
            <a:pPr eaLnBrk="1" hangingPunct="1"/>
            <a:r>
              <a:rPr lang="de-DE" sz="2400" smtClean="0"/>
              <a:t>Immer hochwertige Antennenkabel verwenden</a:t>
            </a:r>
          </a:p>
        </p:txBody>
      </p:sp>
    </p:spTree>
  </p:cSld>
  <p:clrMapOvr>
    <a:masterClrMapping/>
  </p:clrMapOvr>
  <p:transition>
    <p:pull dir="rd"/>
  </p:transition>
  <p:timing>
    <p:tnLst>
      <p:par>
        <p:cTn id="1" dur="indefinite" restart="never" nodeType="tmRoot"/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10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de-DE" smtClean="0"/>
              <a:t>Häufige Fehler beim Betrieb</a:t>
            </a:r>
          </a:p>
        </p:txBody>
      </p:sp>
      <p:grpSp>
        <p:nvGrpSpPr>
          <p:cNvPr id="87043" name="Group 55"/>
          <p:cNvGrpSpPr>
            <a:grpSpLocks/>
          </p:cNvGrpSpPr>
          <p:nvPr/>
        </p:nvGrpSpPr>
        <p:grpSpPr bwMode="auto">
          <a:xfrm>
            <a:off x="5562600" y="990600"/>
            <a:ext cx="3121025" cy="3544888"/>
            <a:chOff x="483" y="867"/>
            <a:chExt cx="1966" cy="2233"/>
          </a:xfrm>
        </p:grpSpPr>
        <p:sp>
          <p:nvSpPr>
            <p:cNvPr id="87057" name="Freeform 33"/>
            <p:cNvSpPr>
              <a:spLocks/>
            </p:cNvSpPr>
            <p:nvPr/>
          </p:nvSpPr>
          <p:spPr bwMode="auto">
            <a:xfrm>
              <a:off x="771" y="1719"/>
              <a:ext cx="1374" cy="486"/>
            </a:xfrm>
            <a:custGeom>
              <a:avLst/>
              <a:gdLst>
                <a:gd name="T0" fmla="*/ 15 w 1374"/>
                <a:gd name="T1" fmla="*/ 0 h 486"/>
                <a:gd name="T2" fmla="*/ 10 w 1374"/>
                <a:gd name="T3" fmla="*/ 0 h 486"/>
                <a:gd name="T4" fmla="*/ 3 w 1374"/>
                <a:gd name="T5" fmla="*/ 8 h 486"/>
                <a:gd name="T6" fmla="*/ 0 w 1374"/>
                <a:gd name="T7" fmla="*/ 13 h 486"/>
                <a:gd name="T8" fmla="*/ 0 w 1374"/>
                <a:gd name="T9" fmla="*/ 470 h 486"/>
                <a:gd name="T10" fmla="*/ 3 w 1374"/>
                <a:gd name="T11" fmla="*/ 475 h 486"/>
                <a:gd name="T12" fmla="*/ 10 w 1374"/>
                <a:gd name="T13" fmla="*/ 483 h 486"/>
                <a:gd name="T14" fmla="*/ 15 w 1374"/>
                <a:gd name="T15" fmla="*/ 486 h 486"/>
                <a:gd name="T16" fmla="*/ 1358 w 1374"/>
                <a:gd name="T17" fmla="*/ 486 h 486"/>
                <a:gd name="T18" fmla="*/ 1361 w 1374"/>
                <a:gd name="T19" fmla="*/ 483 h 486"/>
                <a:gd name="T20" fmla="*/ 1366 w 1374"/>
                <a:gd name="T21" fmla="*/ 480 h 486"/>
                <a:gd name="T22" fmla="*/ 1369 w 1374"/>
                <a:gd name="T23" fmla="*/ 475 h 486"/>
                <a:gd name="T24" fmla="*/ 1371 w 1374"/>
                <a:gd name="T25" fmla="*/ 470 h 486"/>
                <a:gd name="T26" fmla="*/ 1371 w 1374"/>
                <a:gd name="T27" fmla="*/ 463 h 486"/>
                <a:gd name="T28" fmla="*/ 1374 w 1374"/>
                <a:gd name="T29" fmla="*/ 458 h 486"/>
                <a:gd name="T30" fmla="*/ 1374 w 1374"/>
                <a:gd name="T31" fmla="*/ 28 h 486"/>
                <a:gd name="T32" fmla="*/ 1371 w 1374"/>
                <a:gd name="T33" fmla="*/ 20 h 486"/>
                <a:gd name="T34" fmla="*/ 1371 w 1374"/>
                <a:gd name="T35" fmla="*/ 13 h 486"/>
                <a:gd name="T36" fmla="*/ 1369 w 1374"/>
                <a:gd name="T37" fmla="*/ 8 h 486"/>
                <a:gd name="T38" fmla="*/ 1366 w 1374"/>
                <a:gd name="T39" fmla="*/ 3 h 486"/>
                <a:gd name="T40" fmla="*/ 1361 w 1374"/>
                <a:gd name="T41" fmla="*/ 0 h 486"/>
                <a:gd name="T42" fmla="*/ 1358 w 1374"/>
                <a:gd name="T43" fmla="*/ 0 h 486"/>
                <a:gd name="T44" fmla="*/ 15 w 1374"/>
                <a:gd name="T45" fmla="*/ 0 h 486"/>
                <a:gd name="T46" fmla="*/ 15 w 1374"/>
                <a:gd name="T47" fmla="*/ 55 h 486"/>
                <a:gd name="T48" fmla="*/ 1358 w 1374"/>
                <a:gd name="T49" fmla="*/ 55 h 486"/>
                <a:gd name="T50" fmla="*/ 1343 w 1374"/>
                <a:gd name="T51" fmla="*/ 28 h 486"/>
                <a:gd name="T52" fmla="*/ 1343 w 1374"/>
                <a:gd name="T53" fmla="*/ 458 h 486"/>
                <a:gd name="T54" fmla="*/ 1358 w 1374"/>
                <a:gd name="T55" fmla="*/ 430 h 486"/>
                <a:gd name="T56" fmla="*/ 15 w 1374"/>
                <a:gd name="T57" fmla="*/ 430 h 486"/>
                <a:gd name="T58" fmla="*/ 31 w 1374"/>
                <a:gd name="T59" fmla="*/ 458 h 486"/>
                <a:gd name="T60" fmla="*/ 31 w 1374"/>
                <a:gd name="T61" fmla="*/ 28 h 486"/>
                <a:gd name="T62" fmla="*/ 15 w 1374"/>
                <a:gd name="T63" fmla="*/ 55 h 486"/>
                <a:gd name="T64" fmla="*/ 15 w 1374"/>
                <a:gd name="T65" fmla="*/ 0 h 48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374"/>
                <a:gd name="T100" fmla="*/ 0 h 486"/>
                <a:gd name="T101" fmla="*/ 1374 w 1374"/>
                <a:gd name="T102" fmla="*/ 486 h 48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374" h="486">
                  <a:moveTo>
                    <a:pt x="15" y="0"/>
                  </a:moveTo>
                  <a:lnTo>
                    <a:pt x="10" y="0"/>
                  </a:lnTo>
                  <a:lnTo>
                    <a:pt x="3" y="8"/>
                  </a:lnTo>
                  <a:lnTo>
                    <a:pt x="0" y="13"/>
                  </a:lnTo>
                  <a:lnTo>
                    <a:pt x="0" y="470"/>
                  </a:lnTo>
                  <a:lnTo>
                    <a:pt x="3" y="475"/>
                  </a:lnTo>
                  <a:lnTo>
                    <a:pt x="10" y="483"/>
                  </a:lnTo>
                  <a:lnTo>
                    <a:pt x="15" y="486"/>
                  </a:lnTo>
                  <a:lnTo>
                    <a:pt x="1358" y="486"/>
                  </a:lnTo>
                  <a:lnTo>
                    <a:pt x="1361" y="483"/>
                  </a:lnTo>
                  <a:lnTo>
                    <a:pt x="1366" y="480"/>
                  </a:lnTo>
                  <a:lnTo>
                    <a:pt x="1369" y="475"/>
                  </a:lnTo>
                  <a:lnTo>
                    <a:pt x="1371" y="470"/>
                  </a:lnTo>
                  <a:lnTo>
                    <a:pt x="1371" y="463"/>
                  </a:lnTo>
                  <a:lnTo>
                    <a:pt x="1374" y="458"/>
                  </a:lnTo>
                  <a:lnTo>
                    <a:pt x="1374" y="28"/>
                  </a:lnTo>
                  <a:lnTo>
                    <a:pt x="1371" y="20"/>
                  </a:lnTo>
                  <a:lnTo>
                    <a:pt x="1371" y="13"/>
                  </a:lnTo>
                  <a:lnTo>
                    <a:pt x="1369" y="8"/>
                  </a:lnTo>
                  <a:lnTo>
                    <a:pt x="1366" y="3"/>
                  </a:lnTo>
                  <a:lnTo>
                    <a:pt x="1361" y="0"/>
                  </a:lnTo>
                  <a:lnTo>
                    <a:pt x="1358" y="0"/>
                  </a:lnTo>
                  <a:lnTo>
                    <a:pt x="15" y="0"/>
                  </a:lnTo>
                  <a:lnTo>
                    <a:pt x="15" y="55"/>
                  </a:lnTo>
                  <a:lnTo>
                    <a:pt x="1358" y="55"/>
                  </a:lnTo>
                  <a:lnTo>
                    <a:pt x="1343" y="28"/>
                  </a:lnTo>
                  <a:lnTo>
                    <a:pt x="1343" y="458"/>
                  </a:lnTo>
                  <a:lnTo>
                    <a:pt x="1358" y="430"/>
                  </a:lnTo>
                  <a:lnTo>
                    <a:pt x="15" y="430"/>
                  </a:lnTo>
                  <a:lnTo>
                    <a:pt x="31" y="458"/>
                  </a:lnTo>
                  <a:lnTo>
                    <a:pt x="31" y="28"/>
                  </a:lnTo>
                  <a:lnTo>
                    <a:pt x="15" y="55"/>
                  </a:lnTo>
                  <a:lnTo>
                    <a:pt x="15" y="0"/>
                  </a:lnTo>
                  <a:close/>
                </a:path>
              </a:pathLst>
            </a:custGeom>
            <a:solidFill>
              <a:schemeClr val="tx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87058" name="Freeform 34"/>
            <p:cNvSpPr>
              <a:spLocks/>
            </p:cNvSpPr>
            <p:nvPr/>
          </p:nvSpPr>
          <p:spPr bwMode="auto">
            <a:xfrm>
              <a:off x="771" y="2162"/>
              <a:ext cx="1374" cy="551"/>
            </a:xfrm>
            <a:custGeom>
              <a:avLst/>
              <a:gdLst>
                <a:gd name="T0" fmla="*/ 15 w 1374"/>
                <a:gd name="T1" fmla="*/ 0 h 551"/>
                <a:gd name="T2" fmla="*/ 8 w 1374"/>
                <a:gd name="T3" fmla="*/ 0 h 551"/>
                <a:gd name="T4" fmla="*/ 3 w 1374"/>
                <a:gd name="T5" fmla="*/ 2 h 551"/>
                <a:gd name="T6" fmla="*/ 0 w 1374"/>
                <a:gd name="T7" fmla="*/ 7 h 551"/>
                <a:gd name="T8" fmla="*/ 0 w 1374"/>
                <a:gd name="T9" fmla="*/ 543 h 551"/>
                <a:gd name="T10" fmla="*/ 3 w 1374"/>
                <a:gd name="T11" fmla="*/ 546 h 551"/>
                <a:gd name="T12" fmla="*/ 8 w 1374"/>
                <a:gd name="T13" fmla="*/ 548 h 551"/>
                <a:gd name="T14" fmla="*/ 10 w 1374"/>
                <a:gd name="T15" fmla="*/ 548 h 551"/>
                <a:gd name="T16" fmla="*/ 15 w 1374"/>
                <a:gd name="T17" fmla="*/ 551 h 551"/>
                <a:gd name="T18" fmla="*/ 1358 w 1374"/>
                <a:gd name="T19" fmla="*/ 551 h 551"/>
                <a:gd name="T20" fmla="*/ 1361 w 1374"/>
                <a:gd name="T21" fmla="*/ 548 h 551"/>
                <a:gd name="T22" fmla="*/ 1366 w 1374"/>
                <a:gd name="T23" fmla="*/ 548 h 551"/>
                <a:gd name="T24" fmla="*/ 1371 w 1374"/>
                <a:gd name="T25" fmla="*/ 543 h 551"/>
                <a:gd name="T26" fmla="*/ 1371 w 1374"/>
                <a:gd name="T27" fmla="*/ 538 h 551"/>
                <a:gd name="T28" fmla="*/ 1374 w 1374"/>
                <a:gd name="T29" fmla="*/ 535 h 551"/>
                <a:gd name="T30" fmla="*/ 1374 w 1374"/>
                <a:gd name="T31" fmla="*/ 15 h 551"/>
                <a:gd name="T32" fmla="*/ 1371 w 1374"/>
                <a:gd name="T33" fmla="*/ 10 h 551"/>
                <a:gd name="T34" fmla="*/ 1371 w 1374"/>
                <a:gd name="T35" fmla="*/ 7 h 551"/>
                <a:gd name="T36" fmla="*/ 1369 w 1374"/>
                <a:gd name="T37" fmla="*/ 2 h 551"/>
                <a:gd name="T38" fmla="*/ 1366 w 1374"/>
                <a:gd name="T39" fmla="*/ 0 h 551"/>
                <a:gd name="T40" fmla="*/ 1358 w 1374"/>
                <a:gd name="T41" fmla="*/ 0 h 551"/>
                <a:gd name="T42" fmla="*/ 15 w 1374"/>
                <a:gd name="T43" fmla="*/ 0 h 551"/>
                <a:gd name="T44" fmla="*/ 15 w 1374"/>
                <a:gd name="T45" fmla="*/ 30 h 551"/>
                <a:gd name="T46" fmla="*/ 1358 w 1374"/>
                <a:gd name="T47" fmla="*/ 30 h 551"/>
                <a:gd name="T48" fmla="*/ 1343 w 1374"/>
                <a:gd name="T49" fmla="*/ 15 h 551"/>
                <a:gd name="T50" fmla="*/ 1343 w 1374"/>
                <a:gd name="T51" fmla="*/ 535 h 551"/>
                <a:gd name="T52" fmla="*/ 1358 w 1374"/>
                <a:gd name="T53" fmla="*/ 520 h 551"/>
                <a:gd name="T54" fmla="*/ 15 w 1374"/>
                <a:gd name="T55" fmla="*/ 520 h 551"/>
                <a:gd name="T56" fmla="*/ 31 w 1374"/>
                <a:gd name="T57" fmla="*/ 535 h 551"/>
                <a:gd name="T58" fmla="*/ 31 w 1374"/>
                <a:gd name="T59" fmla="*/ 15 h 551"/>
                <a:gd name="T60" fmla="*/ 15 w 1374"/>
                <a:gd name="T61" fmla="*/ 30 h 551"/>
                <a:gd name="T62" fmla="*/ 15 w 1374"/>
                <a:gd name="T63" fmla="*/ 0 h 551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1374"/>
                <a:gd name="T97" fmla="*/ 0 h 551"/>
                <a:gd name="T98" fmla="*/ 1374 w 1374"/>
                <a:gd name="T99" fmla="*/ 551 h 551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1374" h="551">
                  <a:moveTo>
                    <a:pt x="15" y="0"/>
                  </a:moveTo>
                  <a:lnTo>
                    <a:pt x="8" y="0"/>
                  </a:lnTo>
                  <a:lnTo>
                    <a:pt x="3" y="2"/>
                  </a:lnTo>
                  <a:lnTo>
                    <a:pt x="0" y="7"/>
                  </a:lnTo>
                  <a:lnTo>
                    <a:pt x="0" y="543"/>
                  </a:lnTo>
                  <a:lnTo>
                    <a:pt x="3" y="546"/>
                  </a:lnTo>
                  <a:lnTo>
                    <a:pt x="8" y="548"/>
                  </a:lnTo>
                  <a:lnTo>
                    <a:pt x="10" y="548"/>
                  </a:lnTo>
                  <a:lnTo>
                    <a:pt x="15" y="551"/>
                  </a:lnTo>
                  <a:lnTo>
                    <a:pt x="1358" y="551"/>
                  </a:lnTo>
                  <a:lnTo>
                    <a:pt x="1361" y="548"/>
                  </a:lnTo>
                  <a:lnTo>
                    <a:pt x="1366" y="548"/>
                  </a:lnTo>
                  <a:lnTo>
                    <a:pt x="1371" y="543"/>
                  </a:lnTo>
                  <a:lnTo>
                    <a:pt x="1371" y="538"/>
                  </a:lnTo>
                  <a:lnTo>
                    <a:pt x="1374" y="535"/>
                  </a:lnTo>
                  <a:lnTo>
                    <a:pt x="1374" y="15"/>
                  </a:lnTo>
                  <a:lnTo>
                    <a:pt x="1371" y="10"/>
                  </a:lnTo>
                  <a:lnTo>
                    <a:pt x="1371" y="7"/>
                  </a:lnTo>
                  <a:lnTo>
                    <a:pt x="1369" y="2"/>
                  </a:lnTo>
                  <a:lnTo>
                    <a:pt x="1366" y="0"/>
                  </a:lnTo>
                  <a:lnTo>
                    <a:pt x="1358" y="0"/>
                  </a:lnTo>
                  <a:lnTo>
                    <a:pt x="15" y="0"/>
                  </a:lnTo>
                  <a:lnTo>
                    <a:pt x="15" y="30"/>
                  </a:lnTo>
                  <a:lnTo>
                    <a:pt x="1358" y="30"/>
                  </a:lnTo>
                  <a:lnTo>
                    <a:pt x="1343" y="15"/>
                  </a:lnTo>
                  <a:lnTo>
                    <a:pt x="1343" y="535"/>
                  </a:lnTo>
                  <a:lnTo>
                    <a:pt x="1358" y="520"/>
                  </a:lnTo>
                  <a:lnTo>
                    <a:pt x="15" y="520"/>
                  </a:lnTo>
                  <a:lnTo>
                    <a:pt x="31" y="535"/>
                  </a:lnTo>
                  <a:lnTo>
                    <a:pt x="31" y="15"/>
                  </a:lnTo>
                  <a:lnTo>
                    <a:pt x="15" y="30"/>
                  </a:lnTo>
                  <a:lnTo>
                    <a:pt x="15" y="0"/>
                  </a:lnTo>
                  <a:close/>
                </a:path>
              </a:pathLst>
            </a:custGeom>
            <a:solidFill>
              <a:schemeClr val="tx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87059" name="Freeform 35"/>
            <p:cNvSpPr>
              <a:spLocks/>
            </p:cNvSpPr>
            <p:nvPr/>
          </p:nvSpPr>
          <p:spPr bwMode="auto">
            <a:xfrm>
              <a:off x="771" y="2682"/>
              <a:ext cx="1374" cy="418"/>
            </a:xfrm>
            <a:custGeom>
              <a:avLst/>
              <a:gdLst>
                <a:gd name="T0" fmla="*/ 15 w 1374"/>
                <a:gd name="T1" fmla="*/ 0 h 418"/>
                <a:gd name="T2" fmla="*/ 8 w 1374"/>
                <a:gd name="T3" fmla="*/ 0 h 418"/>
                <a:gd name="T4" fmla="*/ 3 w 1374"/>
                <a:gd name="T5" fmla="*/ 3 h 418"/>
                <a:gd name="T6" fmla="*/ 0 w 1374"/>
                <a:gd name="T7" fmla="*/ 8 h 418"/>
                <a:gd name="T8" fmla="*/ 0 w 1374"/>
                <a:gd name="T9" fmla="*/ 410 h 418"/>
                <a:gd name="T10" fmla="*/ 3 w 1374"/>
                <a:gd name="T11" fmla="*/ 413 h 418"/>
                <a:gd name="T12" fmla="*/ 8 w 1374"/>
                <a:gd name="T13" fmla="*/ 415 h 418"/>
                <a:gd name="T14" fmla="*/ 10 w 1374"/>
                <a:gd name="T15" fmla="*/ 415 h 418"/>
                <a:gd name="T16" fmla="*/ 15 w 1374"/>
                <a:gd name="T17" fmla="*/ 418 h 418"/>
                <a:gd name="T18" fmla="*/ 1358 w 1374"/>
                <a:gd name="T19" fmla="*/ 418 h 418"/>
                <a:gd name="T20" fmla="*/ 1361 w 1374"/>
                <a:gd name="T21" fmla="*/ 415 h 418"/>
                <a:gd name="T22" fmla="*/ 1366 w 1374"/>
                <a:gd name="T23" fmla="*/ 415 h 418"/>
                <a:gd name="T24" fmla="*/ 1371 w 1374"/>
                <a:gd name="T25" fmla="*/ 410 h 418"/>
                <a:gd name="T26" fmla="*/ 1371 w 1374"/>
                <a:gd name="T27" fmla="*/ 405 h 418"/>
                <a:gd name="T28" fmla="*/ 1374 w 1374"/>
                <a:gd name="T29" fmla="*/ 403 h 418"/>
                <a:gd name="T30" fmla="*/ 1374 w 1374"/>
                <a:gd name="T31" fmla="*/ 15 h 418"/>
                <a:gd name="T32" fmla="*/ 1371 w 1374"/>
                <a:gd name="T33" fmla="*/ 10 h 418"/>
                <a:gd name="T34" fmla="*/ 1371 w 1374"/>
                <a:gd name="T35" fmla="*/ 8 h 418"/>
                <a:gd name="T36" fmla="*/ 1369 w 1374"/>
                <a:gd name="T37" fmla="*/ 3 h 418"/>
                <a:gd name="T38" fmla="*/ 1366 w 1374"/>
                <a:gd name="T39" fmla="*/ 0 h 418"/>
                <a:gd name="T40" fmla="*/ 1358 w 1374"/>
                <a:gd name="T41" fmla="*/ 0 h 418"/>
                <a:gd name="T42" fmla="*/ 15 w 1374"/>
                <a:gd name="T43" fmla="*/ 0 h 418"/>
                <a:gd name="T44" fmla="*/ 15 w 1374"/>
                <a:gd name="T45" fmla="*/ 31 h 418"/>
                <a:gd name="T46" fmla="*/ 1358 w 1374"/>
                <a:gd name="T47" fmla="*/ 31 h 418"/>
                <a:gd name="T48" fmla="*/ 1343 w 1374"/>
                <a:gd name="T49" fmla="*/ 15 h 418"/>
                <a:gd name="T50" fmla="*/ 1343 w 1374"/>
                <a:gd name="T51" fmla="*/ 403 h 418"/>
                <a:gd name="T52" fmla="*/ 1358 w 1374"/>
                <a:gd name="T53" fmla="*/ 388 h 418"/>
                <a:gd name="T54" fmla="*/ 15 w 1374"/>
                <a:gd name="T55" fmla="*/ 388 h 418"/>
                <a:gd name="T56" fmla="*/ 31 w 1374"/>
                <a:gd name="T57" fmla="*/ 403 h 418"/>
                <a:gd name="T58" fmla="*/ 31 w 1374"/>
                <a:gd name="T59" fmla="*/ 15 h 418"/>
                <a:gd name="T60" fmla="*/ 15 w 1374"/>
                <a:gd name="T61" fmla="*/ 31 h 418"/>
                <a:gd name="T62" fmla="*/ 15 w 1374"/>
                <a:gd name="T63" fmla="*/ 0 h 418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1374"/>
                <a:gd name="T97" fmla="*/ 0 h 418"/>
                <a:gd name="T98" fmla="*/ 1374 w 1374"/>
                <a:gd name="T99" fmla="*/ 418 h 418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1374" h="418">
                  <a:moveTo>
                    <a:pt x="15" y="0"/>
                  </a:moveTo>
                  <a:lnTo>
                    <a:pt x="8" y="0"/>
                  </a:lnTo>
                  <a:lnTo>
                    <a:pt x="3" y="3"/>
                  </a:lnTo>
                  <a:lnTo>
                    <a:pt x="0" y="8"/>
                  </a:lnTo>
                  <a:lnTo>
                    <a:pt x="0" y="410"/>
                  </a:lnTo>
                  <a:lnTo>
                    <a:pt x="3" y="413"/>
                  </a:lnTo>
                  <a:lnTo>
                    <a:pt x="8" y="415"/>
                  </a:lnTo>
                  <a:lnTo>
                    <a:pt x="10" y="415"/>
                  </a:lnTo>
                  <a:lnTo>
                    <a:pt x="15" y="418"/>
                  </a:lnTo>
                  <a:lnTo>
                    <a:pt x="1358" y="418"/>
                  </a:lnTo>
                  <a:lnTo>
                    <a:pt x="1361" y="415"/>
                  </a:lnTo>
                  <a:lnTo>
                    <a:pt x="1366" y="415"/>
                  </a:lnTo>
                  <a:lnTo>
                    <a:pt x="1371" y="410"/>
                  </a:lnTo>
                  <a:lnTo>
                    <a:pt x="1371" y="405"/>
                  </a:lnTo>
                  <a:lnTo>
                    <a:pt x="1374" y="403"/>
                  </a:lnTo>
                  <a:lnTo>
                    <a:pt x="1374" y="15"/>
                  </a:lnTo>
                  <a:lnTo>
                    <a:pt x="1371" y="10"/>
                  </a:lnTo>
                  <a:lnTo>
                    <a:pt x="1371" y="8"/>
                  </a:lnTo>
                  <a:lnTo>
                    <a:pt x="1369" y="3"/>
                  </a:lnTo>
                  <a:lnTo>
                    <a:pt x="1366" y="0"/>
                  </a:lnTo>
                  <a:lnTo>
                    <a:pt x="1358" y="0"/>
                  </a:lnTo>
                  <a:lnTo>
                    <a:pt x="15" y="0"/>
                  </a:lnTo>
                  <a:lnTo>
                    <a:pt x="15" y="31"/>
                  </a:lnTo>
                  <a:lnTo>
                    <a:pt x="1358" y="31"/>
                  </a:lnTo>
                  <a:lnTo>
                    <a:pt x="1343" y="15"/>
                  </a:lnTo>
                  <a:lnTo>
                    <a:pt x="1343" y="403"/>
                  </a:lnTo>
                  <a:lnTo>
                    <a:pt x="1358" y="388"/>
                  </a:lnTo>
                  <a:lnTo>
                    <a:pt x="15" y="388"/>
                  </a:lnTo>
                  <a:lnTo>
                    <a:pt x="31" y="403"/>
                  </a:lnTo>
                  <a:lnTo>
                    <a:pt x="31" y="15"/>
                  </a:lnTo>
                  <a:lnTo>
                    <a:pt x="15" y="31"/>
                  </a:lnTo>
                  <a:lnTo>
                    <a:pt x="15" y="0"/>
                  </a:lnTo>
                  <a:close/>
                </a:path>
              </a:pathLst>
            </a:custGeom>
            <a:solidFill>
              <a:schemeClr val="tx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87060" name="Freeform 36"/>
            <p:cNvSpPr>
              <a:spLocks/>
            </p:cNvSpPr>
            <p:nvPr/>
          </p:nvSpPr>
          <p:spPr bwMode="auto">
            <a:xfrm>
              <a:off x="776" y="1530"/>
              <a:ext cx="1366" cy="224"/>
            </a:xfrm>
            <a:custGeom>
              <a:avLst/>
              <a:gdLst>
                <a:gd name="T0" fmla="*/ 18 w 1366"/>
                <a:gd name="T1" fmla="*/ 0 h 224"/>
                <a:gd name="T2" fmla="*/ 13 w 1366"/>
                <a:gd name="T3" fmla="*/ 0 h 224"/>
                <a:gd name="T4" fmla="*/ 8 w 1366"/>
                <a:gd name="T5" fmla="*/ 3 h 224"/>
                <a:gd name="T6" fmla="*/ 3 w 1366"/>
                <a:gd name="T7" fmla="*/ 8 h 224"/>
                <a:gd name="T8" fmla="*/ 0 w 1366"/>
                <a:gd name="T9" fmla="*/ 13 h 224"/>
                <a:gd name="T10" fmla="*/ 0 w 1366"/>
                <a:gd name="T11" fmla="*/ 209 h 224"/>
                <a:gd name="T12" fmla="*/ 3 w 1366"/>
                <a:gd name="T13" fmla="*/ 214 h 224"/>
                <a:gd name="T14" fmla="*/ 5 w 1366"/>
                <a:gd name="T15" fmla="*/ 219 h 224"/>
                <a:gd name="T16" fmla="*/ 8 w 1366"/>
                <a:gd name="T17" fmla="*/ 222 h 224"/>
                <a:gd name="T18" fmla="*/ 13 w 1366"/>
                <a:gd name="T19" fmla="*/ 222 h 224"/>
                <a:gd name="T20" fmla="*/ 18 w 1366"/>
                <a:gd name="T21" fmla="*/ 224 h 224"/>
                <a:gd name="T22" fmla="*/ 1348 w 1366"/>
                <a:gd name="T23" fmla="*/ 224 h 224"/>
                <a:gd name="T24" fmla="*/ 1351 w 1366"/>
                <a:gd name="T25" fmla="*/ 222 h 224"/>
                <a:gd name="T26" fmla="*/ 1356 w 1366"/>
                <a:gd name="T27" fmla="*/ 222 h 224"/>
                <a:gd name="T28" fmla="*/ 1361 w 1366"/>
                <a:gd name="T29" fmla="*/ 219 h 224"/>
                <a:gd name="T30" fmla="*/ 1364 w 1366"/>
                <a:gd name="T31" fmla="*/ 214 h 224"/>
                <a:gd name="T32" fmla="*/ 1364 w 1366"/>
                <a:gd name="T33" fmla="*/ 209 h 224"/>
                <a:gd name="T34" fmla="*/ 1366 w 1366"/>
                <a:gd name="T35" fmla="*/ 207 h 224"/>
                <a:gd name="T36" fmla="*/ 1366 w 1366"/>
                <a:gd name="T37" fmla="*/ 18 h 224"/>
                <a:gd name="T38" fmla="*/ 1364 w 1366"/>
                <a:gd name="T39" fmla="*/ 13 h 224"/>
                <a:gd name="T40" fmla="*/ 1364 w 1366"/>
                <a:gd name="T41" fmla="*/ 8 h 224"/>
                <a:gd name="T42" fmla="*/ 1361 w 1366"/>
                <a:gd name="T43" fmla="*/ 6 h 224"/>
                <a:gd name="T44" fmla="*/ 1356 w 1366"/>
                <a:gd name="T45" fmla="*/ 3 h 224"/>
                <a:gd name="T46" fmla="*/ 1351 w 1366"/>
                <a:gd name="T47" fmla="*/ 0 h 224"/>
                <a:gd name="T48" fmla="*/ 1348 w 1366"/>
                <a:gd name="T49" fmla="*/ 0 h 224"/>
                <a:gd name="T50" fmla="*/ 18 w 1366"/>
                <a:gd name="T51" fmla="*/ 0 h 224"/>
                <a:gd name="T52" fmla="*/ 18 w 1366"/>
                <a:gd name="T53" fmla="*/ 36 h 224"/>
                <a:gd name="T54" fmla="*/ 1348 w 1366"/>
                <a:gd name="T55" fmla="*/ 36 h 224"/>
                <a:gd name="T56" fmla="*/ 1331 w 1366"/>
                <a:gd name="T57" fmla="*/ 18 h 224"/>
                <a:gd name="T58" fmla="*/ 1331 w 1366"/>
                <a:gd name="T59" fmla="*/ 207 h 224"/>
                <a:gd name="T60" fmla="*/ 1348 w 1366"/>
                <a:gd name="T61" fmla="*/ 189 h 224"/>
                <a:gd name="T62" fmla="*/ 18 w 1366"/>
                <a:gd name="T63" fmla="*/ 189 h 224"/>
                <a:gd name="T64" fmla="*/ 36 w 1366"/>
                <a:gd name="T65" fmla="*/ 207 h 224"/>
                <a:gd name="T66" fmla="*/ 36 w 1366"/>
                <a:gd name="T67" fmla="*/ 18 h 224"/>
                <a:gd name="T68" fmla="*/ 18 w 1366"/>
                <a:gd name="T69" fmla="*/ 36 h 224"/>
                <a:gd name="T70" fmla="*/ 18 w 1366"/>
                <a:gd name="T71" fmla="*/ 0 h 224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1366"/>
                <a:gd name="T109" fmla="*/ 0 h 224"/>
                <a:gd name="T110" fmla="*/ 1366 w 1366"/>
                <a:gd name="T111" fmla="*/ 224 h 224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1366" h="224">
                  <a:moveTo>
                    <a:pt x="18" y="0"/>
                  </a:moveTo>
                  <a:lnTo>
                    <a:pt x="13" y="0"/>
                  </a:lnTo>
                  <a:lnTo>
                    <a:pt x="8" y="3"/>
                  </a:lnTo>
                  <a:lnTo>
                    <a:pt x="3" y="8"/>
                  </a:lnTo>
                  <a:lnTo>
                    <a:pt x="0" y="13"/>
                  </a:lnTo>
                  <a:lnTo>
                    <a:pt x="0" y="209"/>
                  </a:lnTo>
                  <a:lnTo>
                    <a:pt x="3" y="214"/>
                  </a:lnTo>
                  <a:lnTo>
                    <a:pt x="5" y="219"/>
                  </a:lnTo>
                  <a:lnTo>
                    <a:pt x="8" y="222"/>
                  </a:lnTo>
                  <a:lnTo>
                    <a:pt x="13" y="222"/>
                  </a:lnTo>
                  <a:lnTo>
                    <a:pt x="18" y="224"/>
                  </a:lnTo>
                  <a:lnTo>
                    <a:pt x="1348" y="224"/>
                  </a:lnTo>
                  <a:lnTo>
                    <a:pt x="1351" y="222"/>
                  </a:lnTo>
                  <a:lnTo>
                    <a:pt x="1356" y="222"/>
                  </a:lnTo>
                  <a:lnTo>
                    <a:pt x="1361" y="219"/>
                  </a:lnTo>
                  <a:lnTo>
                    <a:pt x="1364" y="214"/>
                  </a:lnTo>
                  <a:lnTo>
                    <a:pt x="1364" y="209"/>
                  </a:lnTo>
                  <a:lnTo>
                    <a:pt x="1366" y="207"/>
                  </a:lnTo>
                  <a:lnTo>
                    <a:pt x="1366" y="18"/>
                  </a:lnTo>
                  <a:lnTo>
                    <a:pt x="1364" y="13"/>
                  </a:lnTo>
                  <a:lnTo>
                    <a:pt x="1364" y="8"/>
                  </a:lnTo>
                  <a:lnTo>
                    <a:pt x="1361" y="6"/>
                  </a:lnTo>
                  <a:lnTo>
                    <a:pt x="1356" y="3"/>
                  </a:lnTo>
                  <a:lnTo>
                    <a:pt x="1351" y="0"/>
                  </a:lnTo>
                  <a:lnTo>
                    <a:pt x="1348" y="0"/>
                  </a:lnTo>
                  <a:lnTo>
                    <a:pt x="18" y="0"/>
                  </a:lnTo>
                  <a:lnTo>
                    <a:pt x="18" y="36"/>
                  </a:lnTo>
                  <a:lnTo>
                    <a:pt x="1348" y="36"/>
                  </a:lnTo>
                  <a:lnTo>
                    <a:pt x="1331" y="18"/>
                  </a:lnTo>
                  <a:lnTo>
                    <a:pt x="1331" y="207"/>
                  </a:lnTo>
                  <a:lnTo>
                    <a:pt x="1348" y="189"/>
                  </a:lnTo>
                  <a:lnTo>
                    <a:pt x="18" y="189"/>
                  </a:lnTo>
                  <a:lnTo>
                    <a:pt x="36" y="207"/>
                  </a:lnTo>
                  <a:lnTo>
                    <a:pt x="36" y="18"/>
                  </a:lnTo>
                  <a:lnTo>
                    <a:pt x="18" y="36"/>
                  </a:lnTo>
                  <a:lnTo>
                    <a:pt x="18" y="0"/>
                  </a:lnTo>
                  <a:close/>
                </a:path>
              </a:pathLst>
            </a:custGeom>
            <a:solidFill>
              <a:schemeClr val="tx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87061" name="Freeform 37"/>
            <p:cNvSpPr>
              <a:spLocks/>
            </p:cNvSpPr>
            <p:nvPr/>
          </p:nvSpPr>
          <p:spPr bwMode="auto">
            <a:xfrm>
              <a:off x="1994" y="867"/>
              <a:ext cx="455" cy="782"/>
            </a:xfrm>
            <a:custGeom>
              <a:avLst/>
              <a:gdLst>
                <a:gd name="T0" fmla="*/ 0 w 455"/>
                <a:gd name="T1" fmla="*/ 754 h 782"/>
                <a:gd name="T2" fmla="*/ 0 w 455"/>
                <a:gd name="T3" fmla="*/ 769 h 782"/>
                <a:gd name="T4" fmla="*/ 3 w 455"/>
                <a:gd name="T5" fmla="*/ 772 h 782"/>
                <a:gd name="T6" fmla="*/ 5 w 455"/>
                <a:gd name="T7" fmla="*/ 777 h 782"/>
                <a:gd name="T8" fmla="*/ 8 w 455"/>
                <a:gd name="T9" fmla="*/ 779 h 782"/>
                <a:gd name="T10" fmla="*/ 13 w 455"/>
                <a:gd name="T11" fmla="*/ 779 h 782"/>
                <a:gd name="T12" fmla="*/ 18 w 455"/>
                <a:gd name="T13" fmla="*/ 782 h 782"/>
                <a:gd name="T14" fmla="*/ 23 w 455"/>
                <a:gd name="T15" fmla="*/ 779 h 782"/>
                <a:gd name="T16" fmla="*/ 26 w 455"/>
                <a:gd name="T17" fmla="*/ 779 h 782"/>
                <a:gd name="T18" fmla="*/ 33 w 455"/>
                <a:gd name="T19" fmla="*/ 772 h 782"/>
                <a:gd name="T20" fmla="*/ 452 w 455"/>
                <a:gd name="T21" fmla="*/ 25 h 782"/>
                <a:gd name="T22" fmla="*/ 452 w 455"/>
                <a:gd name="T23" fmla="*/ 20 h 782"/>
                <a:gd name="T24" fmla="*/ 455 w 455"/>
                <a:gd name="T25" fmla="*/ 15 h 782"/>
                <a:gd name="T26" fmla="*/ 452 w 455"/>
                <a:gd name="T27" fmla="*/ 12 h 782"/>
                <a:gd name="T28" fmla="*/ 452 w 455"/>
                <a:gd name="T29" fmla="*/ 7 h 782"/>
                <a:gd name="T30" fmla="*/ 447 w 455"/>
                <a:gd name="T31" fmla="*/ 5 h 782"/>
                <a:gd name="T32" fmla="*/ 444 w 455"/>
                <a:gd name="T33" fmla="*/ 0 h 782"/>
                <a:gd name="T34" fmla="*/ 432 w 455"/>
                <a:gd name="T35" fmla="*/ 0 h 782"/>
                <a:gd name="T36" fmla="*/ 427 w 455"/>
                <a:gd name="T37" fmla="*/ 2 h 782"/>
                <a:gd name="T38" fmla="*/ 424 w 455"/>
                <a:gd name="T39" fmla="*/ 5 h 782"/>
                <a:gd name="T40" fmla="*/ 419 w 455"/>
                <a:gd name="T41" fmla="*/ 7 h 782"/>
                <a:gd name="T42" fmla="*/ 0 w 455"/>
                <a:gd name="T43" fmla="*/ 754 h 782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455"/>
                <a:gd name="T67" fmla="*/ 0 h 782"/>
                <a:gd name="T68" fmla="*/ 455 w 455"/>
                <a:gd name="T69" fmla="*/ 782 h 782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455" h="782">
                  <a:moveTo>
                    <a:pt x="0" y="754"/>
                  </a:moveTo>
                  <a:lnTo>
                    <a:pt x="0" y="769"/>
                  </a:lnTo>
                  <a:lnTo>
                    <a:pt x="3" y="772"/>
                  </a:lnTo>
                  <a:lnTo>
                    <a:pt x="5" y="777"/>
                  </a:lnTo>
                  <a:lnTo>
                    <a:pt x="8" y="779"/>
                  </a:lnTo>
                  <a:lnTo>
                    <a:pt x="13" y="779"/>
                  </a:lnTo>
                  <a:lnTo>
                    <a:pt x="18" y="782"/>
                  </a:lnTo>
                  <a:lnTo>
                    <a:pt x="23" y="779"/>
                  </a:lnTo>
                  <a:lnTo>
                    <a:pt x="26" y="779"/>
                  </a:lnTo>
                  <a:lnTo>
                    <a:pt x="33" y="772"/>
                  </a:lnTo>
                  <a:lnTo>
                    <a:pt x="452" y="25"/>
                  </a:lnTo>
                  <a:lnTo>
                    <a:pt x="452" y="20"/>
                  </a:lnTo>
                  <a:lnTo>
                    <a:pt x="455" y="15"/>
                  </a:lnTo>
                  <a:lnTo>
                    <a:pt x="452" y="12"/>
                  </a:lnTo>
                  <a:lnTo>
                    <a:pt x="452" y="7"/>
                  </a:lnTo>
                  <a:lnTo>
                    <a:pt x="447" y="5"/>
                  </a:lnTo>
                  <a:lnTo>
                    <a:pt x="444" y="0"/>
                  </a:lnTo>
                  <a:lnTo>
                    <a:pt x="432" y="0"/>
                  </a:lnTo>
                  <a:lnTo>
                    <a:pt x="427" y="2"/>
                  </a:lnTo>
                  <a:lnTo>
                    <a:pt x="424" y="5"/>
                  </a:lnTo>
                  <a:lnTo>
                    <a:pt x="419" y="7"/>
                  </a:lnTo>
                  <a:lnTo>
                    <a:pt x="0" y="754"/>
                  </a:lnTo>
                  <a:close/>
                </a:path>
              </a:pathLst>
            </a:custGeom>
            <a:solidFill>
              <a:schemeClr val="tx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87062" name="Freeform 38"/>
            <p:cNvSpPr>
              <a:spLocks/>
            </p:cNvSpPr>
            <p:nvPr/>
          </p:nvSpPr>
          <p:spPr bwMode="auto">
            <a:xfrm>
              <a:off x="483" y="874"/>
              <a:ext cx="416" cy="775"/>
            </a:xfrm>
            <a:custGeom>
              <a:avLst/>
              <a:gdLst>
                <a:gd name="T0" fmla="*/ 380 w 416"/>
                <a:gd name="T1" fmla="*/ 765 h 775"/>
                <a:gd name="T2" fmla="*/ 383 w 416"/>
                <a:gd name="T3" fmla="*/ 767 h 775"/>
                <a:gd name="T4" fmla="*/ 388 w 416"/>
                <a:gd name="T5" fmla="*/ 770 h 775"/>
                <a:gd name="T6" fmla="*/ 390 w 416"/>
                <a:gd name="T7" fmla="*/ 772 h 775"/>
                <a:gd name="T8" fmla="*/ 395 w 416"/>
                <a:gd name="T9" fmla="*/ 775 h 775"/>
                <a:gd name="T10" fmla="*/ 400 w 416"/>
                <a:gd name="T11" fmla="*/ 772 h 775"/>
                <a:gd name="T12" fmla="*/ 406 w 416"/>
                <a:gd name="T13" fmla="*/ 772 h 775"/>
                <a:gd name="T14" fmla="*/ 408 w 416"/>
                <a:gd name="T15" fmla="*/ 770 h 775"/>
                <a:gd name="T16" fmla="*/ 411 w 416"/>
                <a:gd name="T17" fmla="*/ 765 h 775"/>
                <a:gd name="T18" fmla="*/ 413 w 416"/>
                <a:gd name="T19" fmla="*/ 762 h 775"/>
                <a:gd name="T20" fmla="*/ 416 w 416"/>
                <a:gd name="T21" fmla="*/ 757 h 775"/>
                <a:gd name="T22" fmla="*/ 413 w 416"/>
                <a:gd name="T23" fmla="*/ 752 h 775"/>
                <a:gd name="T24" fmla="*/ 413 w 416"/>
                <a:gd name="T25" fmla="*/ 747 h 775"/>
                <a:gd name="T26" fmla="*/ 33 w 416"/>
                <a:gd name="T27" fmla="*/ 8 h 775"/>
                <a:gd name="T28" fmla="*/ 30 w 416"/>
                <a:gd name="T29" fmla="*/ 5 h 775"/>
                <a:gd name="T30" fmla="*/ 25 w 416"/>
                <a:gd name="T31" fmla="*/ 3 h 775"/>
                <a:gd name="T32" fmla="*/ 23 w 416"/>
                <a:gd name="T33" fmla="*/ 0 h 775"/>
                <a:gd name="T34" fmla="*/ 7 w 416"/>
                <a:gd name="T35" fmla="*/ 0 h 775"/>
                <a:gd name="T36" fmla="*/ 5 w 416"/>
                <a:gd name="T37" fmla="*/ 3 h 775"/>
                <a:gd name="T38" fmla="*/ 2 w 416"/>
                <a:gd name="T39" fmla="*/ 8 h 775"/>
                <a:gd name="T40" fmla="*/ 0 w 416"/>
                <a:gd name="T41" fmla="*/ 10 h 775"/>
                <a:gd name="T42" fmla="*/ 0 w 416"/>
                <a:gd name="T43" fmla="*/ 25 h 775"/>
                <a:gd name="T44" fmla="*/ 380 w 416"/>
                <a:gd name="T45" fmla="*/ 765 h 775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416"/>
                <a:gd name="T70" fmla="*/ 0 h 775"/>
                <a:gd name="T71" fmla="*/ 416 w 416"/>
                <a:gd name="T72" fmla="*/ 775 h 775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416" h="775">
                  <a:moveTo>
                    <a:pt x="380" y="765"/>
                  </a:moveTo>
                  <a:lnTo>
                    <a:pt x="383" y="767"/>
                  </a:lnTo>
                  <a:lnTo>
                    <a:pt x="388" y="770"/>
                  </a:lnTo>
                  <a:lnTo>
                    <a:pt x="390" y="772"/>
                  </a:lnTo>
                  <a:lnTo>
                    <a:pt x="395" y="775"/>
                  </a:lnTo>
                  <a:lnTo>
                    <a:pt x="400" y="772"/>
                  </a:lnTo>
                  <a:lnTo>
                    <a:pt x="406" y="772"/>
                  </a:lnTo>
                  <a:lnTo>
                    <a:pt x="408" y="770"/>
                  </a:lnTo>
                  <a:lnTo>
                    <a:pt x="411" y="765"/>
                  </a:lnTo>
                  <a:lnTo>
                    <a:pt x="413" y="762"/>
                  </a:lnTo>
                  <a:lnTo>
                    <a:pt x="416" y="757"/>
                  </a:lnTo>
                  <a:lnTo>
                    <a:pt x="413" y="752"/>
                  </a:lnTo>
                  <a:lnTo>
                    <a:pt x="413" y="747"/>
                  </a:lnTo>
                  <a:lnTo>
                    <a:pt x="33" y="8"/>
                  </a:lnTo>
                  <a:lnTo>
                    <a:pt x="30" y="5"/>
                  </a:lnTo>
                  <a:lnTo>
                    <a:pt x="25" y="3"/>
                  </a:lnTo>
                  <a:lnTo>
                    <a:pt x="23" y="0"/>
                  </a:lnTo>
                  <a:lnTo>
                    <a:pt x="7" y="0"/>
                  </a:lnTo>
                  <a:lnTo>
                    <a:pt x="5" y="3"/>
                  </a:lnTo>
                  <a:lnTo>
                    <a:pt x="2" y="8"/>
                  </a:lnTo>
                  <a:lnTo>
                    <a:pt x="0" y="10"/>
                  </a:lnTo>
                  <a:lnTo>
                    <a:pt x="0" y="25"/>
                  </a:lnTo>
                  <a:lnTo>
                    <a:pt x="380" y="765"/>
                  </a:lnTo>
                  <a:close/>
                </a:path>
              </a:pathLst>
            </a:custGeom>
            <a:solidFill>
              <a:schemeClr val="tx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87063" name="Text Box 53"/>
            <p:cNvSpPr txBox="1">
              <a:spLocks noChangeArrowheads="1"/>
            </p:cNvSpPr>
            <p:nvPr/>
          </p:nvSpPr>
          <p:spPr bwMode="auto">
            <a:xfrm>
              <a:off x="1111" y="1556"/>
              <a:ext cx="604" cy="173"/>
            </a:xfrm>
            <a:prstGeom prst="rect">
              <a:avLst/>
            </a:prstGeom>
            <a:noFill/>
            <a:ln w="19050">
              <a:noFill/>
              <a:miter lim="800000"/>
              <a:headEnd type="none" w="sm" len="sm"/>
              <a:tailEnd type="none" w="sm" len="sm"/>
            </a:ln>
          </p:spPr>
          <p:txBody>
            <a:bodyPr wrap="none" lIns="90000" tIns="46800" rIns="90000" bIns="46800">
              <a:spAutoFit/>
            </a:bodyPr>
            <a:lstStyle/>
            <a:p>
              <a:pPr eaLnBrk="0" hangingPunct="0"/>
              <a:r>
                <a:rPr lang="de-DE" sz="1200" b="1">
                  <a:solidFill>
                    <a:schemeClr val="tx1"/>
                  </a:solidFill>
                  <a:latin typeface="Arial" charset="0"/>
                </a:rPr>
                <a:t>RECEIVER</a:t>
              </a:r>
              <a:endParaRPr lang="de-DE" sz="2800">
                <a:solidFill>
                  <a:schemeClr val="accent2"/>
                </a:solidFill>
                <a:latin typeface="Times New Roman" pitchFamily="18" charset="0"/>
              </a:endParaRPr>
            </a:p>
          </p:txBody>
        </p:sp>
      </p:grpSp>
      <p:grpSp>
        <p:nvGrpSpPr>
          <p:cNvPr id="87044" name="Group 56"/>
          <p:cNvGrpSpPr>
            <a:grpSpLocks/>
          </p:cNvGrpSpPr>
          <p:nvPr/>
        </p:nvGrpSpPr>
        <p:grpSpPr bwMode="auto">
          <a:xfrm>
            <a:off x="1295400" y="1981200"/>
            <a:ext cx="2179638" cy="2506663"/>
            <a:chOff x="3696" y="2397"/>
            <a:chExt cx="1373" cy="1579"/>
          </a:xfrm>
        </p:grpSpPr>
        <p:sp>
          <p:nvSpPr>
            <p:cNvPr id="87050" name="Freeform 11"/>
            <p:cNvSpPr>
              <a:spLocks/>
            </p:cNvSpPr>
            <p:nvPr/>
          </p:nvSpPr>
          <p:spPr bwMode="auto">
            <a:xfrm>
              <a:off x="3696" y="2397"/>
              <a:ext cx="1373" cy="485"/>
            </a:xfrm>
            <a:custGeom>
              <a:avLst/>
              <a:gdLst>
                <a:gd name="T0" fmla="*/ 15 w 1373"/>
                <a:gd name="T1" fmla="*/ 0 h 485"/>
                <a:gd name="T2" fmla="*/ 10 w 1373"/>
                <a:gd name="T3" fmla="*/ 0 h 485"/>
                <a:gd name="T4" fmla="*/ 2 w 1373"/>
                <a:gd name="T5" fmla="*/ 8 h 485"/>
                <a:gd name="T6" fmla="*/ 0 w 1373"/>
                <a:gd name="T7" fmla="*/ 13 h 485"/>
                <a:gd name="T8" fmla="*/ 0 w 1373"/>
                <a:gd name="T9" fmla="*/ 470 h 485"/>
                <a:gd name="T10" fmla="*/ 2 w 1373"/>
                <a:gd name="T11" fmla="*/ 475 h 485"/>
                <a:gd name="T12" fmla="*/ 10 w 1373"/>
                <a:gd name="T13" fmla="*/ 483 h 485"/>
                <a:gd name="T14" fmla="*/ 15 w 1373"/>
                <a:gd name="T15" fmla="*/ 485 h 485"/>
                <a:gd name="T16" fmla="*/ 1358 w 1373"/>
                <a:gd name="T17" fmla="*/ 485 h 485"/>
                <a:gd name="T18" fmla="*/ 1360 w 1373"/>
                <a:gd name="T19" fmla="*/ 483 h 485"/>
                <a:gd name="T20" fmla="*/ 1366 w 1373"/>
                <a:gd name="T21" fmla="*/ 480 h 485"/>
                <a:gd name="T22" fmla="*/ 1368 w 1373"/>
                <a:gd name="T23" fmla="*/ 475 h 485"/>
                <a:gd name="T24" fmla="*/ 1371 w 1373"/>
                <a:gd name="T25" fmla="*/ 470 h 485"/>
                <a:gd name="T26" fmla="*/ 1371 w 1373"/>
                <a:gd name="T27" fmla="*/ 463 h 485"/>
                <a:gd name="T28" fmla="*/ 1373 w 1373"/>
                <a:gd name="T29" fmla="*/ 458 h 485"/>
                <a:gd name="T30" fmla="*/ 1373 w 1373"/>
                <a:gd name="T31" fmla="*/ 28 h 485"/>
                <a:gd name="T32" fmla="*/ 1371 w 1373"/>
                <a:gd name="T33" fmla="*/ 20 h 485"/>
                <a:gd name="T34" fmla="*/ 1371 w 1373"/>
                <a:gd name="T35" fmla="*/ 13 h 485"/>
                <a:gd name="T36" fmla="*/ 1368 w 1373"/>
                <a:gd name="T37" fmla="*/ 8 h 485"/>
                <a:gd name="T38" fmla="*/ 1366 w 1373"/>
                <a:gd name="T39" fmla="*/ 2 h 485"/>
                <a:gd name="T40" fmla="*/ 1360 w 1373"/>
                <a:gd name="T41" fmla="*/ 0 h 485"/>
                <a:gd name="T42" fmla="*/ 1358 w 1373"/>
                <a:gd name="T43" fmla="*/ 0 h 485"/>
                <a:gd name="T44" fmla="*/ 15 w 1373"/>
                <a:gd name="T45" fmla="*/ 0 h 485"/>
                <a:gd name="T46" fmla="*/ 15 w 1373"/>
                <a:gd name="T47" fmla="*/ 55 h 485"/>
                <a:gd name="T48" fmla="*/ 1358 w 1373"/>
                <a:gd name="T49" fmla="*/ 55 h 485"/>
                <a:gd name="T50" fmla="*/ 1343 w 1373"/>
                <a:gd name="T51" fmla="*/ 28 h 485"/>
                <a:gd name="T52" fmla="*/ 1343 w 1373"/>
                <a:gd name="T53" fmla="*/ 458 h 485"/>
                <a:gd name="T54" fmla="*/ 1358 w 1373"/>
                <a:gd name="T55" fmla="*/ 430 h 485"/>
                <a:gd name="T56" fmla="*/ 15 w 1373"/>
                <a:gd name="T57" fmla="*/ 430 h 485"/>
                <a:gd name="T58" fmla="*/ 30 w 1373"/>
                <a:gd name="T59" fmla="*/ 458 h 485"/>
                <a:gd name="T60" fmla="*/ 30 w 1373"/>
                <a:gd name="T61" fmla="*/ 28 h 485"/>
                <a:gd name="T62" fmla="*/ 15 w 1373"/>
                <a:gd name="T63" fmla="*/ 55 h 485"/>
                <a:gd name="T64" fmla="*/ 15 w 1373"/>
                <a:gd name="T65" fmla="*/ 0 h 485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373"/>
                <a:gd name="T100" fmla="*/ 0 h 485"/>
                <a:gd name="T101" fmla="*/ 1373 w 1373"/>
                <a:gd name="T102" fmla="*/ 485 h 485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373" h="485">
                  <a:moveTo>
                    <a:pt x="15" y="0"/>
                  </a:moveTo>
                  <a:lnTo>
                    <a:pt x="10" y="0"/>
                  </a:lnTo>
                  <a:lnTo>
                    <a:pt x="2" y="8"/>
                  </a:lnTo>
                  <a:lnTo>
                    <a:pt x="0" y="13"/>
                  </a:lnTo>
                  <a:lnTo>
                    <a:pt x="0" y="470"/>
                  </a:lnTo>
                  <a:lnTo>
                    <a:pt x="2" y="475"/>
                  </a:lnTo>
                  <a:lnTo>
                    <a:pt x="10" y="483"/>
                  </a:lnTo>
                  <a:lnTo>
                    <a:pt x="15" y="485"/>
                  </a:lnTo>
                  <a:lnTo>
                    <a:pt x="1358" y="485"/>
                  </a:lnTo>
                  <a:lnTo>
                    <a:pt x="1360" y="483"/>
                  </a:lnTo>
                  <a:lnTo>
                    <a:pt x="1366" y="480"/>
                  </a:lnTo>
                  <a:lnTo>
                    <a:pt x="1368" y="475"/>
                  </a:lnTo>
                  <a:lnTo>
                    <a:pt x="1371" y="470"/>
                  </a:lnTo>
                  <a:lnTo>
                    <a:pt x="1371" y="463"/>
                  </a:lnTo>
                  <a:lnTo>
                    <a:pt x="1373" y="458"/>
                  </a:lnTo>
                  <a:lnTo>
                    <a:pt x="1373" y="28"/>
                  </a:lnTo>
                  <a:lnTo>
                    <a:pt x="1371" y="20"/>
                  </a:lnTo>
                  <a:lnTo>
                    <a:pt x="1371" y="13"/>
                  </a:lnTo>
                  <a:lnTo>
                    <a:pt x="1368" y="8"/>
                  </a:lnTo>
                  <a:lnTo>
                    <a:pt x="1366" y="2"/>
                  </a:lnTo>
                  <a:lnTo>
                    <a:pt x="1360" y="0"/>
                  </a:lnTo>
                  <a:lnTo>
                    <a:pt x="1358" y="0"/>
                  </a:lnTo>
                  <a:lnTo>
                    <a:pt x="15" y="0"/>
                  </a:lnTo>
                  <a:lnTo>
                    <a:pt x="15" y="55"/>
                  </a:lnTo>
                  <a:lnTo>
                    <a:pt x="1358" y="55"/>
                  </a:lnTo>
                  <a:lnTo>
                    <a:pt x="1343" y="28"/>
                  </a:lnTo>
                  <a:lnTo>
                    <a:pt x="1343" y="458"/>
                  </a:lnTo>
                  <a:lnTo>
                    <a:pt x="1358" y="430"/>
                  </a:lnTo>
                  <a:lnTo>
                    <a:pt x="15" y="430"/>
                  </a:lnTo>
                  <a:lnTo>
                    <a:pt x="30" y="458"/>
                  </a:lnTo>
                  <a:lnTo>
                    <a:pt x="30" y="28"/>
                  </a:lnTo>
                  <a:lnTo>
                    <a:pt x="15" y="55"/>
                  </a:lnTo>
                  <a:lnTo>
                    <a:pt x="15" y="0"/>
                  </a:lnTo>
                  <a:close/>
                </a:path>
              </a:pathLst>
            </a:custGeom>
            <a:solidFill>
              <a:schemeClr val="tx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87051" name="Freeform 12"/>
            <p:cNvSpPr>
              <a:spLocks/>
            </p:cNvSpPr>
            <p:nvPr/>
          </p:nvSpPr>
          <p:spPr bwMode="auto">
            <a:xfrm>
              <a:off x="3696" y="2840"/>
              <a:ext cx="1373" cy="550"/>
            </a:xfrm>
            <a:custGeom>
              <a:avLst/>
              <a:gdLst>
                <a:gd name="T0" fmla="*/ 15 w 1373"/>
                <a:gd name="T1" fmla="*/ 0 h 550"/>
                <a:gd name="T2" fmla="*/ 7 w 1373"/>
                <a:gd name="T3" fmla="*/ 0 h 550"/>
                <a:gd name="T4" fmla="*/ 2 w 1373"/>
                <a:gd name="T5" fmla="*/ 2 h 550"/>
                <a:gd name="T6" fmla="*/ 0 w 1373"/>
                <a:gd name="T7" fmla="*/ 7 h 550"/>
                <a:gd name="T8" fmla="*/ 0 w 1373"/>
                <a:gd name="T9" fmla="*/ 543 h 550"/>
                <a:gd name="T10" fmla="*/ 2 w 1373"/>
                <a:gd name="T11" fmla="*/ 545 h 550"/>
                <a:gd name="T12" fmla="*/ 7 w 1373"/>
                <a:gd name="T13" fmla="*/ 548 h 550"/>
                <a:gd name="T14" fmla="*/ 10 w 1373"/>
                <a:gd name="T15" fmla="*/ 548 h 550"/>
                <a:gd name="T16" fmla="*/ 15 w 1373"/>
                <a:gd name="T17" fmla="*/ 550 h 550"/>
                <a:gd name="T18" fmla="*/ 1358 w 1373"/>
                <a:gd name="T19" fmla="*/ 550 h 550"/>
                <a:gd name="T20" fmla="*/ 1360 w 1373"/>
                <a:gd name="T21" fmla="*/ 548 h 550"/>
                <a:gd name="T22" fmla="*/ 1366 w 1373"/>
                <a:gd name="T23" fmla="*/ 548 h 550"/>
                <a:gd name="T24" fmla="*/ 1371 w 1373"/>
                <a:gd name="T25" fmla="*/ 543 h 550"/>
                <a:gd name="T26" fmla="*/ 1371 w 1373"/>
                <a:gd name="T27" fmla="*/ 538 h 550"/>
                <a:gd name="T28" fmla="*/ 1373 w 1373"/>
                <a:gd name="T29" fmla="*/ 535 h 550"/>
                <a:gd name="T30" fmla="*/ 1373 w 1373"/>
                <a:gd name="T31" fmla="*/ 15 h 550"/>
                <a:gd name="T32" fmla="*/ 1371 w 1373"/>
                <a:gd name="T33" fmla="*/ 10 h 550"/>
                <a:gd name="T34" fmla="*/ 1371 w 1373"/>
                <a:gd name="T35" fmla="*/ 7 h 550"/>
                <a:gd name="T36" fmla="*/ 1368 w 1373"/>
                <a:gd name="T37" fmla="*/ 2 h 550"/>
                <a:gd name="T38" fmla="*/ 1366 w 1373"/>
                <a:gd name="T39" fmla="*/ 0 h 550"/>
                <a:gd name="T40" fmla="*/ 1358 w 1373"/>
                <a:gd name="T41" fmla="*/ 0 h 550"/>
                <a:gd name="T42" fmla="*/ 15 w 1373"/>
                <a:gd name="T43" fmla="*/ 0 h 550"/>
                <a:gd name="T44" fmla="*/ 15 w 1373"/>
                <a:gd name="T45" fmla="*/ 30 h 550"/>
                <a:gd name="T46" fmla="*/ 1358 w 1373"/>
                <a:gd name="T47" fmla="*/ 30 h 550"/>
                <a:gd name="T48" fmla="*/ 1343 w 1373"/>
                <a:gd name="T49" fmla="*/ 15 h 550"/>
                <a:gd name="T50" fmla="*/ 1343 w 1373"/>
                <a:gd name="T51" fmla="*/ 535 h 550"/>
                <a:gd name="T52" fmla="*/ 1358 w 1373"/>
                <a:gd name="T53" fmla="*/ 520 h 550"/>
                <a:gd name="T54" fmla="*/ 15 w 1373"/>
                <a:gd name="T55" fmla="*/ 520 h 550"/>
                <a:gd name="T56" fmla="*/ 30 w 1373"/>
                <a:gd name="T57" fmla="*/ 535 h 550"/>
                <a:gd name="T58" fmla="*/ 30 w 1373"/>
                <a:gd name="T59" fmla="*/ 15 h 550"/>
                <a:gd name="T60" fmla="*/ 15 w 1373"/>
                <a:gd name="T61" fmla="*/ 30 h 550"/>
                <a:gd name="T62" fmla="*/ 15 w 1373"/>
                <a:gd name="T63" fmla="*/ 0 h 550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1373"/>
                <a:gd name="T97" fmla="*/ 0 h 550"/>
                <a:gd name="T98" fmla="*/ 1373 w 1373"/>
                <a:gd name="T99" fmla="*/ 550 h 550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1373" h="550">
                  <a:moveTo>
                    <a:pt x="15" y="0"/>
                  </a:moveTo>
                  <a:lnTo>
                    <a:pt x="7" y="0"/>
                  </a:lnTo>
                  <a:lnTo>
                    <a:pt x="2" y="2"/>
                  </a:lnTo>
                  <a:lnTo>
                    <a:pt x="0" y="7"/>
                  </a:lnTo>
                  <a:lnTo>
                    <a:pt x="0" y="543"/>
                  </a:lnTo>
                  <a:lnTo>
                    <a:pt x="2" y="545"/>
                  </a:lnTo>
                  <a:lnTo>
                    <a:pt x="7" y="548"/>
                  </a:lnTo>
                  <a:lnTo>
                    <a:pt x="10" y="548"/>
                  </a:lnTo>
                  <a:lnTo>
                    <a:pt x="15" y="550"/>
                  </a:lnTo>
                  <a:lnTo>
                    <a:pt x="1358" y="550"/>
                  </a:lnTo>
                  <a:lnTo>
                    <a:pt x="1360" y="548"/>
                  </a:lnTo>
                  <a:lnTo>
                    <a:pt x="1366" y="548"/>
                  </a:lnTo>
                  <a:lnTo>
                    <a:pt x="1371" y="543"/>
                  </a:lnTo>
                  <a:lnTo>
                    <a:pt x="1371" y="538"/>
                  </a:lnTo>
                  <a:lnTo>
                    <a:pt x="1373" y="535"/>
                  </a:lnTo>
                  <a:lnTo>
                    <a:pt x="1373" y="15"/>
                  </a:lnTo>
                  <a:lnTo>
                    <a:pt x="1371" y="10"/>
                  </a:lnTo>
                  <a:lnTo>
                    <a:pt x="1371" y="7"/>
                  </a:lnTo>
                  <a:lnTo>
                    <a:pt x="1368" y="2"/>
                  </a:lnTo>
                  <a:lnTo>
                    <a:pt x="1366" y="0"/>
                  </a:lnTo>
                  <a:lnTo>
                    <a:pt x="1358" y="0"/>
                  </a:lnTo>
                  <a:lnTo>
                    <a:pt x="15" y="0"/>
                  </a:lnTo>
                  <a:lnTo>
                    <a:pt x="15" y="30"/>
                  </a:lnTo>
                  <a:lnTo>
                    <a:pt x="1358" y="30"/>
                  </a:lnTo>
                  <a:lnTo>
                    <a:pt x="1343" y="15"/>
                  </a:lnTo>
                  <a:lnTo>
                    <a:pt x="1343" y="535"/>
                  </a:lnTo>
                  <a:lnTo>
                    <a:pt x="1358" y="520"/>
                  </a:lnTo>
                  <a:lnTo>
                    <a:pt x="15" y="520"/>
                  </a:lnTo>
                  <a:lnTo>
                    <a:pt x="30" y="535"/>
                  </a:lnTo>
                  <a:lnTo>
                    <a:pt x="30" y="15"/>
                  </a:lnTo>
                  <a:lnTo>
                    <a:pt x="15" y="30"/>
                  </a:lnTo>
                  <a:lnTo>
                    <a:pt x="15" y="0"/>
                  </a:lnTo>
                  <a:close/>
                </a:path>
              </a:pathLst>
            </a:custGeom>
            <a:solidFill>
              <a:schemeClr val="tx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87052" name="Freeform 13"/>
            <p:cNvSpPr>
              <a:spLocks/>
            </p:cNvSpPr>
            <p:nvPr/>
          </p:nvSpPr>
          <p:spPr bwMode="auto">
            <a:xfrm>
              <a:off x="3696" y="3360"/>
              <a:ext cx="1373" cy="418"/>
            </a:xfrm>
            <a:custGeom>
              <a:avLst/>
              <a:gdLst>
                <a:gd name="T0" fmla="*/ 15 w 1373"/>
                <a:gd name="T1" fmla="*/ 0 h 418"/>
                <a:gd name="T2" fmla="*/ 7 w 1373"/>
                <a:gd name="T3" fmla="*/ 0 h 418"/>
                <a:gd name="T4" fmla="*/ 2 w 1373"/>
                <a:gd name="T5" fmla="*/ 3 h 418"/>
                <a:gd name="T6" fmla="*/ 0 w 1373"/>
                <a:gd name="T7" fmla="*/ 8 h 418"/>
                <a:gd name="T8" fmla="*/ 0 w 1373"/>
                <a:gd name="T9" fmla="*/ 410 h 418"/>
                <a:gd name="T10" fmla="*/ 2 w 1373"/>
                <a:gd name="T11" fmla="*/ 413 h 418"/>
                <a:gd name="T12" fmla="*/ 7 w 1373"/>
                <a:gd name="T13" fmla="*/ 415 h 418"/>
                <a:gd name="T14" fmla="*/ 10 w 1373"/>
                <a:gd name="T15" fmla="*/ 415 h 418"/>
                <a:gd name="T16" fmla="*/ 15 w 1373"/>
                <a:gd name="T17" fmla="*/ 418 h 418"/>
                <a:gd name="T18" fmla="*/ 1358 w 1373"/>
                <a:gd name="T19" fmla="*/ 418 h 418"/>
                <a:gd name="T20" fmla="*/ 1360 w 1373"/>
                <a:gd name="T21" fmla="*/ 415 h 418"/>
                <a:gd name="T22" fmla="*/ 1366 w 1373"/>
                <a:gd name="T23" fmla="*/ 415 h 418"/>
                <a:gd name="T24" fmla="*/ 1371 w 1373"/>
                <a:gd name="T25" fmla="*/ 410 h 418"/>
                <a:gd name="T26" fmla="*/ 1371 w 1373"/>
                <a:gd name="T27" fmla="*/ 405 h 418"/>
                <a:gd name="T28" fmla="*/ 1373 w 1373"/>
                <a:gd name="T29" fmla="*/ 403 h 418"/>
                <a:gd name="T30" fmla="*/ 1373 w 1373"/>
                <a:gd name="T31" fmla="*/ 15 h 418"/>
                <a:gd name="T32" fmla="*/ 1371 w 1373"/>
                <a:gd name="T33" fmla="*/ 10 h 418"/>
                <a:gd name="T34" fmla="*/ 1371 w 1373"/>
                <a:gd name="T35" fmla="*/ 8 h 418"/>
                <a:gd name="T36" fmla="*/ 1368 w 1373"/>
                <a:gd name="T37" fmla="*/ 3 h 418"/>
                <a:gd name="T38" fmla="*/ 1366 w 1373"/>
                <a:gd name="T39" fmla="*/ 0 h 418"/>
                <a:gd name="T40" fmla="*/ 1358 w 1373"/>
                <a:gd name="T41" fmla="*/ 0 h 418"/>
                <a:gd name="T42" fmla="*/ 15 w 1373"/>
                <a:gd name="T43" fmla="*/ 0 h 418"/>
                <a:gd name="T44" fmla="*/ 15 w 1373"/>
                <a:gd name="T45" fmla="*/ 30 h 418"/>
                <a:gd name="T46" fmla="*/ 1358 w 1373"/>
                <a:gd name="T47" fmla="*/ 30 h 418"/>
                <a:gd name="T48" fmla="*/ 1343 w 1373"/>
                <a:gd name="T49" fmla="*/ 15 h 418"/>
                <a:gd name="T50" fmla="*/ 1343 w 1373"/>
                <a:gd name="T51" fmla="*/ 403 h 418"/>
                <a:gd name="T52" fmla="*/ 1358 w 1373"/>
                <a:gd name="T53" fmla="*/ 388 h 418"/>
                <a:gd name="T54" fmla="*/ 15 w 1373"/>
                <a:gd name="T55" fmla="*/ 388 h 418"/>
                <a:gd name="T56" fmla="*/ 30 w 1373"/>
                <a:gd name="T57" fmla="*/ 403 h 418"/>
                <a:gd name="T58" fmla="*/ 30 w 1373"/>
                <a:gd name="T59" fmla="*/ 15 h 418"/>
                <a:gd name="T60" fmla="*/ 15 w 1373"/>
                <a:gd name="T61" fmla="*/ 30 h 418"/>
                <a:gd name="T62" fmla="*/ 15 w 1373"/>
                <a:gd name="T63" fmla="*/ 0 h 418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1373"/>
                <a:gd name="T97" fmla="*/ 0 h 418"/>
                <a:gd name="T98" fmla="*/ 1373 w 1373"/>
                <a:gd name="T99" fmla="*/ 418 h 418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1373" h="418">
                  <a:moveTo>
                    <a:pt x="15" y="0"/>
                  </a:moveTo>
                  <a:lnTo>
                    <a:pt x="7" y="0"/>
                  </a:lnTo>
                  <a:lnTo>
                    <a:pt x="2" y="3"/>
                  </a:lnTo>
                  <a:lnTo>
                    <a:pt x="0" y="8"/>
                  </a:lnTo>
                  <a:lnTo>
                    <a:pt x="0" y="410"/>
                  </a:lnTo>
                  <a:lnTo>
                    <a:pt x="2" y="413"/>
                  </a:lnTo>
                  <a:lnTo>
                    <a:pt x="7" y="415"/>
                  </a:lnTo>
                  <a:lnTo>
                    <a:pt x="10" y="415"/>
                  </a:lnTo>
                  <a:lnTo>
                    <a:pt x="15" y="418"/>
                  </a:lnTo>
                  <a:lnTo>
                    <a:pt x="1358" y="418"/>
                  </a:lnTo>
                  <a:lnTo>
                    <a:pt x="1360" y="415"/>
                  </a:lnTo>
                  <a:lnTo>
                    <a:pt x="1366" y="415"/>
                  </a:lnTo>
                  <a:lnTo>
                    <a:pt x="1371" y="410"/>
                  </a:lnTo>
                  <a:lnTo>
                    <a:pt x="1371" y="405"/>
                  </a:lnTo>
                  <a:lnTo>
                    <a:pt x="1373" y="403"/>
                  </a:lnTo>
                  <a:lnTo>
                    <a:pt x="1373" y="15"/>
                  </a:lnTo>
                  <a:lnTo>
                    <a:pt x="1371" y="10"/>
                  </a:lnTo>
                  <a:lnTo>
                    <a:pt x="1371" y="8"/>
                  </a:lnTo>
                  <a:lnTo>
                    <a:pt x="1368" y="3"/>
                  </a:lnTo>
                  <a:lnTo>
                    <a:pt x="1366" y="0"/>
                  </a:lnTo>
                  <a:lnTo>
                    <a:pt x="1358" y="0"/>
                  </a:lnTo>
                  <a:lnTo>
                    <a:pt x="15" y="0"/>
                  </a:lnTo>
                  <a:lnTo>
                    <a:pt x="15" y="30"/>
                  </a:lnTo>
                  <a:lnTo>
                    <a:pt x="1358" y="30"/>
                  </a:lnTo>
                  <a:lnTo>
                    <a:pt x="1343" y="15"/>
                  </a:lnTo>
                  <a:lnTo>
                    <a:pt x="1343" y="403"/>
                  </a:lnTo>
                  <a:lnTo>
                    <a:pt x="1358" y="388"/>
                  </a:lnTo>
                  <a:lnTo>
                    <a:pt x="15" y="388"/>
                  </a:lnTo>
                  <a:lnTo>
                    <a:pt x="30" y="403"/>
                  </a:lnTo>
                  <a:lnTo>
                    <a:pt x="30" y="15"/>
                  </a:lnTo>
                  <a:lnTo>
                    <a:pt x="15" y="30"/>
                  </a:lnTo>
                  <a:lnTo>
                    <a:pt x="15" y="0"/>
                  </a:lnTo>
                  <a:close/>
                </a:path>
              </a:pathLst>
            </a:custGeom>
            <a:solidFill>
              <a:schemeClr val="tx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87053" name="Freeform 14"/>
            <p:cNvSpPr>
              <a:spLocks/>
            </p:cNvSpPr>
            <p:nvPr/>
          </p:nvSpPr>
          <p:spPr bwMode="auto">
            <a:xfrm>
              <a:off x="3701" y="3755"/>
              <a:ext cx="1366" cy="221"/>
            </a:xfrm>
            <a:custGeom>
              <a:avLst/>
              <a:gdLst>
                <a:gd name="T0" fmla="*/ 17 w 1366"/>
                <a:gd name="T1" fmla="*/ 0 h 221"/>
                <a:gd name="T2" fmla="*/ 12 w 1366"/>
                <a:gd name="T3" fmla="*/ 0 h 221"/>
                <a:gd name="T4" fmla="*/ 7 w 1366"/>
                <a:gd name="T5" fmla="*/ 3 h 221"/>
                <a:gd name="T6" fmla="*/ 2 w 1366"/>
                <a:gd name="T7" fmla="*/ 8 h 221"/>
                <a:gd name="T8" fmla="*/ 0 w 1366"/>
                <a:gd name="T9" fmla="*/ 13 h 221"/>
                <a:gd name="T10" fmla="*/ 0 w 1366"/>
                <a:gd name="T11" fmla="*/ 206 h 221"/>
                <a:gd name="T12" fmla="*/ 2 w 1366"/>
                <a:gd name="T13" fmla="*/ 211 h 221"/>
                <a:gd name="T14" fmla="*/ 5 w 1366"/>
                <a:gd name="T15" fmla="*/ 216 h 221"/>
                <a:gd name="T16" fmla="*/ 7 w 1366"/>
                <a:gd name="T17" fmla="*/ 219 h 221"/>
                <a:gd name="T18" fmla="*/ 12 w 1366"/>
                <a:gd name="T19" fmla="*/ 219 h 221"/>
                <a:gd name="T20" fmla="*/ 17 w 1366"/>
                <a:gd name="T21" fmla="*/ 221 h 221"/>
                <a:gd name="T22" fmla="*/ 1348 w 1366"/>
                <a:gd name="T23" fmla="*/ 221 h 221"/>
                <a:gd name="T24" fmla="*/ 1350 w 1366"/>
                <a:gd name="T25" fmla="*/ 219 h 221"/>
                <a:gd name="T26" fmla="*/ 1355 w 1366"/>
                <a:gd name="T27" fmla="*/ 219 h 221"/>
                <a:gd name="T28" fmla="*/ 1361 w 1366"/>
                <a:gd name="T29" fmla="*/ 216 h 221"/>
                <a:gd name="T30" fmla="*/ 1363 w 1366"/>
                <a:gd name="T31" fmla="*/ 211 h 221"/>
                <a:gd name="T32" fmla="*/ 1363 w 1366"/>
                <a:gd name="T33" fmla="*/ 206 h 221"/>
                <a:gd name="T34" fmla="*/ 1366 w 1366"/>
                <a:gd name="T35" fmla="*/ 204 h 221"/>
                <a:gd name="T36" fmla="*/ 1366 w 1366"/>
                <a:gd name="T37" fmla="*/ 18 h 221"/>
                <a:gd name="T38" fmla="*/ 1363 w 1366"/>
                <a:gd name="T39" fmla="*/ 13 h 221"/>
                <a:gd name="T40" fmla="*/ 1363 w 1366"/>
                <a:gd name="T41" fmla="*/ 8 h 221"/>
                <a:gd name="T42" fmla="*/ 1361 w 1366"/>
                <a:gd name="T43" fmla="*/ 5 h 221"/>
                <a:gd name="T44" fmla="*/ 1355 w 1366"/>
                <a:gd name="T45" fmla="*/ 3 h 221"/>
                <a:gd name="T46" fmla="*/ 1350 w 1366"/>
                <a:gd name="T47" fmla="*/ 0 h 221"/>
                <a:gd name="T48" fmla="*/ 1348 w 1366"/>
                <a:gd name="T49" fmla="*/ 0 h 221"/>
                <a:gd name="T50" fmla="*/ 17 w 1366"/>
                <a:gd name="T51" fmla="*/ 0 h 221"/>
                <a:gd name="T52" fmla="*/ 17 w 1366"/>
                <a:gd name="T53" fmla="*/ 35 h 221"/>
                <a:gd name="T54" fmla="*/ 1348 w 1366"/>
                <a:gd name="T55" fmla="*/ 35 h 221"/>
                <a:gd name="T56" fmla="*/ 1330 w 1366"/>
                <a:gd name="T57" fmla="*/ 18 h 221"/>
                <a:gd name="T58" fmla="*/ 1330 w 1366"/>
                <a:gd name="T59" fmla="*/ 204 h 221"/>
                <a:gd name="T60" fmla="*/ 1348 w 1366"/>
                <a:gd name="T61" fmla="*/ 186 h 221"/>
                <a:gd name="T62" fmla="*/ 17 w 1366"/>
                <a:gd name="T63" fmla="*/ 186 h 221"/>
                <a:gd name="T64" fmla="*/ 35 w 1366"/>
                <a:gd name="T65" fmla="*/ 204 h 221"/>
                <a:gd name="T66" fmla="*/ 35 w 1366"/>
                <a:gd name="T67" fmla="*/ 18 h 221"/>
                <a:gd name="T68" fmla="*/ 17 w 1366"/>
                <a:gd name="T69" fmla="*/ 35 h 221"/>
                <a:gd name="T70" fmla="*/ 17 w 1366"/>
                <a:gd name="T71" fmla="*/ 0 h 221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1366"/>
                <a:gd name="T109" fmla="*/ 0 h 221"/>
                <a:gd name="T110" fmla="*/ 1366 w 1366"/>
                <a:gd name="T111" fmla="*/ 221 h 221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1366" h="221">
                  <a:moveTo>
                    <a:pt x="17" y="0"/>
                  </a:moveTo>
                  <a:lnTo>
                    <a:pt x="12" y="0"/>
                  </a:lnTo>
                  <a:lnTo>
                    <a:pt x="7" y="3"/>
                  </a:lnTo>
                  <a:lnTo>
                    <a:pt x="2" y="8"/>
                  </a:lnTo>
                  <a:lnTo>
                    <a:pt x="0" y="13"/>
                  </a:lnTo>
                  <a:lnTo>
                    <a:pt x="0" y="206"/>
                  </a:lnTo>
                  <a:lnTo>
                    <a:pt x="2" y="211"/>
                  </a:lnTo>
                  <a:lnTo>
                    <a:pt x="5" y="216"/>
                  </a:lnTo>
                  <a:lnTo>
                    <a:pt x="7" y="219"/>
                  </a:lnTo>
                  <a:lnTo>
                    <a:pt x="12" y="219"/>
                  </a:lnTo>
                  <a:lnTo>
                    <a:pt x="17" y="221"/>
                  </a:lnTo>
                  <a:lnTo>
                    <a:pt x="1348" y="221"/>
                  </a:lnTo>
                  <a:lnTo>
                    <a:pt x="1350" y="219"/>
                  </a:lnTo>
                  <a:lnTo>
                    <a:pt x="1355" y="219"/>
                  </a:lnTo>
                  <a:lnTo>
                    <a:pt x="1361" y="216"/>
                  </a:lnTo>
                  <a:lnTo>
                    <a:pt x="1363" y="211"/>
                  </a:lnTo>
                  <a:lnTo>
                    <a:pt x="1363" y="206"/>
                  </a:lnTo>
                  <a:lnTo>
                    <a:pt x="1366" y="204"/>
                  </a:lnTo>
                  <a:lnTo>
                    <a:pt x="1366" y="18"/>
                  </a:lnTo>
                  <a:lnTo>
                    <a:pt x="1363" y="13"/>
                  </a:lnTo>
                  <a:lnTo>
                    <a:pt x="1363" y="8"/>
                  </a:lnTo>
                  <a:lnTo>
                    <a:pt x="1361" y="5"/>
                  </a:lnTo>
                  <a:lnTo>
                    <a:pt x="1355" y="3"/>
                  </a:lnTo>
                  <a:lnTo>
                    <a:pt x="1350" y="0"/>
                  </a:lnTo>
                  <a:lnTo>
                    <a:pt x="1348" y="0"/>
                  </a:lnTo>
                  <a:lnTo>
                    <a:pt x="17" y="0"/>
                  </a:lnTo>
                  <a:lnTo>
                    <a:pt x="17" y="35"/>
                  </a:lnTo>
                  <a:lnTo>
                    <a:pt x="1348" y="35"/>
                  </a:lnTo>
                  <a:lnTo>
                    <a:pt x="1330" y="18"/>
                  </a:lnTo>
                  <a:lnTo>
                    <a:pt x="1330" y="204"/>
                  </a:lnTo>
                  <a:lnTo>
                    <a:pt x="1348" y="186"/>
                  </a:lnTo>
                  <a:lnTo>
                    <a:pt x="17" y="186"/>
                  </a:lnTo>
                  <a:lnTo>
                    <a:pt x="35" y="204"/>
                  </a:lnTo>
                  <a:lnTo>
                    <a:pt x="35" y="18"/>
                  </a:lnTo>
                  <a:lnTo>
                    <a:pt x="17" y="35"/>
                  </a:lnTo>
                  <a:lnTo>
                    <a:pt x="17" y="0"/>
                  </a:lnTo>
                  <a:close/>
                </a:path>
              </a:pathLst>
            </a:custGeom>
            <a:solidFill>
              <a:schemeClr val="tx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87054" name="Freeform 15"/>
            <p:cNvSpPr>
              <a:spLocks/>
            </p:cNvSpPr>
            <p:nvPr/>
          </p:nvSpPr>
          <p:spPr bwMode="auto">
            <a:xfrm>
              <a:off x="4888" y="3033"/>
              <a:ext cx="61" cy="853"/>
            </a:xfrm>
            <a:custGeom>
              <a:avLst/>
              <a:gdLst>
                <a:gd name="T0" fmla="*/ 0 w 61"/>
                <a:gd name="T1" fmla="*/ 823 h 853"/>
                <a:gd name="T2" fmla="*/ 0 w 61"/>
                <a:gd name="T3" fmla="*/ 830 h 853"/>
                <a:gd name="T4" fmla="*/ 2 w 61"/>
                <a:gd name="T5" fmla="*/ 838 h 853"/>
                <a:gd name="T6" fmla="*/ 8 w 61"/>
                <a:gd name="T7" fmla="*/ 843 h 853"/>
                <a:gd name="T8" fmla="*/ 15 w 61"/>
                <a:gd name="T9" fmla="*/ 848 h 853"/>
                <a:gd name="T10" fmla="*/ 23 w 61"/>
                <a:gd name="T11" fmla="*/ 850 h 853"/>
                <a:gd name="T12" fmla="*/ 31 w 61"/>
                <a:gd name="T13" fmla="*/ 853 h 853"/>
                <a:gd name="T14" fmla="*/ 38 w 61"/>
                <a:gd name="T15" fmla="*/ 850 h 853"/>
                <a:gd name="T16" fmla="*/ 46 w 61"/>
                <a:gd name="T17" fmla="*/ 848 h 853"/>
                <a:gd name="T18" fmla="*/ 56 w 61"/>
                <a:gd name="T19" fmla="*/ 838 h 853"/>
                <a:gd name="T20" fmla="*/ 59 w 61"/>
                <a:gd name="T21" fmla="*/ 830 h 853"/>
                <a:gd name="T22" fmla="*/ 61 w 61"/>
                <a:gd name="T23" fmla="*/ 823 h 853"/>
                <a:gd name="T24" fmla="*/ 61 w 61"/>
                <a:gd name="T25" fmla="*/ 30 h 853"/>
                <a:gd name="T26" fmla="*/ 59 w 61"/>
                <a:gd name="T27" fmla="*/ 23 h 853"/>
                <a:gd name="T28" fmla="*/ 56 w 61"/>
                <a:gd name="T29" fmla="*/ 15 h 853"/>
                <a:gd name="T30" fmla="*/ 51 w 61"/>
                <a:gd name="T31" fmla="*/ 8 h 853"/>
                <a:gd name="T32" fmla="*/ 46 w 61"/>
                <a:gd name="T33" fmla="*/ 3 h 853"/>
                <a:gd name="T34" fmla="*/ 38 w 61"/>
                <a:gd name="T35" fmla="*/ 0 h 853"/>
                <a:gd name="T36" fmla="*/ 23 w 61"/>
                <a:gd name="T37" fmla="*/ 0 h 853"/>
                <a:gd name="T38" fmla="*/ 15 w 61"/>
                <a:gd name="T39" fmla="*/ 3 h 853"/>
                <a:gd name="T40" fmla="*/ 8 w 61"/>
                <a:gd name="T41" fmla="*/ 8 h 853"/>
                <a:gd name="T42" fmla="*/ 2 w 61"/>
                <a:gd name="T43" fmla="*/ 15 h 853"/>
                <a:gd name="T44" fmla="*/ 0 w 61"/>
                <a:gd name="T45" fmla="*/ 23 h 853"/>
                <a:gd name="T46" fmla="*/ 0 w 61"/>
                <a:gd name="T47" fmla="*/ 30 h 853"/>
                <a:gd name="T48" fmla="*/ 0 w 61"/>
                <a:gd name="T49" fmla="*/ 823 h 853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61"/>
                <a:gd name="T76" fmla="*/ 0 h 853"/>
                <a:gd name="T77" fmla="*/ 61 w 61"/>
                <a:gd name="T78" fmla="*/ 853 h 853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61" h="853">
                  <a:moveTo>
                    <a:pt x="0" y="823"/>
                  </a:moveTo>
                  <a:lnTo>
                    <a:pt x="0" y="830"/>
                  </a:lnTo>
                  <a:lnTo>
                    <a:pt x="2" y="838"/>
                  </a:lnTo>
                  <a:lnTo>
                    <a:pt x="8" y="843"/>
                  </a:lnTo>
                  <a:lnTo>
                    <a:pt x="15" y="848"/>
                  </a:lnTo>
                  <a:lnTo>
                    <a:pt x="23" y="850"/>
                  </a:lnTo>
                  <a:lnTo>
                    <a:pt x="31" y="853"/>
                  </a:lnTo>
                  <a:lnTo>
                    <a:pt x="38" y="850"/>
                  </a:lnTo>
                  <a:lnTo>
                    <a:pt x="46" y="848"/>
                  </a:lnTo>
                  <a:lnTo>
                    <a:pt x="56" y="838"/>
                  </a:lnTo>
                  <a:lnTo>
                    <a:pt x="59" y="830"/>
                  </a:lnTo>
                  <a:lnTo>
                    <a:pt x="61" y="823"/>
                  </a:lnTo>
                  <a:lnTo>
                    <a:pt x="61" y="30"/>
                  </a:lnTo>
                  <a:lnTo>
                    <a:pt x="59" y="23"/>
                  </a:lnTo>
                  <a:lnTo>
                    <a:pt x="56" y="15"/>
                  </a:lnTo>
                  <a:lnTo>
                    <a:pt x="51" y="8"/>
                  </a:lnTo>
                  <a:lnTo>
                    <a:pt x="46" y="3"/>
                  </a:lnTo>
                  <a:lnTo>
                    <a:pt x="38" y="0"/>
                  </a:lnTo>
                  <a:lnTo>
                    <a:pt x="23" y="0"/>
                  </a:lnTo>
                  <a:lnTo>
                    <a:pt x="15" y="3"/>
                  </a:lnTo>
                  <a:lnTo>
                    <a:pt x="8" y="8"/>
                  </a:lnTo>
                  <a:lnTo>
                    <a:pt x="2" y="15"/>
                  </a:lnTo>
                  <a:lnTo>
                    <a:pt x="0" y="23"/>
                  </a:lnTo>
                  <a:lnTo>
                    <a:pt x="0" y="30"/>
                  </a:lnTo>
                  <a:lnTo>
                    <a:pt x="0" y="823"/>
                  </a:lnTo>
                  <a:close/>
                </a:path>
              </a:pathLst>
            </a:custGeom>
            <a:solidFill>
              <a:schemeClr val="tx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87055" name="Freeform 16"/>
            <p:cNvSpPr>
              <a:spLocks/>
            </p:cNvSpPr>
            <p:nvPr/>
          </p:nvSpPr>
          <p:spPr bwMode="auto">
            <a:xfrm>
              <a:off x="3770" y="3048"/>
              <a:ext cx="63" cy="838"/>
            </a:xfrm>
            <a:custGeom>
              <a:avLst/>
              <a:gdLst>
                <a:gd name="T0" fmla="*/ 2 w 63"/>
                <a:gd name="T1" fmla="*/ 808 h 838"/>
                <a:gd name="T2" fmla="*/ 2 w 63"/>
                <a:gd name="T3" fmla="*/ 815 h 838"/>
                <a:gd name="T4" fmla="*/ 5 w 63"/>
                <a:gd name="T5" fmla="*/ 823 h 838"/>
                <a:gd name="T6" fmla="*/ 10 w 63"/>
                <a:gd name="T7" fmla="*/ 828 h 838"/>
                <a:gd name="T8" fmla="*/ 17 w 63"/>
                <a:gd name="T9" fmla="*/ 833 h 838"/>
                <a:gd name="T10" fmla="*/ 25 w 63"/>
                <a:gd name="T11" fmla="*/ 835 h 838"/>
                <a:gd name="T12" fmla="*/ 33 w 63"/>
                <a:gd name="T13" fmla="*/ 838 h 838"/>
                <a:gd name="T14" fmla="*/ 40 w 63"/>
                <a:gd name="T15" fmla="*/ 835 h 838"/>
                <a:gd name="T16" fmla="*/ 48 w 63"/>
                <a:gd name="T17" fmla="*/ 833 h 838"/>
                <a:gd name="T18" fmla="*/ 58 w 63"/>
                <a:gd name="T19" fmla="*/ 823 h 838"/>
                <a:gd name="T20" fmla="*/ 61 w 63"/>
                <a:gd name="T21" fmla="*/ 815 h 838"/>
                <a:gd name="T22" fmla="*/ 63 w 63"/>
                <a:gd name="T23" fmla="*/ 808 h 838"/>
                <a:gd name="T24" fmla="*/ 61 w 63"/>
                <a:gd name="T25" fmla="*/ 31 h 838"/>
                <a:gd name="T26" fmla="*/ 58 w 63"/>
                <a:gd name="T27" fmla="*/ 20 h 838"/>
                <a:gd name="T28" fmla="*/ 56 w 63"/>
                <a:gd name="T29" fmla="*/ 15 h 838"/>
                <a:gd name="T30" fmla="*/ 51 w 63"/>
                <a:gd name="T31" fmla="*/ 8 h 838"/>
                <a:gd name="T32" fmla="*/ 46 w 63"/>
                <a:gd name="T33" fmla="*/ 3 h 838"/>
                <a:gd name="T34" fmla="*/ 38 w 63"/>
                <a:gd name="T35" fmla="*/ 0 h 838"/>
                <a:gd name="T36" fmla="*/ 20 w 63"/>
                <a:gd name="T37" fmla="*/ 0 h 838"/>
                <a:gd name="T38" fmla="*/ 15 w 63"/>
                <a:gd name="T39" fmla="*/ 3 h 838"/>
                <a:gd name="T40" fmla="*/ 7 w 63"/>
                <a:gd name="T41" fmla="*/ 8 h 838"/>
                <a:gd name="T42" fmla="*/ 2 w 63"/>
                <a:gd name="T43" fmla="*/ 15 h 838"/>
                <a:gd name="T44" fmla="*/ 0 w 63"/>
                <a:gd name="T45" fmla="*/ 23 h 838"/>
                <a:gd name="T46" fmla="*/ 0 w 63"/>
                <a:gd name="T47" fmla="*/ 31 h 838"/>
                <a:gd name="T48" fmla="*/ 2 w 63"/>
                <a:gd name="T49" fmla="*/ 808 h 838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63"/>
                <a:gd name="T76" fmla="*/ 0 h 838"/>
                <a:gd name="T77" fmla="*/ 63 w 63"/>
                <a:gd name="T78" fmla="*/ 838 h 838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63" h="838">
                  <a:moveTo>
                    <a:pt x="2" y="808"/>
                  </a:moveTo>
                  <a:lnTo>
                    <a:pt x="2" y="815"/>
                  </a:lnTo>
                  <a:lnTo>
                    <a:pt x="5" y="823"/>
                  </a:lnTo>
                  <a:lnTo>
                    <a:pt x="10" y="828"/>
                  </a:lnTo>
                  <a:lnTo>
                    <a:pt x="17" y="833"/>
                  </a:lnTo>
                  <a:lnTo>
                    <a:pt x="25" y="835"/>
                  </a:lnTo>
                  <a:lnTo>
                    <a:pt x="33" y="838"/>
                  </a:lnTo>
                  <a:lnTo>
                    <a:pt x="40" y="835"/>
                  </a:lnTo>
                  <a:lnTo>
                    <a:pt x="48" y="833"/>
                  </a:lnTo>
                  <a:lnTo>
                    <a:pt x="58" y="823"/>
                  </a:lnTo>
                  <a:lnTo>
                    <a:pt x="61" y="815"/>
                  </a:lnTo>
                  <a:lnTo>
                    <a:pt x="63" y="808"/>
                  </a:lnTo>
                  <a:lnTo>
                    <a:pt x="61" y="31"/>
                  </a:lnTo>
                  <a:lnTo>
                    <a:pt x="58" y="20"/>
                  </a:lnTo>
                  <a:lnTo>
                    <a:pt x="56" y="15"/>
                  </a:lnTo>
                  <a:lnTo>
                    <a:pt x="51" y="8"/>
                  </a:lnTo>
                  <a:lnTo>
                    <a:pt x="46" y="3"/>
                  </a:lnTo>
                  <a:lnTo>
                    <a:pt x="38" y="0"/>
                  </a:lnTo>
                  <a:lnTo>
                    <a:pt x="20" y="0"/>
                  </a:lnTo>
                  <a:lnTo>
                    <a:pt x="15" y="3"/>
                  </a:lnTo>
                  <a:lnTo>
                    <a:pt x="7" y="8"/>
                  </a:lnTo>
                  <a:lnTo>
                    <a:pt x="2" y="15"/>
                  </a:lnTo>
                  <a:lnTo>
                    <a:pt x="0" y="23"/>
                  </a:lnTo>
                  <a:lnTo>
                    <a:pt x="0" y="31"/>
                  </a:lnTo>
                  <a:lnTo>
                    <a:pt x="2" y="808"/>
                  </a:lnTo>
                  <a:close/>
                </a:path>
              </a:pathLst>
            </a:custGeom>
            <a:solidFill>
              <a:schemeClr val="tx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87056" name="Text Box 54"/>
            <p:cNvSpPr txBox="1">
              <a:spLocks noChangeArrowheads="1"/>
            </p:cNvSpPr>
            <p:nvPr/>
          </p:nvSpPr>
          <p:spPr bwMode="auto">
            <a:xfrm>
              <a:off x="4041" y="3771"/>
              <a:ext cx="604" cy="173"/>
            </a:xfrm>
            <a:prstGeom prst="rect">
              <a:avLst/>
            </a:prstGeom>
            <a:noFill/>
            <a:ln w="19050">
              <a:noFill/>
              <a:miter lim="800000"/>
              <a:headEnd type="none" w="sm" len="sm"/>
              <a:tailEnd type="none" w="sm" len="sm"/>
            </a:ln>
          </p:spPr>
          <p:txBody>
            <a:bodyPr wrap="none" lIns="90000" tIns="46800" rIns="90000" bIns="46800">
              <a:spAutoFit/>
            </a:bodyPr>
            <a:lstStyle/>
            <a:p>
              <a:pPr eaLnBrk="0" hangingPunct="0"/>
              <a:r>
                <a:rPr lang="de-DE" sz="1200" b="1">
                  <a:solidFill>
                    <a:schemeClr val="tx1"/>
                  </a:solidFill>
                  <a:latin typeface="Arial" charset="0"/>
                </a:rPr>
                <a:t>RECEIVER</a:t>
              </a:r>
              <a:endParaRPr lang="de-DE" sz="2800">
                <a:solidFill>
                  <a:schemeClr val="accent2"/>
                </a:solidFill>
                <a:latin typeface="Times New Roman" pitchFamily="18" charset="0"/>
              </a:endParaRPr>
            </a:p>
          </p:txBody>
        </p:sp>
      </p:grpSp>
      <p:grpSp>
        <p:nvGrpSpPr>
          <p:cNvPr id="4" name="Group 59"/>
          <p:cNvGrpSpPr>
            <a:grpSpLocks/>
          </p:cNvGrpSpPr>
          <p:nvPr/>
        </p:nvGrpSpPr>
        <p:grpSpPr bwMode="auto">
          <a:xfrm>
            <a:off x="1065213" y="1676400"/>
            <a:ext cx="6249987" cy="4572000"/>
            <a:chOff x="671" y="1056"/>
            <a:chExt cx="3937" cy="2880"/>
          </a:xfrm>
        </p:grpSpPr>
        <p:grpSp>
          <p:nvGrpSpPr>
            <p:cNvPr id="87046" name="Group 58"/>
            <p:cNvGrpSpPr>
              <a:grpSpLocks/>
            </p:cNvGrpSpPr>
            <p:nvPr/>
          </p:nvGrpSpPr>
          <p:grpSpPr bwMode="auto">
            <a:xfrm>
              <a:off x="864" y="3360"/>
              <a:ext cx="3744" cy="576"/>
              <a:chOff x="864" y="3360"/>
              <a:chExt cx="3744" cy="576"/>
            </a:xfrm>
          </p:grpSpPr>
          <p:sp>
            <p:nvSpPr>
              <p:cNvPr id="87048" name="Rectangle 8"/>
              <p:cNvSpPr>
                <a:spLocks noChangeArrowheads="1"/>
              </p:cNvSpPr>
              <p:nvPr/>
            </p:nvSpPr>
            <p:spPr bwMode="auto">
              <a:xfrm>
                <a:off x="1344" y="3360"/>
                <a:ext cx="3264" cy="57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lIns="92075" tIns="46038" rIns="92075" bIns="46038"/>
              <a:lstStyle/>
              <a:p>
                <a:pPr algn="ctr" eaLnBrk="0" hangingPunct="0"/>
                <a:r>
                  <a:rPr lang="de-DE" sz="2400">
                    <a:solidFill>
                      <a:schemeClr val="tx1"/>
                    </a:solidFill>
                    <a:latin typeface="Verdana" pitchFamily="34" charset="0"/>
                  </a:rPr>
                  <a:t>Empfänger möglichst weit oben im Rack montieren</a:t>
                </a:r>
              </a:p>
            </p:txBody>
          </p:sp>
          <p:sp>
            <p:nvSpPr>
              <p:cNvPr id="184329" name="Text Box 9"/>
              <p:cNvSpPr txBox="1">
                <a:spLocks noChangeArrowheads="1"/>
              </p:cNvSpPr>
              <p:nvPr/>
            </p:nvSpPr>
            <p:spPr bwMode="auto">
              <a:xfrm>
                <a:off x="864" y="3401"/>
                <a:ext cx="461" cy="480"/>
              </a:xfrm>
              <a:prstGeom prst="rect">
                <a:avLst/>
              </a:prstGeom>
              <a:noFill/>
              <a:ln w="19050">
                <a:noFill/>
                <a:miter lim="800000"/>
                <a:headEnd type="none" w="sm" len="sm"/>
                <a:tailEnd type="none" w="sm" len="sm"/>
              </a:ln>
              <a:effectLst/>
            </p:spPr>
            <p:txBody>
              <a:bodyPr wrap="none" lIns="90000" tIns="46800" rIns="90000" bIns="46800">
                <a:spAutoFit/>
              </a:bodyPr>
              <a:lstStyle/>
              <a:p>
                <a:pPr eaLnBrk="0" hangingPunct="0">
                  <a:defRPr/>
                </a:pPr>
                <a:r>
                  <a:rPr lang="de-DE" sz="44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Times New Roman" pitchFamily="18" charset="0"/>
                    <a:ea typeface="+mn-ea"/>
                    <a:sym typeface="Symbol" pitchFamily="18" charset="2"/>
                  </a:rPr>
                  <a:t></a:t>
                </a:r>
              </a:p>
            </p:txBody>
          </p:sp>
        </p:grpSp>
        <p:sp>
          <p:nvSpPr>
            <p:cNvPr id="87047" name="Text Box 57"/>
            <p:cNvSpPr txBox="1">
              <a:spLocks noChangeArrowheads="1"/>
            </p:cNvSpPr>
            <p:nvPr/>
          </p:nvSpPr>
          <p:spPr bwMode="auto">
            <a:xfrm>
              <a:off x="671" y="1056"/>
              <a:ext cx="1619" cy="1863"/>
            </a:xfrm>
            <a:prstGeom prst="rect">
              <a:avLst/>
            </a:prstGeom>
            <a:noFill/>
            <a:ln w="19050">
              <a:noFill/>
              <a:miter lim="800000"/>
              <a:headEnd type="none" w="sm" len="sm"/>
              <a:tailEnd type="none" w="sm" len="sm"/>
            </a:ln>
          </p:spPr>
          <p:txBody>
            <a:bodyPr wrap="none" lIns="90000" tIns="46800" rIns="90000" bIns="46800">
              <a:spAutoFit/>
            </a:bodyPr>
            <a:lstStyle/>
            <a:p>
              <a:pPr eaLnBrk="0" hangingPunct="0"/>
              <a:r>
                <a:rPr lang="de-DE" sz="18800" b="1">
                  <a:solidFill>
                    <a:srgbClr val="C00000"/>
                  </a:solidFill>
                  <a:latin typeface="Times New Roman" pitchFamily="18" charset="0"/>
                  <a:sym typeface="Webdings" pitchFamily="18" charset="2"/>
                </a:rPr>
                <a:t></a:t>
              </a:r>
              <a:endParaRPr lang="de-DE" sz="2800">
                <a:solidFill>
                  <a:srgbClr val="C00000"/>
                </a:solidFill>
                <a:latin typeface="Times New Roman" pitchFamily="18" charset="0"/>
              </a:endParaRPr>
            </a:p>
          </p:txBody>
        </p:sp>
      </p:grpSp>
    </p:spTree>
  </p:cSld>
  <p:clrMapOvr>
    <a:masterClrMapping/>
  </p:clrMapOvr>
  <p:transition>
    <p:pull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8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de-DE" smtClean="0"/>
              <a:t>Häufige Fehler beim Betrieb</a:t>
            </a:r>
          </a:p>
        </p:txBody>
      </p:sp>
      <p:sp>
        <p:nvSpPr>
          <p:cNvPr id="88067" name="Freeform 9"/>
          <p:cNvSpPr>
            <a:spLocks/>
          </p:cNvSpPr>
          <p:nvPr/>
        </p:nvSpPr>
        <p:spPr bwMode="auto">
          <a:xfrm>
            <a:off x="1230313" y="2176463"/>
            <a:ext cx="2182812" cy="349250"/>
          </a:xfrm>
          <a:custGeom>
            <a:avLst/>
            <a:gdLst>
              <a:gd name="T0" fmla="*/ 18 w 1375"/>
              <a:gd name="T1" fmla="*/ 0 h 220"/>
              <a:gd name="T2" fmla="*/ 13 w 1375"/>
              <a:gd name="T3" fmla="*/ 0 h 220"/>
              <a:gd name="T4" fmla="*/ 8 w 1375"/>
              <a:gd name="T5" fmla="*/ 2 h 220"/>
              <a:gd name="T6" fmla="*/ 3 w 1375"/>
              <a:gd name="T7" fmla="*/ 7 h 220"/>
              <a:gd name="T8" fmla="*/ 0 w 1375"/>
              <a:gd name="T9" fmla="*/ 12 h 220"/>
              <a:gd name="T10" fmla="*/ 0 w 1375"/>
              <a:gd name="T11" fmla="*/ 205 h 220"/>
              <a:gd name="T12" fmla="*/ 3 w 1375"/>
              <a:gd name="T13" fmla="*/ 210 h 220"/>
              <a:gd name="T14" fmla="*/ 5 w 1375"/>
              <a:gd name="T15" fmla="*/ 215 h 220"/>
              <a:gd name="T16" fmla="*/ 8 w 1375"/>
              <a:gd name="T17" fmla="*/ 218 h 220"/>
              <a:gd name="T18" fmla="*/ 13 w 1375"/>
              <a:gd name="T19" fmla="*/ 218 h 220"/>
              <a:gd name="T20" fmla="*/ 18 w 1375"/>
              <a:gd name="T21" fmla="*/ 220 h 220"/>
              <a:gd name="T22" fmla="*/ 1357 w 1375"/>
              <a:gd name="T23" fmla="*/ 220 h 220"/>
              <a:gd name="T24" fmla="*/ 1360 w 1375"/>
              <a:gd name="T25" fmla="*/ 218 h 220"/>
              <a:gd name="T26" fmla="*/ 1365 w 1375"/>
              <a:gd name="T27" fmla="*/ 218 h 220"/>
              <a:gd name="T28" fmla="*/ 1370 w 1375"/>
              <a:gd name="T29" fmla="*/ 215 h 220"/>
              <a:gd name="T30" fmla="*/ 1372 w 1375"/>
              <a:gd name="T31" fmla="*/ 210 h 220"/>
              <a:gd name="T32" fmla="*/ 1372 w 1375"/>
              <a:gd name="T33" fmla="*/ 205 h 220"/>
              <a:gd name="T34" fmla="*/ 1375 w 1375"/>
              <a:gd name="T35" fmla="*/ 203 h 220"/>
              <a:gd name="T36" fmla="*/ 1375 w 1375"/>
              <a:gd name="T37" fmla="*/ 17 h 220"/>
              <a:gd name="T38" fmla="*/ 1372 w 1375"/>
              <a:gd name="T39" fmla="*/ 12 h 220"/>
              <a:gd name="T40" fmla="*/ 1372 w 1375"/>
              <a:gd name="T41" fmla="*/ 7 h 220"/>
              <a:gd name="T42" fmla="*/ 1370 w 1375"/>
              <a:gd name="T43" fmla="*/ 5 h 220"/>
              <a:gd name="T44" fmla="*/ 1365 w 1375"/>
              <a:gd name="T45" fmla="*/ 2 h 220"/>
              <a:gd name="T46" fmla="*/ 1360 w 1375"/>
              <a:gd name="T47" fmla="*/ 0 h 220"/>
              <a:gd name="T48" fmla="*/ 1357 w 1375"/>
              <a:gd name="T49" fmla="*/ 0 h 220"/>
              <a:gd name="T50" fmla="*/ 18 w 1375"/>
              <a:gd name="T51" fmla="*/ 0 h 220"/>
              <a:gd name="T52" fmla="*/ 18 w 1375"/>
              <a:gd name="T53" fmla="*/ 35 h 220"/>
              <a:gd name="T54" fmla="*/ 1357 w 1375"/>
              <a:gd name="T55" fmla="*/ 35 h 220"/>
              <a:gd name="T56" fmla="*/ 1339 w 1375"/>
              <a:gd name="T57" fmla="*/ 17 h 220"/>
              <a:gd name="T58" fmla="*/ 1339 w 1375"/>
              <a:gd name="T59" fmla="*/ 203 h 220"/>
              <a:gd name="T60" fmla="*/ 1357 w 1375"/>
              <a:gd name="T61" fmla="*/ 185 h 220"/>
              <a:gd name="T62" fmla="*/ 18 w 1375"/>
              <a:gd name="T63" fmla="*/ 185 h 220"/>
              <a:gd name="T64" fmla="*/ 36 w 1375"/>
              <a:gd name="T65" fmla="*/ 203 h 220"/>
              <a:gd name="T66" fmla="*/ 36 w 1375"/>
              <a:gd name="T67" fmla="*/ 17 h 220"/>
              <a:gd name="T68" fmla="*/ 18 w 1375"/>
              <a:gd name="T69" fmla="*/ 35 h 220"/>
              <a:gd name="T70" fmla="*/ 18 w 1375"/>
              <a:gd name="T71" fmla="*/ 0 h 220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w 1375"/>
              <a:gd name="T109" fmla="*/ 0 h 220"/>
              <a:gd name="T110" fmla="*/ 1375 w 1375"/>
              <a:gd name="T111" fmla="*/ 220 h 220"/>
            </a:gdLst>
            <a:ahLst/>
            <a:cxnLst>
              <a:cxn ang="T72">
                <a:pos x="T0" y="T1"/>
              </a:cxn>
              <a:cxn ang="T73">
                <a:pos x="T2" y="T3"/>
              </a:cxn>
              <a:cxn ang="T74">
                <a:pos x="T4" y="T5"/>
              </a:cxn>
              <a:cxn ang="T75">
                <a:pos x="T6" y="T7"/>
              </a:cxn>
              <a:cxn ang="T76">
                <a:pos x="T8" y="T9"/>
              </a:cxn>
              <a:cxn ang="T77">
                <a:pos x="T10" y="T11"/>
              </a:cxn>
              <a:cxn ang="T78">
                <a:pos x="T12" y="T13"/>
              </a:cxn>
              <a:cxn ang="T79">
                <a:pos x="T14" y="T15"/>
              </a:cxn>
              <a:cxn ang="T80">
                <a:pos x="T16" y="T17"/>
              </a:cxn>
              <a:cxn ang="T81">
                <a:pos x="T18" y="T19"/>
              </a:cxn>
              <a:cxn ang="T82">
                <a:pos x="T20" y="T21"/>
              </a:cxn>
              <a:cxn ang="T83">
                <a:pos x="T22" y="T23"/>
              </a:cxn>
              <a:cxn ang="T84">
                <a:pos x="T24" y="T25"/>
              </a:cxn>
              <a:cxn ang="T85">
                <a:pos x="T26" y="T27"/>
              </a:cxn>
              <a:cxn ang="T86">
                <a:pos x="T28" y="T29"/>
              </a:cxn>
              <a:cxn ang="T87">
                <a:pos x="T30" y="T31"/>
              </a:cxn>
              <a:cxn ang="T88">
                <a:pos x="T32" y="T33"/>
              </a:cxn>
              <a:cxn ang="T89">
                <a:pos x="T34" y="T35"/>
              </a:cxn>
              <a:cxn ang="T90">
                <a:pos x="T36" y="T37"/>
              </a:cxn>
              <a:cxn ang="T91">
                <a:pos x="T38" y="T39"/>
              </a:cxn>
              <a:cxn ang="T92">
                <a:pos x="T40" y="T41"/>
              </a:cxn>
              <a:cxn ang="T93">
                <a:pos x="T42" y="T43"/>
              </a:cxn>
              <a:cxn ang="T94">
                <a:pos x="T44" y="T45"/>
              </a:cxn>
              <a:cxn ang="T95">
                <a:pos x="T46" y="T47"/>
              </a:cxn>
              <a:cxn ang="T96">
                <a:pos x="T48" y="T49"/>
              </a:cxn>
              <a:cxn ang="T97">
                <a:pos x="T50" y="T51"/>
              </a:cxn>
              <a:cxn ang="T98">
                <a:pos x="T52" y="T53"/>
              </a:cxn>
              <a:cxn ang="T99">
                <a:pos x="T54" y="T55"/>
              </a:cxn>
              <a:cxn ang="T100">
                <a:pos x="T56" y="T57"/>
              </a:cxn>
              <a:cxn ang="T101">
                <a:pos x="T58" y="T59"/>
              </a:cxn>
              <a:cxn ang="T102">
                <a:pos x="T60" y="T61"/>
              </a:cxn>
              <a:cxn ang="T103">
                <a:pos x="T62" y="T63"/>
              </a:cxn>
              <a:cxn ang="T104">
                <a:pos x="T64" y="T65"/>
              </a:cxn>
              <a:cxn ang="T105">
                <a:pos x="T66" y="T67"/>
              </a:cxn>
              <a:cxn ang="T106">
                <a:pos x="T68" y="T69"/>
              </a:cxn>
              <a:cxn ang="T107">
                <a:pos x="T70" y="T71"/>
              </a:cxn>
            </a:cxnLst>
            <a:rect l="T108" t="T109" r="T110" b="T111"/>
            <a:pathLst>
              <a:path w="1375" h="220">
                <a:moveTo>
                  <a:pt x="18" y="0"/>
                </a:moveTo>
                <a:lnTo>
                  <a:pt x="13" y="0"/>
                </a:lnTo>
                <a:lnTo>
                  <a:pt x="8" y="2"/>
                </a:lnTo>
                <a:lnTo>
                  <a:pt x="3" y="7"/>
                </a:lnTo>
                <a:lnTo>
                  <a:pt x="0" y="12"/>
                </a:lnTo>
                <a:lnTo>
                  <a:pt x="0" y="205"/>
                </a:lnTo>
                <a:lnTo>
                  <a:pt x="3" y="210"/>
                </a:lnTo>
                <a:lnTo>
                  <a:pt x="5" y="215"/>
                </a:lnTo>
                <a:lnTo>
                  <a:pt x="8" y="218"/>
                </a:lnTo>
                <a:lnTo>
                  <a:pt x="13" y="218"/>
                </a:lnTo>
                <a:lnTo>
                  <a:pt x="18" y="220"/>
                </a:lnTo>
                <a:lnTo>
                  <a:pt x="1357" y="220"/>
                </a:lnTo>
                <a:lnTo>
                  <a:pt x="1360" y="218"/>
                </a:lnTo>
                <a:lnTo>
                  <a:pt x="1365" y="218"/>
                </a:lnTo>
                <a:lnTo>
                  <a:pt x="1370" y="215"/>
                </a:lnTo>
                <a:lnTo>
                  <a:pt x="1372" y="210"/>
                </a:lnTo>
                <a:lnTo>
                  <a:pt x="1372" y="205"/>
                </a:lnTo>
                <a:lnTo>
                  <a:pt x="1375" y="203"/>
                </a:lnTo>
                <a:lnTo>
                  <a:pt x="1375" y="17"/>
                </a:lnTo>
                <a:lnTo>
                  <a:pt x="1372" y="12"/>
                </a:lnTo>
                <a:lnTo>
                  <a:pt x="1372" y="7"/>
                </a:lnTo>
                <a:lnTo>
                  <a:pt x="1370" y="5"/>
                </a:lnTo>
                <a:lnTo>
                  <a:pt x="1365" y="2"/>
                </a:lnTo>
                <a:lnTo>
                  <a:pt x="1360" y="0"/>
                </a:lnTo>
                <a:lnTo>
                  <a:pt x="1357" y="0"/>
                </a:lnTo>
                <a:lnTo>
                  <a:pt x="18" y="0"/>
                </a:lnTo>
                <a:lnTo>
                  <a:pt x="18" y="35"/>
                </a:lnTo>
                <a:lnTo>
                  <a:pt x="1357" y="35"/>
                </a:lnTo>
                <a:lnTo>
                  <a:pt x="1339" y="17"/>
                </a:lnTo>
                <a:lnTo>
                  <a:pt x="1339" y="203"/>
                </a:lnTo>
                <a:lnTo>
                  <a:pt x="1357" y="185"/>
                </a:lnTo>
                <a:lnTo>
                  <a:pt x="18" y="185"/>
                </a:lnTo>
                <a:lnTo>
                  <a:pt x="36" y="203"/>
                </a:lnTo>
                <a:lnTo>
                  <a:pt x="36" y="17"/>
                </a:lnTo>
                <a:lnTo>
                  <a:pt x="18" y="35"/>
                </a:lnTo>
                <a:lnTo>
                  <a:pt x="18" y="0"/>
                </a:lnTo>
                <a:close/>
              </a:path>
            </a:pathLst>
          </a:custGeom>
          <a:solidFill>
            <a:schemeClr val="tx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88068" name="Freeform 10"/>
          <p:cNvSpPr>
            <a:spLocks/>
          </p:cNvSpPr>
          <p:nvPr/>
        </p:nvSpPr>
        <p:spPr bwMode="auto">
          <a:xfrm>
            <a:off x="3171825" y="1127125"/>
            <a:ext cx="727075" cy="1239838"/>
          </a:xfrm>
          <a:custGeom>
            <a:avLst/>
            <a:gdLst>
              <a:gd name="T0" fmla="*/ 0 w 458"/>
              <a:gd name="T1" fmla="*/ 753 h 781"/>
              <a:gd name="T2" fmla="*/ 0 w 458"/>
              <a:gd name="T3" fmla="*/ 768 h 781"/>
              <a:gd name="T4" fmla="*/ 3 w 458"/>
              <a:gd name="T5" fmla="*/ 771 h 781"/>
              <a:gd name="T6" fmla="*/ 6 w 458"/>
              <a:gd name="T7" fmla="*/ 776 h 781"/>
              <a:gd name="T8" fmla="*/ 8 w 458"/>
              <a:gd name="T9" fmla="*/ 778 h 781"/>
              <a:gd name="T10" fmla="*/ 13 w 458"/>
              <a:gd name="T11" fmla="*/ 778 h 781"/>
              <a:gd name="T12" fmla="*/ 18 w 458"/>
              <a:gd name="T13" fmla="*/ 781 h 781"/>
              <a:gd name="T14" fmla="*/ 24 w 458"/>
              <a:gd name="T15" fmla="*/ 778 h 781"/>
              <a:gd name="T16" fmla="*/ 26 w 458"/>
              <a:gd name="T17" fmla="*/ 778 h 781"/>
              <a:gd name="T18" fmla="*/ 34 w 458"/>
              <a:gd name="T19" fmla="*/ 771 h 781"/>
              <a:gd name="T20" fmla="*/ 455 w 458"/>
              <a:gd name="T21" fmla="*/ 25 h 781"/>
              <a:gd name="T22" fmla="*/ 455 w 458"/>
              <a:gd name="T23" fmla="*/ 20 h 781"/>
              <a:gd name="T24" fmla="*/ 458 w 458"/>
              <a:gd name="T25" fmla="*/ 15 h 781"/>
              <a:gd name="T26" fmla="*/ 455 w 458"/>
              <a:gd name="T27" fmla="*/ 12 h 781"/>
              <a:gd name="T28" fmla="*/ 455 w 458"/>
              <a:gd name="T29" fmla="*/ 7 h 781"/>
              <a:gd name="T30" fmla="*/ 450 w 458"/>
              <a:gd name="T31" fmla="*/ 5 h 781"/>
              <a:gd name="T32" fmla="*/ 448 w 458"/>
              <a:gd name="T33" fmla="*/ 0 h 781"/>
              <a:gd name="T34" fmla="*/ 435 w 458"/>
              <a:gd name="T35" fmla="*/ 0 h 781"/>
              <a:gd name="T36" fmla="*/ 430 w 458"/>
              <a:gd name="T37" fmla="*/ 2 h 781"/>
              <a:gd name="T38" fmla="*/ 427 w 458"/>
              <a:gd name="T39" fmla="*/ 5 h 781"/>
              <a:gd name="T40" fmla="*/ 422 w 458"/>
              <a:gd name="T41" fmla="*/ 7 h 781"/>
              <a:gd name="T42" fmla="*/ 0 w 458"/>
              <a:gd name="T43" fmla="*/ 753 h 781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w 458"/>
              <a:gd name="T67" fmla="*/ 0 h 781"/>
              <a:gd name="T68" fmla="*/ 458 w 458"/>
              <a:gd name="T69" fmla="*/ 781 h 781"/>
            </a:gdLst>
            <a:ahLst/>
            <a:cxnLst>
              <a:cxn ang="T44">
                <a:pos x="T0" y="T1"/>
              </a:cxn>
              <a:cxn ang="T45">
                <a:pos x="T2" y="T3"/>
              </a:cxn>
              <a:cxn ang="T46">
                <a:pos x="T4" y="T5"/>
              </a:cxn>
              <a:cxn ang="T47">
                <a:pos x="T6" y="T7"/>
              </a:cxn>
              <a:cxn ang="T48">
                <a:pos x="T8" y="T9"/>
              </a:cxn>
              <a:cxn ang="T49">
                <a:pos x="T10" y="T11"/>
              </a:cxn>
              <a:cxn ang="T50">
                <a:pos x="T12" y="T13"/>
              </a:cxn>
              <a:cxn ang="T51">
                <a:pos x="T14" y="T15"/>
              </a:cxn>
              <a:cxn ang="T52">
                <a:pos x="T16" y="T17"/>
              </a:cxn>
              <a:cxn ang="T53">
                <a:pos x="T18" y="T19"/>
              </a:cxn>
              <a:cxn ang="T54">
                <a:pos x="T20" y="T21"/>
              </a:cxn>
              <a:cxn ang="T55">
                <a:pos x="T22" y="T23"/>
              </a:cxn>
              <a:cxn ang="T56">
                <a:pos x="T24" y="T25"/>
              </a:cxn>
              <a:cxn ang="T57">
                <a:pos x="T26" y="T27"/>
              </a:cxn>
              <a:cxn ang="T58">
                <a:pos x="T28" y="T29"/>
              </a:cxn>
              <a:cxn ang="T59">
                <a:pos x="T30" y="T31"/>
              </a:cxn>
              <a:cxn ang="T60">
                <a:pos x="T32" y="T33"/>
              </a:cxn>
              <a:cxn ang="T61">
                <a:pos x="T34" y="T35"/>
              </a:cxn>
              <a:cxn ang="T62">
                <a:pos x="T36" y="T37"/>
              </a:cxn>
              <a:cxn ang="T63">
                <a:pos x="T38" y="T39"/>
              </a:cxn>
              <a:cxn ang="T64">
                <a:pos x="T40" y="T41"/>
              </a:cxn>
              <a:cxn ang="T65">
                <a:pos x="T42" y="T43"/>
              </a:cxn>
            </a:cxnLst>
            <a:rect l="T66" t="T67" r="T68" b="T69"/>
            <a:pathLst>
              <a:path w="458" h="781">
                <a:moveTo>
                  <a:pt x="0" y="753"/>
                </a:moveTo>
                <a:lnTo>
                  <a:pt x="0" y="768"/>
                </a:lnTo>
                <a:lnTo>
                  <a:pt x="3" y="771"/>
                </a:lnTo>
                <a:lnTo>
                  <a:pt x="6" y="776"/>
                </a:lnTo>
                <a:lnTo>
                  <a:pt x="8" y="778"/>
                </a:lnTo>
                <a:lnTo>
                  <a:pt x="13" y="778"/>
                </a:lnTo>
                <a:lnTo>
                  <a:pt x="18" y="781"/>
                </a:lnTo>
                <a:lnTo>
                  <a:pt x="24" y="778"/>
                </a:lnTo>
                <a:lnTo>
                  <a:pt x="26" y="778"/>
                </a:lnTo>
                <a:lnTo>
                  <a:pt x="34" y="771"/>
                </a:lnTo>
                <a:lnTo>
                  <a:pt x="455" y="25"/>
                </a:lnTo>
                <a:lnTo>
                  <a:pt x="455" y="20"/>
                </a:lnTo>
                <a:lnTo>
                  <a:pt x="458" y="15"/>
                </a:lnTo>
                <a:lnTo>
                  <a:pt x="455" y="12"/>
                </a:lnTo>
                <a:lnTo>
                  <a:pt x="455" y="7"/>
                </a:lnTo>
                <a:lnTo>
                  <a:pt x="450" y="5"/>
                </a:lnTo>
                <a:lnTo>
                  <a:pt x="448" y="0"/>
                </a:lnTo>
                <a:lnTo>
                  <a:pt x="435" y="0"/>
                </a:lnTo>
                <a:lnTo>
                  <a:pt x="430" y="2"/>
                </a:lnTo>
                <a:lnTo>
                  <a:pt x="427" y="5"/>
                </a:lnTo>
                <a:lnTo>
                  <a:pt x="422" y="7"/>
                </a:lnTo>
                <a:lnTo>
                  <a:pt x="0" y="753"/>
                </a:lnTo>
                <a:close/>
              </a:path>
            </a:pathLst>
          </a:custGeom>
          <a:solidFill>
            <a:schemeClr val="tx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88069" name="Freeform 11"/>
          <p:cNvSpPr>
            <a:spLocks/>
          </p:cNvSpPr>
          <p:nvPr/>
        </p:nvSpPr>
        <p:spPr bwMode="auto">
          <a:xfrm>
            <a:off x="762000" y="1143000"/>
            <a:ext cx="660400" cy="1223963"/>
          </a:xfrm>
          <a:custGeom>
            <a:avLst/>
            <a:gdLst>
              <a:gd name="T0" fmla="*/ 380 w 416"/>
              <a:gd name="T1" fmla="*/ 761 h 771"/>
              <a:gd name="T2" fmla="*/ 383 w 416"/>
              <a:gd name="T3" fmla="*/ 763 h 771"/>
              <a:gd name="T4" fmla="*/ 388 w 416"/>
              <a:gd name="T5" fmla="*/ 766 h 771"/>
              <a:gd name="T6" fmla="*/ 390 w 416"/>
              <a:gd name="T7" fmla="*/ 768 h 771"/>
              <a:gd name="T8" fmla="*/ 395 w 416"/>
              <a:gd name="T9" fmla="*/ 771 h 771"/>
              <a:gd name="T10" fmla="*/ 401 w 416"/>
              <a:gd name="T11" fmla="*/ 768 h 771"/>
              <a:gd name="T12" fmla="*/ 406 w 416"/>
              <a:gd name="T13" fmla="*/ 768 h 771"/>
              <a:gd name="T14" fmla="*/ 408 w 416"/>
              <a:gd name="T15" fmla="*/ 766 h 771"/>
              <a:gd name="T16" fmla="*/ 411 w 416"/>
              <a:gd name="T17" fmla="*/ 761 h 771"/>
              <a:gd name="T18" fmla="*/ 413 w 416"/>
              <a:gd name="T19" fmla="*/ 758 h 771"/>
              <a:gd name="T20" fmla="*/ 416 w 416"/>
              <a:gd name="T21" fmla="*/ 753 h 771"/>
              <a:gd name="T22" fmla="*/ 413 w 416"/>
              <a:gd name="T23" fmla="*/ 748 h 771"/>
              <a:gd name="T24" fmla="*/ 413 w 416"/>
              <a:gd name="T25" fmla="*/ 743 h 771"/>
              <a:gd name="T26" fmla="*/ 33 w 416"/>
              <a:gd name="T27" fmla="*/ 7 h 771"/>
              <a:gd name="T28" fmla="*/ 31 w 416"/>
              <a:gd name="T29" fmla="*/ 5 h 771"/>
              <a:gd name="T30" fmla="*/ 25 w 416"/>
              <a:gd name="T31" fmla="*/ 2 h 771"/>
              <a:gd name="T32" fmla="*/ 23 w 416"/>
              <a:gd name="T33" fmla="*/ 0 h 771"/>
              <a:gd name="T34" fmla="*/ 7 w 416"/>
              <a:gd name="T35" fmla="*/ 0 h 771"/>
              <a:gd name="T36" fmla="*/ 5 w 416"/>
              <a:gd name="T37" fmla="*/ 2 h 771"/>
              <a:gd name="T38" fmla="*/ 2 w 416"/>
              <a:gd name="T39" fmla="*/ 7 h 771"/>
              <a:gd name="T40" fmla="*/ 0 w 416"/>
              <a:gd name="T41" fmla="*/ 10 h 771"/>
              <a:gd name="T42" fmla="*/ 0 w 416"/>
              <a:gd name="T43" fmla="*/ 25 h 771"/>
              <a:gd name="T44" fmla="*/ 380 w 416"/>
              <a:gd name="T45" fmla="*/ 761 h 771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w 416"/>
              <a:gd name="T70" fmla="*/ 0 h 771"/>
              <a:gd name="T71" fmla="*/ 416 w 416"/>
              <a:gd name="T72" fmla="*/ 771 h 771"/>
            </a:gdLst>
            <a:ahLst/>
            <a:cxnLst>
              <a:cxn ang="T46">
                <a:pos x="T0" y="T1"/>
              </a:cxn>
              <a:cxn ang="T47">
                <a:pos x="T2" y="T3"/>
              </a:cxn>
              <a:cxn ang="T48">
                <a:pos x="T4" y="T5"/>
              </a:cxn>
              <a:cxn ang="T49">
                <a:pos x="T6" y="T7"/>
              </a:cxn>
              <a:cxn ang="T50">
                <a:pos x="T8" y="T9"/>
              </a:cxn>
              <a:cxn ang="T51">
                <a:pos x="T10" y="T11"/>
              </a:cxn>
              <a:cxn ang="T52">
                <a:pos x="T12" y="T13"/>
              </a:cxn>
              <a:cxn ang="T53">
                <a:pos x="T14" y="T15"/>
              </a:cxn>
              <a:cxn ang="T54">
                <a:pos x="T16" y="T17"/>
              </a:cxn>
              <a:cxn ang="T55">
                <a:pos x="T18" y="T19"/>
              </a:cxn>
              <a:cxn ang="T56">
                <a:pos x="T20" y="T21"/>
              </a:cxn>
              <a:cxn ang="T57">
                <a:pos x="T22" y="T23"/>
              </a:cxn>
              <a:cxn ang="T58">
                <a:pos x="T24" y="T25"/>
              </a:cxn>
              <a:cxn ang="T59">
                <a:pos x="T26" y="T27"/>
              </a:cxn>
              <a:cxn ang="T60">
                <a:pos x="T28" y="T29"/>
              </a:cxn>
              <a:cxn ang="T61">
                <a:pos x="T30" y="T31"/>
              </a:cxn>
              <a:cxn ang="T62">
                <a:pos x="T32" y="T33"/>
              </a:cxn>
              <a:cxn ang="T63">
                <a:pos x="T34" y="T35"/>
              </a:cxn>
              <a:cxn ang="T64">
                <a:pos x="T36" y="T37"/>
              </a:cxn>
              <a:cxn ang="T65">
                <a:pos x="T38" y="T39"/>
              </a:cxn>
              <a:cxn ang="T66">
                <a:pos x="T40" y="T41"/>
              </a:cxn>
              <a:cxn ang="T67">
                <a:pos x="T42" y="T43"/>
              </a:cxn>
              <a:cxn ang="T68">
                <a:pos x="T44" y="T45"/>
              </a:cxn>
            </a:cxnLst>
            <a:rect l="T69" t="T70" r="T71" b="T72"/>
            <a:pathLst>
              <a:path w="416" h="771">
                <a:moveTo>
                  <a:pt x="380" y="761"/>
                </a:moveTo>
                <a:lnTo>
                  <a:pt x="383" y="763"/>
                </a:lnTo>
                <a:lnTo>
                  <a:pt x="388" y="766"/>
                </a:lnTo>
                <a:lnTo>
                  <a:pt x="390" y="768"/>
                </a:lnTo>
                <a:lnTo>
                  <a:pt x="395" y="771"/>
                </a:lnTo>
                <a:lnTo>
                  <a:pt x="401" y="768"/>
                </a:lnTo>
                <a:lnTo>
                  <a:pt x="406" y="768"/>
                </a:lnTo>
                <a:lnTo>
                  <a:pt x="408" y="766"/>
                </a:lnTo>
                <a:lnTo>
                  <a:pt x="411" y="761"/>
                </a:lnTo>
                <a:lnTo>
                  <a:pt x="413" y="758"/>
                </a:lnTo>
                <a:lnTo>
                  <a:pt x="416" y="753"/>
                </a:lnTo>
                <a:lnTo>
                  <a:pt x="413" y="748"/>
                </a:lnTo>
                <a:lnTo>
                  <a:pt x="413" y="743"/>
                </a:lnTo>
                <a:lnTo>
                  <a:pt x="33" y="7"/>
                </a:lnTo>
                <a:lnTo>
                  <a:pt x="31" y="5"/>
                </a:lnTo>
                <a:lnTo>
                  <a:pt x="25" y="2"/>
                </a:lnTo>
                <a:lnTo>
                  <a:pt x="23" y="0"/>
                </a:lnTo>
                <a:lnTo>
                  <a:pt x="7" y="0"/>
                </a:lnTo>
                <a:lnTo>
                  <a:pt x="5" y="2"/>
                </a:lnTo>
                <a:lnTo>
                  <a:pt x="2" y="7"/>
                </a:lnTo>
                <a:lnTo>
                  <a:pt x="0" y="10"/>
                </a:lnTo>
                <a:lnTo>
                  <a:pt x="0" y="25"/>
                </a:lnTo>
                <a:lnTo>
                  <a:pt x="380" y="761"/>
                </a:lnTo>
                <a:close/>
              </a:path>
            </a:pathLst>
          </a:custGeom>
          <a:solidFill>
            <a:schemeClr val="tx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88070" name="Text Box 12"/>
          <p:cNvSpPr txBox="1">
            <a:spLocks noChangeArrowheads="1"/>
          </p:cNvSpPr>
          <p:nvPr/>
        </p:nvSpPr>
        <p:spPr bwMode="auto">
          <a:xfrm>
            <a:off x="1824038" y="2211388"/>
            <a:ext cx="958850" cy="274637"/>
          </a:xfrm>
          <a:prstGeom prst="rect">
            <a:avLst/>
          </a:prstGeom>
          <a:noFill/>
          <a:ln w="19050">
            <a:noFill/>
            <a:miter lim="800000"/>
            <a:headEnd type="none" w="sm" len="sm"/>
            <a:tailEnd type="none" w="sm" len="sm"/>
          </a:ln>
        </p:spPr>
        <p:txBody>
          <a:bodyPr wrap="none" lIns="90000" tIns="46800" rIns="90000" bIns="46800">
            <a:spAutoFit/>
          </a:bodyPr>
          <a:lstStyle/>
          <a:p>
            <a:pPr eaLnBrk="0" hangingPunct="0"/>
            <a:r>
              <a:rPr lang="de-DE" sz="1200" b="1">
                <a:solidFill>
                  <a:schemeClr val="tx1"/>
                </a:solidFill>
                <a:latin typeface="Arial" charset="0"/>
              </a:rPr>
              <a:t>RECEIVER</a:t>
            </a:r>
            <a:endParaRPr lang="de-DE" sz="2800">
              <a:solidFill>
                <a:schemeClr val="accent2"/>
              </a:solidFill>
              <a:latin typeface="Times New Roman" pitchFamily="18" charset="0"/>
            </a:endParaRPr>
          </a:p>
        </p:txBody>
      </p:sp>
      <p:sp>
        <p:nvSpPr>
          <p:cNvPr id="88071" name="Freeform 13"/>
          <p:cNvSpPr>
            <a:spLocks/>
          </p:cNvSpPr>
          <p:nvPr/>
        </p:nvSpPr>
        <p:spPr bwMode="auto">
          <a:xfrm>
            <a:off x="5684838" y="2209800"/>
            <a:ext cx="2182812" cy="349250"/>
          </a:xfrm>
          <a:custGeom>
            <a:avLst/>
            <a:gdLst>
              <a:gd name="T0" fmla="*/ 18 w 1375"/>
              <a:gd name="T1" fmla="*/ 0 h 220"/>
              <a:gd name="T2" fmla="*/ 13 w 1375"/>
              <a:gd name="T3" fmla="*/ 0 h 220"/>
              <a:gd name="T4" fmla="*/ 8 w 1375"/>
              <a:gd name="T5" fmla="*/ 2 h 220"/>
              <a:gd name="T6" fmla="*/ 3 w 1375"/>
              <a:gd name="T7" fmla="*/ 7 h 220"/>
              <a:gd name="T8" fmla="*/ 0 w 1375"/>
              <a:gd name="T9" fmla="*/ 12 h 220"/>
              <a:gd name="T10" fmla="*/ 0 w 1375"/>
              <a:gd name="T11" fmla="*/ 205 h 220"/>
              <a:gd name="T12" fmla="*/ 3 w 1375"/>
              <a:gd name="T13" fmla="*/ 210 h 220"/>
              <a:gd name="T14" fmla="*/ 5 w 1375"/>
              <a:gd name="T15" fmla="*/ 215 h 220"/>
              <a:gd name="T16" fmla="*/ 8 w 1375"/>
              <a:gd name="T17" fmla="*/ 218 h 220"/>
              <a:gd name="T18" fmla="*/ 13 w 1375"/>
              <a:gd name="T19" fmla="*/ 218 h 220"/>
              <a:gd name="T20" fmla="*/ 18 w 1375"/>
              <a:gd name="T21" fmla="*/ 220 h 220"/>
              <a:gd name="T22" fmla="*/ 1357 w 1375"/>
              <a:gd name="T23" fmla="*/ 220 h 220"/>
              <a:gd name="T24" fmla="*/ 1360 w 1375"/>
              <a:gd name="T25" fmla="*/ 218 h 220"/>
              <a:gd name="T26" fmla="*/ 1365 w 1375"/>
              <a:gd name="T27" fmla="*/ 218 h 220"/>
              <a:gd name="T28" fmla="*/ 1370 w 1375"/>
              <a:gd name="T29" fmla="*/ 215 h 220"/>
              <a:gd name="T30" fmla="*/ 1372 w 1375"/>
              <a:gd name="T31" fmla="*/ 210 h 220"/>
              <a:gd name="T32" fmla="*/ 1372 w 1375"/>
              <a:gd name="T33" fmla="*/ 205 h 220"/>
              <a:gd name="T34" fmla="*/ 1375 w 1375"/>
              <a:gd name="T35" fmla="*/ 203 h 220"/>
              <a:gd name="T36" fmla="*/ 1375 w 1375"/>
              <a:gd name="T37" fmla="*/ 17 h 220"/>
              <a:gd name="T38" fmla="*/ 1372 w 1375"/>
              <a:gd name="T39" fmla="*/ 12 h 220"/>
              <a:gd name="T40" fmla="*/ 1372 w 1375"/>
              <a:gd name="T41" fmla="*/ 7 h 220"/>
              <a:gd name="T42" fmla="*/ 1370 w 1375"/>
              <a:gd name="T43" fmla="*/ 5 h 220"/>
              <a:gd name="T44" fmla="*/ 1365 w 1375"/>
              <a:gd name="T45" fmla="*/ 2 h 220"/>
              <a:gd name="T46" fmla="*/ 1360 w 1375"/>
              <a:gd name="T47" fmla="*/ 0 h 220"/>
              <a:gd name="T48" fmla="*/ 1357 w 1375"/>
              <a:gd name="T49" fmla="*/ 0 h 220"/>
              <a:gd name="T50" fmla="*/ 18 w 1375"/>
              <a:gd name="T51" fmla="*/ 0 h 220"/>
              <a:gd name="T52" fmla="*/ 18 w 1375"/>
              <a:gd name="T53" fmla="*/ 35 h 220"/>
              <a:gd name="T54" fmla="*/ 1357 w 1375"/>
              <a:gd name="T55" fmla="*/ 35 h 220"/>
              <a:gd name="T56" fmla="*/ 1339 w 1375"/>
              <a:gd name="T57" fmla="*/ 17 h 220"/>
              <a:gd name="T58" fmla="*/ 1339 w 1375"/>
              <a:gd name="T59" fmla="*/ 203 h 220"/>
              <a:gd name="T60" fmla="*/ 1357 w 1375"/>
              <a:gd name="T61" fmla="*/ 185 h 220"/>
              <a:gd name="T62" fmla="*/ 18 w 1375"/>
              <a:gd name="T63" fmla="*/ 185 h 220"/>
              <a:gd name="T64" fmla="*/ 36 w 1375"/>
              <a:gd name="T65" fmla="*/ 203 h 220"/>
              <a:gd name="T66" fmla="*/ 36 w 1375"/>
              <a:gd name="T67" fmla="*/ 17 h 220"/>
              <a:gd name="T68" fmla="*/ 18 w 1375"/>
              <a:gd name="T69" fmla="*/ 35 h 220"/>
              <a:gd name="T70" fmla="*/ 18 w 1375"/>
              <a:gd name="T71" fmla="*/ 0 h 220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w 1375"/>
              <a:gd name="T109" fmla="*/ 0 h 220"/>
              <a:gd name="T110" fmla="*/ 1375 w 1375"/>
              <a:gd name="T111" fmla="*/ 220 h 220"/>
            </a:gdLst>
            <a:ahLst/>
            <a:cxnLst>
              <a:cxn ang="T72">
                <a:pos x="T0" y="T1"/>
              </a:cxn>
              <a:cxn ang="T73">
                <a:pos x="T2" y="T3"/>
              </a:cxn>
              <a:cxn ang="T74">
                <a:pos x="T4" y="T5"/>
              </a:cxn>
              <a:cxn ang="T75">
                <a:pos x="T6" y="T7"/>
              </a:cxn>
              <a:cxn ang="T76">
                <a:pos x="T8" y="T9"/>
              </a:cxn>
              <a:cxn ang="T77">
                <a:pos x="T10" y="T11"/>
              </a:cxn>
              <a:cxn ang="T78">
                <a:pos x="T12" y="T13"/>
              </a:cxn>
              <a:cxn ang="T79">
                <a:pos x="T14" y="T15"/>
              </a:cxn>
              <a:cxn ang="T80">
                <a:pos x="T16" y="T17"/>
              </a:cxn>
              <a:cxn ang="T81">
                <a:pos x="T18" y="T19"/>
              </a:cxn>
              <a:cxn ang="T82">
                <a:pos x="T20" y="T21"/>
              </a:cxn>
              <a:cxn ang="T83">
                <a:pos x="T22" y="T23"/>
              </a:cxn>
              <a:cxn ang="T84">
                <a:pos x="T24" y="T25"/>
              </a:cxn>
              <a:cxn ang="T85">
                <a:pos x="T26" y="T27"/>
              </a:cxn>
              <a:cxn ang="T86">
                <a:pos x="T28" y="T29"/>
              </a:cxn>
              <a:cxn ang="T87">
                <a:pos x="T30" y="T31"/>
              </a:cxn>
              <a:cxn ang="T88">
                <a:pos x="T32" y="T33"/>
              </a:cxn>
              <a:cxn ang="T89">
                <a:pos x="T34" y="T35"/>
              </a:cxn>
              <a:cxn ang="T90">
                <a:pos x="T36" y="T37"/>
              </a:cxn>
              <a:cxn ang="T91">
                <a:pos x="T38" y="T39"/>
              </a:cxn>
              <a:cxn ang="T92">
                <a:pos x="T40" y="T41"/>
              </a:cxn>
              <a:cxn ang="T93">
                <a:pos x="T42" y="T43"/>
              </a:cxn>
              <a:cxn ang="T94">
                <a:pos x="T44" y="T45"/>
              </a:cxn>
              <a:cxn ang="T95">
                <a:pos x="T46" y="T47"/>
              </a:cxn>
              <a:cxn ang="T96">
                <a:pos x="T48" y="T49"/>
              </a:cxn>
              <a:cxn ang="T97">
                <a:pos x="T50" y="T51"/>
              </a:cxn>
              <a:cxn ang="T98">
                <a:pos x="T52" y="T53"/>
              </a:cxn>
              <a:cxn ang="T99">
                <a:pos x="T54" y="T55"/>
              </a:cxn>
              <a:cxn ang="T100">
                <a:pos x="T56" y="T57"/>
              </a:cxn>
              <a:cxn ang="T101">
                <a:pos x="T58" y="T59"/>
              </a:cxn>
              <a:cxn ang="T102">
                <a:pos x="T60" y="T61"/>
              </a:cxn>
              <a:cxn ang="T103">
                <a:pos x="T62" y="T63"/>
              </a:cxn>
              <a:cxn ang="T104">
                <a:pos x="T64" y="T65"/>
              </a:cxn>
              <a:cxn ang="T105">
                <a:pos x="T66" y="T67"/>
              </a:cxn>
              <a:cxn ang="T106">
                <a:pos x="T68" y="T69"/>
              </a:cxn>
              <a:cxn ang="T107">
                <a:pos x="T70" y="T71"/>
              </a:cxn>
            </a:cxnLst>
            <a:rect l="T108" t="T109" r="T110" b="T111"/>
            <a:pathLst>
              <a:path w="1375" h="220">
                <a:moveTo>
                  <a:pt x="18" y="0"/>
                </a:moveTo>
                <a:lnTo>
                  <a:pt x="13" y="0"/>
                </a:lnTo>
                <a:lnTo>
                  <a:pt x="8" y="2"/>
                </a:lnTo>
                <a:lnTo>
                  <a:pt x="3" y="7"/>
                </a:lnTo>
                <a:lnTo>
                  <a:pt x="0" y="12"/>
                </a:lnTo>
                <a:lnTo>
                  <a:pt x="0" y="205"/>
                </a:lnTo>
                <a:lnTo>
                  <a:pt x="3" y="210"/>
                </a:lnTo>
                <a:lnTo>
                  <a:pt x="5" y="215"/>
                </a:lnTo>
                <a:lnTo>
                  <a:pt x="8" y="218"/>
                </a:lnTo>
                <a:lnTo>
                  <a:pt x="13" y="218"/>
                </a:lnTo>
                <a:lnTo>
                  <a:pt x="18" y="220"/>
                </a:lnTo>
                <a:lnTo>
                  <a:pt x="1357" y="220"/>
                </a:lnTo>
                <a:lnTo>
                  <a:pt x="1360" y="218"/>
                </a:lnTo>
                <a:lnTo>
                  <a:pt x="1365" y="218"/>
                </a:lnTo>
                <a:lnTo>
                  <a:pt x="1370" y="215"/>
                </a:lnTo>
                <a:lnTo>
                  <a:pt x="1372" y="210"/>
                </a:lnTo>
                <a:lnTo>
                  <a:pt x="1372" y="205"/>
                </a:lnTo>
                <a:lnTo>
                  <a:pt x="1375" y="203"/>
                </a:lnTo>
                <a:lnTo>
                  <a:pt x="1375" y="17"/>
                </a:lnTo>
                <a:lnTo>
                  <a:pt x="1372" y="12"/>
                </a:lnTo>
                <a:lnTo>
                  <a:pt x="1372" y="7"/>
                </a:lnTo>
                <a:lnTo>
                  <a:pt x="1370" y="5"/>
                </a:lnTo>
                <a:lnTo>
                  <a:pt x="1365" y="2"/>
                </a:lnTo>
                <a:lnTo>
                  <a:pt x="1360" y="0"/>
                </a:lnTo>
                <a:lnTo>
                  <a:pt x="1357" y="0"/>
                </a:lnTo>
                <a:lnTo>
                  <a:pt x="18" y="0"/>
                </a:lnTo>
                <a:lnTo>
                  <a:pt x="18" y="35"/>
                </a:lnTo>
                <a:lnTo>
                  <a:pt x="1357" y="35"/>
                </a:lnTo>
                <a:lnTo>
                  <a:pt x="1339" y="17"/>
                </a:lnTo>
                <a:lnTo>
                  <a:pt x="1339" y="203"/>
                </a:lnTo>
                <a:lnTo>
                  <a:pt x="1357" y="185"/>
                </a:lnTo>
                <a:lnTo>
                  <a:pt x="18" y="185"/>
                </a:lnTo>
                <a:lnTo>
                  <a:pt x="36" y="203"/>
                </a:lnTo>
                <a:lnTo>
                  <a:pt x="36" y="17"/>
                </a:lnTo>
                <a:lnTo>
                  <a:pt x="18" y="35"/>
                </a:lnTo>
                <a:lnTo>
                  <a:pt x="18" y="0"/>
                </a:lnTo>
                <a:close/>
              </a:path>
            </a:pathLst>
          </a:custGeom>
          <a:solidFill>
            <a:schemeClr val="tx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88072" name="Freeform 14"/>
          <p:cNvSpPr>
            <a:spLocks/>
          </p:cNvSpPr>
          <p:nvPr/>
        </p:nvSpPr>
        <p:spPr bwMode="auto">
          <a:xfrm>
            <a:off x="7656513" y="1160463"/>
            <a:ext cx="727075" cy="1239837"/>
          </a:xfrm>
          <a:custGeom>
            <a:avLst/>
            <a:gdLst>
              <a:gd name="T0" fmla="*/ 0 w 458"/>
              <a:gd name="T1" fmla="*/ 753 h 781"/>
              <a:gd name="T2" fmla="*/ 0 w 458"/>
              <a:gd name="T3" fmla="*/ 768 h 781"/>
              <a:gd name="T4" fmla="*/ 3 w 458"/>
              <a:gd name="T5" fmla="*/ 771 h 781"/>
              <a:gd name="T6" fmla="*/ 6 w 458"/>
              <a:gd name="T7" fmla="*/ 776 h 781"/>
              <a:gd name="T8" fmla="*/ 8 w 458"/>
              <a:gd name="T9" fmla="*/ 778 h 781"/>
              <a:gd name="T10" fmla="*/ 13 w 458"/>
              <a:gd name="T11" fmla="*/ 778 h 781"/>
              <a:gd name="T12" fmla="*/ 18 w 458"/>
              <a:gd name="T13" fmla="*/ 781 h 781"/>
              <a:gd name="T14" fmla="*/ 24 w 458"/>
              <a:gd name="T15" fmla="*/ 778 h 781"/>
              <a:gd name="T16" fmla="*/ 26 w 458"/>
              <a:gd name="T17" fmla="*/ 778 h 781"/>
              <a:gd name="T18" fmla="*/ 34 w 458"/>
              <a:gd name="T19" fmla="*/ 771 h 781"/>
              <a:gd name="T20" fmla="*/ 455 w 458"/>
              <a:gd name="T21" fmla="*/ 25 h 781"/>
              <a:gd name="T22" fmla="*/ 455 w 458"/>
              <a:gd name="T23" fmla="*/ 20 h 781"/>
              <a:gd name="T24" fmla="*/ 458 w 458"/>
              <a:gd name="T25" fmla="*/ 15 h 781"/>
              <a:gd name="T26" fmla="*/ 455 w 458"/>
              <a:gd name="T27" fmla="*/ 12 h 781"/>
              <a:gd name="T28" fmla="*/ 455 w 458"/>
              <a:gd name="T29" fmla="*/ 7 h 781"/>
              <a:gd name="T30" fmla="*/ 450 w 458"/>
              <a:gd name="T31" fmla="*/ 5 h 781"/>
              <a:gd name="T32" fmla="*/ 448 w 458"/>
              <a:gd name="T33" fmla="*/ 0 h 781"/>
              <a:gd name="T34" fmla="*/ 435 w 458"/>
              <a:gd name="T35" fmla="*/ 0 h 781"/>
              <a:gd name="T36" fmla="*/ 430 w 458"/>
              <a:gd name="T37" fmla="*/ 2 h 781"/>
              <a:gd name="T38" fmla="*/ 427 w 458"/>
              <a:gd name="T39" fmla="*/ 5 h 781"/>
              <a:gd name="T40" fmla="*/ 422 w 458"/>
              <a:gd name="T41" fmla="*/ 7 h 781"/>
              <a:gd name="T42" fmla="*/ 0 w 458"/>
              <a:gd name="T43" fmla="*/ 753 h 781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w 458"/>
              <a:gd name="T67" fmla="*/ 0 h 781"/>
              <a:gd name="T68" fmla="*/ 458 w 458"/>
              <a:gd name="T69" fmla="*/ 781 h 781"/>
            </a:gdLst>
            <a:ahLst/>
            <a:cxnLst>
              <a:cxn ang="T44">
                <a:pos x="T0" y="T1"/>
              </a:cxn>
              <a:cxn ang="T45">
                <a:pos x="T2" y="T3"/>
              </a:cxn>
              <a:cxn ang="T46">
                <a:pos x="T4" y="T5"/>
              </a:cxn>
              <a:cxn ang="T47">
                <a:pos x="T6" y="T7"/>
              </a:cxn>
              <a:cxn ang="T48">
                <a:pos x="T8" y="T9"/>
              </a:cxn>
              <a:cxn ang="T49">
                <a:pos x="T10" y="T11"/>
              </a:cxn>
              <a:cxn ang="T50">
                <a:pos x="T12" y="T13"/>
              </a:cxn>
              <a:cxn ang="T51">
                <a:pos x="T14" y="T15"/>
              </a:cxn>
              <a:cxn ang="T52">
                <a:pos x="T16" y="T17"/>
              </a:cxn>
              <a:cxn ang="T53">
                <a:pos x="T18" y="T19"/>
              </a:cxn>
              <a:cxn ang="T54">
                <a:pos x="T20" y="T21"/>
              </a:cxn>
              <a:cxn ang="T55">
                <a:pos x="T22" y="T23"/>
              </a:cxn>
              <a:cxn ang="T56">
                <a:pos x="T24" y="T25"/>
              </a:cxn>
              <a:cxn ang="T57">
                <a:pos x="T26" y="T27"/>
              </a:cxn>
              <a:cxn ang="T58">
                <a:pos x="T28" y="T29"/>
              </a:cxn>
              <a:cxn ang="T59">
                <a:pos x="T30" y="T31"/>
              </a:cxn>
              <a:cxn ang="T60">
                <a:pos x="T32" y="T33"/>
              </a:cxn>
              <a:cxn ang="T61">
                <a:pos x="T34" y="T35"/>
              </a:cxn>
              <a:cxn ang="T62">
                <a:pos x="T36" y="T37"/>
              </a:cxn>
              <a:cxn ang="T63">
                <a:pos x="T38" y="T39"/>
              </a:cxn>
              <a:cxn ang="T64">
                <a:pos x="T40" y="T41"/>
              </a:cxn>
              <a:cxn ang="T65">
                <a:pos x="T42" y="T43"/>
              </a:cxn>
            </a:cxnLst>
            <a:rect l="T66" t="T67" r="T68" b="T69"/>
            <a:pathLst>
              <a:path w="458" h="781">
                <a:moveTo>
                  <a:pt x="0" y="753"/>
                </a:moveTo>
                <a:lnTo>
                  <a:pt x="0" y="768"/>
                </a:lnTo>
                <a:lnTo>
                  <a:pt x="3" y="771"/>
                </a:lnTo>
                <a:lnTo>
                  <a:pt x="6" y="776"/>
                </a:lnTo>
                <a:lnTo>
                  <a:pt x="8" y="778"/>
                </a:lnTo>
                <a:lnTo>
                  <a:pt x="13" y="778"/>
                </a:lnTo>
                <a:lnTo>
                  <a:pt x="18" y="781"/>
                </a:lnTo>
                <a:lnTo>
                  <a:pt x="24" y="778"/>
                </a:lnTo>
                <a:lnTo>
                  <a:pt x="26" y="778"/>
                </a:lnTo>
                <a:lnTo>
                  <a:pt x="34" y="771"/>
                </a:lnTo>
                <a:lnTo>
                  <a:pt x="455" y="25"/>
                </a:lnTo>
                <a:lnTo>
                  <a:pt x="455" y="20"/>
                </a:lnTo>
                <a:lnTo>
                  <a:pt x="458" y="15"/>
                </a:lnTo>
                <a:lnTo>
                  <a:pt x="455" y="12"/>
                </a:lnTo>
                <a:lnTo>
                  <a:pt x="455" y="7"/>
                </a:lnTo>
                <a:lnTo>
                  <a:pt x="450" y="5"/>
                </a:lnTo>
                <a:lnTo>
                  <a:pt x="448" y="0"/>
                </a:lnTo>
                <a:lnTo>
                  <a:pt x="435" y="0"/>
                </a:lnTo>
                <a:lnTo>
                  <a:pt x="430" y="2"/>
                </a:lnTo>
                <a:lnTo>
                  <a:pt x="427" y="5"/>
                </a:lnTo>
                <a:lnTo>
                  <a:pt x="422" y="7"/>
                </a:lnTo>
                <a:lnTo>
                  <a:pt x="0" y="753"/>
                </a:lnTo>
                <a:close/>
              </a:path>
            </a:pathLst>
          </a:custGeom>
          <a:solidFill>
            <a:schemeClr val="tx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88073" name="Freeform 15"/>
          <p:cNvSpPr>
            <a:spLocks/>
          </p:cNvSpPr>
          <p:nvPr/>
        </p:nvSpPr>
        <p:spPr bwMode="auto">
          <a:xfrm>
            <a:off x="5246688" y="1176338"/>
            <a:ext cx="660400" cy="1223962"/>
          </a:xfrm>
          <a:custGeom>
            <a:avLst/>
            <a:gdLst>
              <a:gd name="T0" fmla="*/ 380 w 416"/>
              <a:gd name="T1" fmla="*/ 761 h 771"/>
              <a:gd name="T2" fmla="*/ 383 w 416"/>
              <a:gd name="T3" fmla="*/ 763 h 771"/>
              <a:gd name="T4" fmla="*/ 388 w 416"/>
              <a:gd name="T5" fmla="*/ 766 h 771"/>
              <a:gd name="T6" fmla="*/ 390 w 416"/>
              <a:gd name="T7" fmla="*/ 768 h 771"/>
              <a:gd name="T8" fmla="*/ 395 w 416"/>
              <a:gd name="T9" fmla="*/ 771 h 771"/>
              <a:gd name="T10" fmla="*/ 401 w 416"/>
              <a:gd name="T11" fmla="*/ 768 h 771"/>
              <a:gd name="T12" fmla="*/ 406 w 416"/>
              <a:gd name="T13" fmla="*/ 768 h 771"/>
              <a:gd name="T14" fmla="*/ 408 w 416"/>
              <a:gd name="T15" fmla="*/ 766 h 771"/>
              <a:gd name="T16" fmla="*/ 411 w 416"/>
              <a:gd name="T17" fmla="*/ 761 h 771"/>
              <a:gd name="T18" fmla="*/ 413 w 416"/>
              <a:gd name="T19" fmla="*/ 758 h 771"/>
              <a:gd name="T20" fmla="*/ 416 w 416"/>
              <a:gd name="T21" fmla="*/ 753 h 771"/>
              <a:gd name="T22" fmla="*/ 413 w 416"/>
              <a:gd name="T23" fmla="*/ 748 h 771"/>
              <a:gd name="T24" fmla="*/ 413 w 416"/>
              <a:gd name="T25" fmla="*/ 743 h 771"/>
              <a:gd name="T26" fmla="*/ 33 w 416"/>
              <a:gd name="T27" fmla="*/ 7 h 771"/>
              <a:gd name="T28" fmla="*/ 31 w 416"/>
              <a:gd name="T29" fmla="*/ 5 h 771"/>
              <a:gd name="T30" fmla="*/ 25 w 416"/>
              <a:gd name="T31" fmla="*/ 2 h 771"/>
              <a:gd name="T32" fmla="*/ 23 w 416"/>
              <a:gd name="T33" fmla="*/ 0 h 771"/>
              <a:gd name="T34" fmla="*/ 7 w 416"/>
              <a:gd name="T35" fmla="*/ 0 h 771"/>
              <a:gd name="T36" fmla="*/ 5 w 416"/>
              <a:gd name="T37" fmla="*/ 2 h 771"/>
              <a:gd name="T38" fmla="*/ 2 w 416"/>
              <a:gd name="T39" fmla="*/ 7 h 771"/>
              <a:gd name="T40" fmla="*/ 0 w 416"/>
              <a:gd name="T41" fmla="*/ 10 h 771"/>
              <a:gd name="T42" fmla="*/ 0 w 416"/>
              <a:gd name="T43" fmla="*/ 25 h 771"/>
              <a:gd name="T44" fmla="*/ 380 w 416"/>
              <a:gd name="T45" fmla="*/ 761 h 771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w 416"/>
              <a:gd name="T70" fmla="*/ 0 h 771"/>
              <a:gd name="T71" fmla="*/ 416 w 416"/>
              <a:gd name="T72" fmla="*/ 771 h 771"/>
            </a:gdLst>
            <a:ahLst/>
            <a:cxnLst>
              <a:cxn ang="T46">
                <a:pos x="T0" y="T1"/>
              </a:cxn>
              <a:cxn ang="T47">
                <a:pos x="T2" y="T3"/>
              </a:cxn>
              <a:cxn ang="T48">
                <a:pos x="T4" y="T5"/>
              </a:cxn>
              <a:cxn ang="T49">
                <a:pos x="T6" y="T7"/>
              </a:cxn>
              <a:cxn ang="T50">
                <a:pos x="T8" y="T9"/>
              </a:cxn>
              <a:cxn ang="T51">
                <a:pos x="T10" y="T11"/>
              </a:cxn>
              <a:cxn ang="T52">
                <a:pos x="T12" y="T13"/>
              </a:cxn>
              <a:cxn ang="T53">
                <a:pos x="T14" y="T15"/>
              </a:cxn>
              <a:cxn ang="T54">
                <a:pos x="T16" y="T17"/>
              </a:cxn>
              <a:cxn ang="T55">
                <a:pos x="T18" y="T19"/>
              </a:cxn>
              <a:cxn ang="T56">
                <a:pos x="T20" y="T21"/>
              </a:cxn>
              <a:cxn ang="T57">
                <a:pos x="T22" y="T23"/>
              </a:cxn>
              <a:cxn ang="T58">
                <a:pos x="T24" y="T25"/>
              </a:cxn>
              <a:cxn ang="T59">
                <a:pos x="T26" y="T27"/>
              </a:cxn>
              <a:cxn ang="T60">
                <a:pos x="T28" y="T29"/>
              </a:cxn>
              <a:cxn ang="T61">
                <a:pos x="T30" y="T31"/>
              </a:cxn>
              <a:cxn ang="T62">
                <a:pos x="T32" y="T33"/>
              </a:cxn>
              <a:cxn ang="T63">
                <a:pos x="T34" y="T35"/>
              </a:cxn>
              <a:cxn ang="T64">
                <a:pos x="T36" y="T37"/>
              </a:cxn>
              <a:cxn ang="T65">
                <a:pos x="T38" y="T39"/>
              </a:cxn>
              <a:cxn ang="T66">
                <a:pos x="T40" y="T41"/>
              </a:cxn>
              <a:cxn ang="T67">
                <a:pos x="T42" y="T43"/>
              </a:cxn>
              <a:cxn ang="T68">
                <a:pos x="T44" y="T45"/>
              </a:cxn>
            </a:cxnLst>
            <a:rect l="T69" t="T70" r="T71" b="T72"/>
            <a:pathLst>
              <a:path w="416" h="771">
                <a:moveTo>
                  <a:pt x="380" y="761"/>
                </a:moveTo>
                <a:lnTo>
                  <a:pt x="383" y="763"/>
                </a:lnTo>
                <a:lnTo>
                  <a:pt x="388" y="766"/>
                </a:lnTo>
                <a:lnTo>
                  <a:pt x="390" y="768"/>
                </a:lnTo>
                <a:lnTo>
                  <a:pt x="395" y="771"/>
                </a:lnTo>
                <a:lnTo>
                  <a:pt x="401" y="768"/>
                </a:lnTo>
                <a:lnTo>
                  <a:pt x="406" y="768"/>
                </a:lnTo>
                <a:lnTo>
                  <a:pt x="408" y="766"/>
                </a:lnTo>
                <a:lnTo>
                  <a:pt x="411" y="761"/>
                </a:lnTo>
                <a:lnTo>
                  <a:pt x="413" y="758"/>
                </a:lnTo>
                <a:lnTo>
                  <a:pt x="416" y="753"/>
                </a:lnTo>
                <a:lnTo>
                  <a:pt x="413" y="748"/>
                </a:lnTo>
                <a:lnTo>
                  <a:pt x="413" y="743"/>
                </a:lnTo>
                <a:lnTo>
                  <a:pt x="33" y="7"/>
                </a:lnTo>
                <a:lnTo>
                  <a:pt x="31" y="5"/>
                </a:lnTo>
                <a:lnTo>
                  <a:pt x="25" y="2"/>
                </a:lnTo>
                <a:lnTo>
                  <a:pt x="23" y="0"/>
                </a:lnTo>
                <a:lnTo>
                  <a:pt x="7" y="0"/>
                </a:lnTo>
                <a:lnTo>
                  <a:pt x="5" y="2"/>
                </a:lnTo>
                <a:lnTo>
                  <a:pt x="2" y="7"/>
                </a:lnTo>
                <a:lnTo>
                  <a:pt x="0" y="10"/>
                </a:lnTo>
                <a:lnTo>
                  <a:pt x="0" y="25"/>
                </a:lnTo>
                <a:lnTo>
                  <a:pt x="380" y="761"/>
                </a:lnTo>
                <a:close/>
              </a:path>
            </a:pathLst>
          </a:custGeom>
          <a:solidFill>
            <a:schemeClr val="tx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88074" name="Text Box 16"/>
          <p:cNvSpPr txBox="1">
            <a:spLocks noChangeArrowheads="1"/>
          </p:cNvSpPr>
          <p:nvPr/>
        </p:nvSpPr>
        <p:spPr bwMode="auto">
          <a:xfrm>
            <a:off x="6308725" y="2244725"/>
            <a:ext cx="958850" cy="274638"/>
          </a:xfrm>
          <a:prstGeom prst="rect">
            <a:avLst/>
          </a:prstGeom>
          <a:noFill/>
          <a:ln w="19050">
            <a:noFill/>
            <a:miter lim="800000"/>
            <a:headEnd type="none" w="sm" len="sm"/>
            <a:tailEnd type="none" w="sm" len="sm"/>
          </a:ln>
        </p:spPr>
        <p:txBody>
          <a:bodyPr wrap="none" lIns="90000" tIns="46800" rIns="90000" bIns="46800">
            <a:spAutoFit/>
          </a:bodyPr>
          <a:lstStyle/>
          <a:p>
            <a:pPr eaLnBrk="0" hangingPunct="0"/>
            <a:r>
              <a:rPr lang="de-DE" sz="1200" b="1">
                <a:solidFill>
                  <a:schemeClr val="tx1"/>
                </a:solidFill>
                <a:latin typeface="Arial" charset="0"/>
              </a:rPr>
              <a:t>RECEIVER</a:t>
            </a:r>
            <a:endParaRPr lang="de-DE" sz="2800">
              <a:solidFill>
                <a:schemeClr val="accent2"/>
              </a:solidFill>
              <a:latin typeface="Times New Roman" pitchFamily="18" charset="0"/>
            </a:endParaRPr>
          </a:p>
        </p:txBody>
      </p:sp>
      <p:sp>
        <p:nvSpPr>
          <p:cNvPr id="88075" name="Rectangle 18"/>
          <p:cNvSpPr>
            <a:spLocks noChangeArrowheads="1"/>
          </p:cNvSpPr>
          <p:nvPr/>
        </p:nvSpPr>
        <p:spPr bwMode="auto">
          <a:xfrm>
            <a:off x="5715000" y="2590800"/>
            <a:ext cx="2133600" cy="514350"/>
          </a:xfrm>
          <a:prstGeom prst="rect">
            <a:avLst/>
          </a:prstGeom>
          <a:noFill/>
          <a:ln w="57150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lIns="90000" tIns="46800" rIns="90000" bIns="46800" anchor="ctr">
            <a:spAutoFit/>
          </a:bodyPr>
          <a:lstStyle/>
          <a:p>
            <a:pPr algn="ctr" eaLnBrk="0" hangingPunct="0"/>
            <a:r>
              <a:rPr lang="de-DE" sz="1200" b="1">
                <a:solidFill>
                  <a:schemeClr val="tx1"/>
                </a:solidFill>
                <a:latin typeface="Arial" charset="0"/>
              </a:rPr>
              <a:t>DIGITAL</a:t>
            </a:r>
            <a:br>
              <a:rPr lang="de-DE" sz="1200" b="1">
                <a:solidFill>
                  <a:schemeClr val="tx1"/>
                </a:solidFill>
                <a:latin typeface="Arial" charset="0"/>
              </a:rPr>
            </a:br>
            <a:r>
              <a:rPr lang="de-DE" sz="1200" b="1">
                <a:solidFill>
                  <a:schemeClr val="tx1"/>
                </a:solidFill>
                <a:latin typeface="Arial" charset="0"/>
              </a:rPr>
              <a:t>PROCESSOR</a:t>
            </a:r>
            <a:endParaRPr lang="de-DE" sz="1200" b="1">
              <a:solidFill>
                <a:schemeClr val="accent2"/>
              </a:solidFill>
              <a:latin typeface="Arial" charset="0"/>
            </a:endParaRPr>
          </a:p>
        </p:txBody>
      </p:sp>
      <p:sp>
        <p:nvSpPr>
          <p:cNvPr id="88076" name="Rectangle 20"/>
          <p:cNvSpPr>
            <a:spLocks noChangeArrowheads="1"/>
          </p:cNvSpPr>
          <p:nvPr/>
        </p:nvSpPr>
        <p:spPr bwMode="auto">
          <a:xfrm>
            <a:off x="5715000" y="3124200"/>
            <a:ext cx="2133600" cy="593725"/>
          </a:xfrm>
          <a:prstGeom prst="rect">
            <a:avLst/>
          </a:prstGeom>
          <a:noFill/>
          <a:ln w="57150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lIns="90000" tIns="46800" rIns="90000" bIns="46800" anchor="ctr"/>
          <a:lstStyle/>
          <a:p>
            <a:pPr algn="ctr" eaLnBrk="0" hangingPunct="0"/>
            <a:r>
              <a:rPr lang="de-DE" sz="1200" b="1">
                <a:solidFill>
                  <a:schemeClr val="tx1"/>
                </a:solidFill>
                <a:latin typeface="Arial" charset="0"/>
              </a:rPr>
              <a:t>COMPUTER</a:t>
            </a:r>
            <a:endParaRPr lang="de-DE" sz="1200" b="1">
              <a:solidFill>
                <a:schemeClr val="accent2"/>
              </a:solidFill>
              <a:latin typeface="Arial" charset="0"/>
            </a:endParaRPr>
          </a:p>
        </p:txBody>
      </p:sp>
      <p:sp>
        <p:nvSpPr>
          <p:cNvPr id="88077" name="Rectangle 21"/>
          <p:cNvSpPr>
            <a:spLocks noChangeArrowheads="1"/>
          </p:cNvSpPr>
          <p:nvPr/>
        </p:nvSpPr>
        <p:spPr bwMode="auto">
          <a:xfrm>
            <a:off x="5715000" y="3733800"/>
            <a:ext cx="2133600" cy="514350"/>
          </a:xfrm>
          <a:prstGeom prst="rect">
            <a:avLst/>
          </a:prstGeom>
          <a:noFill/>
          <a:ln w="57150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lIns="90000" tIns="46800" rIns="90000" bIns="46800" anchor="ctr">
            <a:spAutoFit/>
          </a:bodyPr>
          <a:lstStyle/>
          <a:p>
            <a:pPr algn="ctr" eaLnBrk="0" hangingPunct="0"/>
            <a:r>
              <a:rPr lang="de-DE" sz="1200" b="1">
                <a:solidFill>
                  <a:schemeClr val="tx1"/>
                </a:solidFill>
                <a:latin typeface="Arial" charset="0"/>
              </a:rPr>
              <a:t>LIGHT</a:t>
            </a:r>
            <a:br>
              <a:rPr lang="de-DE" sz="1200" b="1">
                <a:solidFill>
                  <a:schemeClr val="tx1"/>
                </a:solidFill>
                <a:latin typeface="Arial" charset="0"/>
              </a:rPr>
            </a:br>
            <a:r>
              <a:rPr lang="de-DE" sz="1200" b="1">
                <a:solidFill>
                  <a:schemeClr val="tx1"/>
                </a:solidFill>
                <a:latin typeface="Arial" charset="0"/>
              </a:rPr>
              <a:t>CONTROLLER</a:t>
            </a:r>
            <a:endParaRPr lang="de-DE" sz="1200" b="1">
              <a:solidFill>
                <a:schemeClr val="accent2"/>
              </a:solidFill>
              <a:latin typeface="Arial" charset="0"/>
            </a:endParaRPr>
          </a:p>
        </p:txBody>
      </p:sp>
      <p:sp>
        <p:nvSpPr>
          <p:cNvPr id="88078" name="Rectangle 22"/>
          <p:cNvSpPr>
            <a:spLocks noChangeArrowheads="1"/>
          </p:cNvSpPr>
          <p:nvPr/>
        </p:nvSpPr>
        <p:spPr bwMode="auto">
          <a:xfrm>
            <a:off x="1219200" y="4267200"/>
            <a:ext cx="2133600" cy="514350"/>
          </a:xfrm>
          <a:prstGeom prst="rect">
            <a:avLst/>
          </a:prstGeom>
          <a:noFill/>
          <a:ln w="57150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lIns="90000" tIns="46800" rIns="90000" bIns="46800" anchor="ctr">
            <a:spAutoFit/>
          </a:bodyPr>
          <a:lstStyle/>
          <a:p>
            <a:pPr algn="ctr" eaLnBrk="0" hangingPunct="0"/>
            <a:r>
              <a:rPr lang="de-DE" sz="1200" b="1">
                <a:solidFill>
                  <a:schemeClr val="tx1"/>
                </a:solidFill>
                <a:latin typeface="Arial" charset="0"/>
              </a:rPr>
              <a:t>DIGITAL</a:t>
            </a:r>
            <a:br>
              <a:rPr lang="de-DE" sz="1200" b="1">
                <a:solidFill>
                  <a:schemeClr val="tx1"/>
                </a:solidFill>
                <a:latin typeface="Arial" charset="0"/>
              </a:rPr>
            </a:br>
            <a:r>
              <a:rPr lang="de-DE" sz="1200" b="1">
                <a:solidFill>
                  <a:schemeClr val="tx1"/>
                </a:solidFill>
                <a:latin typeface="Arial" charset="0"/>
              </a:rPr>
              <a:t>PROCESSOR</a:t>
            </a:r>
            <a:endParaRPr lang="de-DE" sz="1200" b="1">
              <a:solidFill>
                <a:schemeClr val="accent2"/>
              </a:solidFill>
              <a:latin typeface="Arial" charset="0"/>
            </a:endParaRPr>
          </a:p>
        </p:txBody>
      </p:sp>
      <p:sp>
        <p:nvSpPr>
          <p:cNvPr id="88079" name="Rectangle 23"/>
          <p:cNvSpPr>
            <a:spLocks noChangeArrowheads="1"/>
          </p:cNvSpPr>
          <p:nvPr/>
        </p:nvSpPr>
        <p:spPr bwMode="auto">
          <a:xfrm>
            <a:off x="1219200" y="4800600"/>
            <a:ext cx="2133600" cy="593725"/>
          </a:xfrm>
          <a:prstGeom prst="rect">
            <a:avLst/>
          </a:prstGeom>
          <a:noFill/>
          <a:ln w="57150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lIns="90000" tIns="46800" rIns="90000" bIns="46800" anchor="ctr"/>
          <a:lstStyle/>
          <a:p>
            <a:pPr algn="ctr" eaLnBrk="0" hangingPunct="0"/>
            <a:r>
              <a:rPr lang="de-DE" sz="1200" b="1">
                <a:solidFill>
                  <a:schemeClr val="tx1"/>
                </a:solidFill>
                <a:latin typeface="Arial" charset="0"/>
              </a:rPr>
              <a:t>COMPUTER</a:t>
            </a:r>
            <a:endParaRPr lang="de-DE" sz="1200" b="1">
              <a:solidFill>
                <a:schemeClr val="accent2"/>
              </a:solidFill>
              <a:latin typeface="Arial" charset="0"/>
            </a:endParaRPr>
          </a:p>
        </p:txBody>
      </p:sp>
      <p:sp>
        <p:nvSpPr>
          <p:cNvPr id="88080" name="Rectangle 24"/>
          <p:cNvSpPr>
            <a:spLocks noChangeArrowheads="1"/>
          </p:cNvSpPr>
          <p:nvPr/>
        </p:nvSpPr>
        <p:spPr bwMode="auto">
          <a:xfrm>
            <a:off x="1219200" y="5410200"/>
            <a:ext cx="2133600" cy="514350"/>
          </a:xfrm>
          <a:prstGeom prst="rect">
            <a:avLst/>
          </a:prstGeom>
          <a:noFill/>
          <a:ln w="57150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lIns="90000" tIns="46800" rIns="90000" bIns="46800" anchor="ctr">
            <a:spAutoFit/>
          </a:bodyPr>
          <a:lstStyle/>
          <a:p>
            <a:pPr algn="ctr" eaLnBrk="0" hangingPunct="0"/>
            <a:r>
              <a:rPr lang="de-DE" sz="1200" b="1">
                <a:solidFill>
                  <a:schemeClr val="tx1"/>
                </a:solidFill>
                <a:latin typeface="Arial" charset="0"/>
              </a:rPr>
              <a:t>LIGHT</a:t>
            </a:r>
            <a:br>
              <a:rPr lang="de-DE" sz="1200" b="1">
                <a:solidFill>
                  <a:schemeClr val="tx1"/>
                </a:solidFill>
                <a:latin typeface="Arial" charset="0"/>
              </a:rPr>
            </a:br>
            <a:r>
              <a:rPr lang="de-DE" sz="1200" b="1">
                <a:solidFill>
                  <a:schemeClr val="tx1"/>
                </a:solidFill>
                <a:latin typeface="Arial" charset="0"/>
              </a:rPr>
              <a:t>CONTROLLER</a:t>
            </a:r>
            <a:endParaRPr lang="de-DE" sz="1200" b="1">
              <a:solidFill>
                <a:schemeClr val="accent2"/>
              </a:solidFill>
              <a:latin typeface="Arial" charset="0"/>
            </a:endParaRPr>
          </a:p>
        </p:txBody>
      </p:sp>
      <p:grpSp>
        <p:nvGrpSpPr>
          <p:cNvPr id="2" name="Group 30"/>
          <p:cNvGrpSpPr>
            <a:grpSpLocks/>
          </p:cNvGrpSpPr>
          <p:nvPr/>
        </p:nvGrpSpPr>
        <p:grpSpPr bwMode="auto">
          <a:xfrm>
            <a:off x="611188" y="1412875"/>
            <a:ext cx="7446962" cy="2957513"/>
            <a:chOff x="384" y="912"/>
            <a:chExt cx="4691" cy="1863"/>
          </a:xfrm>
        </p:grpSpPr>
        <p:sp>
          <p:nvSpPr>
            <p:cNvPr id="88082" name="Text Box 25"/>
            <p:cNvSpPr txBox="1">
              <a:spLocks noChangeArrowheads="1"/>
            </p:cNvSpPr>
            <p:nvPr/>
          </p:nvSpPr>
          <p:spPr bwMode="auto">
            <a:xfrm>
              <a:off x="3456" y="912"/>
              <a:ext cx="1619" cy="1863"/>
            </a:xfrm>
            <a:prstGeom prst="rect">
              <a:avLst/>
            </a:prstGeom>
            <a:noFill/>
            <a:ln w="19050">
              <a:noFill/>
              <a:miter lim="800000"/>
              <a:headEnd type="none" w="sm" len="sm"/>
              <a:tailEnd type="none" w="sm" len="sm"/>
            </a:ln>
          </p:spPr>
          <p:txBody>
            <a:bodyPr wrap="none" lIns="90000" tIns="46800" rIns="90000" bIns="46800">
              <a:spAutoFit/>
            </a:bodyPr>
            <a:lstStyle/>
            <a:p>
              <a:pPr eaLnBrk="0" hangingPunct="0"/>
              <a:r>
                <a:rPr lang="de-DE" sz="18800" b="1">
                  <a:solidFill>
                    <a:srgbClr val="C00000"/>
                  </a:solidFill>
                  <a:latin typeface="Times New Roman" pitchFamily="18" charset="0"/>
                  <a:sym typeface="Webdings" pitchFamily="18" charset="2"/>
                </a:rPr>
                <a:t></a:t>
              </a:r>
              <a:endParaRPr lang="de-DE" sz="2800">
                <a:solidFill>
                  <a:srgbClr val="C00000"/>
                </a:solidFill>
                <a:latin typeface="Times New Roman" pitchFamily="18" charset="0"/>
              </a:endParaRPr>
            </a:p>
          </p:txBody>
        </p:sp>
        <p:grpSp>
          <p:nvGrpSpPr>
            <p:cNvPr id="88083" name="Group 29"/>
            <p:cNvGrpSpPr>
              <a:grpSpLocks/>
            </p:cNvGrpSpPr>
            <p:nvPr/>
          </p:nvGrpSpPr>
          <p:grpSpPr bwMode="auto">
            <a:xfrm>
              <a:off x="384" y="1680"/>
              <a:ext cx="2064" cy="912"/>
              <a:chOff x="384" y="1680"/>
              <a:chExt cx="2064" cy="912"/>
            </a:xfrm>
          </p:grpSpPr>
          <p:sp>
            <p:nvSpPr>
              <p:cNvPr id="88084" name="Rectangle 27"/>
              <p:cNvSpPr>
                <a:spLocks noChangeArrowheads="1"/>
              </p:cNvSpPr>
              <p:nvPr/>
            </p:nvSpPr>
            <p:spPr bwMode="auto">
              <a:xfrm>
                <a:off x="768" y="1680"/>
                <a:ext cx="1680" cy="91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lIns="92075" tIns="46038" rIns="92075" bIns="46038"/>
              <a:lstStyle/>
              <a:p>
                <a:pPr algn="ctr" eaLnBrk="0" hangingPunct="0"/>
                <a:r>
                  <a:rPr lang="de-DE" sz="2400">
                    <a:solidFill>
                      <a:schemeClr val="tx1"/>
                    </a:solidFill>
                    <a:latin typeface="Verdana" pitchFamily="34" charset="0"/>
                  </a:rPr>
                  <a:t>Abstand zu Störquellen</a:t>
                </a:r>
                <a:br>
                  <a:rPr lang="de-DE" sz="2400">
                    <a:solidFill>
                      <a:schemeClr val="tx1"/>
                    </a:solidFill>
                    <a:latin typeface="Verdana" pitchFamily="34" charset="0"/>
                  </a:rPr>
                </a:br>
                <a:r>
                  <a:rPr lang="de-DE" sz="2400">
                    <a:solidFill>
                      <a:schemeClr val="tx1"/>
                    </a:solidFill>
                    <a:latin typeface="Verdana" pitchFamily="34" charset="0"/>
                  </a:rPr>
                  <a:t>maximieren</a:t>
                </a:r>
              </a:p>
            </p:txBody>
          </p:sp>
          <p:sp>
            <p:nvSpPr>
              <p:cNvPr id="188444" name="Text Box 28"/>
              <p:cNvSpPr txBox="1">
                <a:spLocks noChangeArrowheads="1"/>
              </p:cNvSpPr>
              <p:nvPr/>
            </p:nvSpPr>
            <p:spPr bwMode="auto">
              <a:xfrm>
                <a:off x="384" y="1865"/>
                <a:ext cx="549" cy="480"/>
              </a:xfrm>
              <a:prstGeom prst="rect">
                <a:avLst/>
              </a:prstGeom>
              <a:noFill/>
              <a:ln w="19050">
                <a:noFill/>
                <a:miter lim="800000"/>
                <a:headEnd type="none" w="sm" len="sm"/>
                <a:tailEnd type="none" w="sm" len="sm"/>
              </a:ln>
              <a:effectLst/>
            </p:spPr>
            <p:txBody>
              <a:bodyPr wrap="none" lIns="90000" tIns="46800" rIns="90000" bIns="46800">
                <a:spAutoFit/>
              </a:bodyPr>
              <a:lstStyle/>
              <a:p>
                <a:pPr eaLnBrk="0" hangingPunct="0">
                  <a:defRPr/>
                </a:pPr>
                <a:r>
                  <a:rPr lang="de-DE" sz="44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Times New Roman" pitchFamily="18" charset="0"/>
                    <a:ea typeface="+mn-ea"/>
                    <a:sym typeface="Monotype Sorts" pitchFamily="2" charset="2"/>
                  </a:rPr>
                  <a:t> </a:t>
                </a:r>
                <a:r>
                  <a:rPr lang="de-DE" sz="44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Times New Roman" pitchFamily="18" charset="0"/>
                    <a:ea typeface="+mn-ea"/>
                    <a:sym typeface="Symbol" pitchFamily="18" charset="2"/>
                  </a:rPr>
                  <a:t></a:t>
                </a:r>
              </a:p>
            </p:txBody>
          </p:sp>
        </p:grpSp>
      </p:grpSp>
    </p:spTree>
  </p:cSld>
  <p:clrMapOvr>
    <a:masterClrMapping/>
  </p:clrMapOvr>
  <p:transition>
    <p:pull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170" name="Object 4"/>
          <p:cNvGraphicFramePr>
            <a:graphicFrameLocks noChangeAspect="1"/>
          </p:cNvGraphicFramePr>
          <p:nvPr/>
        </p:nvGraphicFramePr>
        <p:xfrm>
          <a:off x="685800" y="3124200"/>
          <a:ext cx="7696200" cy="2297113"/>
        </p:xfrm>
        <a:graphic>
          <a:graphicData uri="http://schemas.openxmlformats.org/presentationml/2006/ole">
            <p:oleObj spid="_x0000_s7170" name="Photo Editor Photo" r:id="rId3" imgW="19780952" imgH="5952381" progId="MSPhotoEd.3">
              <p:embed/>
            </p:oleObj>
          </a:graphicData>
        </a:graphic>
      </p:graphicFrame>
      <p:sp>
        <p:nvSpPr>
          <p:cNvPr id="7171" name="Rectangle 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de-DE" smtClean="0"/>
              <a:t>Sender auf gleicher Frequenz</a:t>
            </a:r>
          </a:p>
        </p:txBody>
      </p:sp>
      <p:sp>
        <p:nvSpPr>
          <p:cNvPr id="7172" name="Rectangle 7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de-DE" smtClean="0"/>
              <a:t>Niemals zwei Sender gleichzeitig auf identischen Frequenzen betreiben.</a:t>
            </a:r>
          </a:p>
        </p:txBody>
      </p:sp>
      <p:sp>
        <p:nvSpPr>
          <p:cNvPr id="7173" name="Text Box 11"/>
          <p:cNvSpPr txBox="1">
            <a:spLocks noChangeArrowheads="1"/>
          </p:cNvSpPr>
          <p:nvPr/>
        </p:nvSpPr>
        <p:spPr bwMode="auto">
          <a:xfrm>
            <a:off x="2736850" y="2295525"/>
            <a:ext cx="3200400" cy="3689350"/>
          </a:xfrm>
          <a:prstGeom prst="rect">
            <a:avLst/>
          </a:prstGeom>
          <a:noFill/>
          <a:ln w="19050">
            <a:noFill/>
            <a:miter lim="800000"/>
            <a:headEnd type="none" w="sm" len="sm"/>
            <a:tailEnd type="none" w="sm" len="sm"/>
          </a:ln>
        </p:spPr>
        <p:txBody>
          <a:bodyPr lIns="90000" tIns="46800" rIns="90000" bIns="46800">
            <a:spAutoFit/>
          </a:bodyPr>
          <a:lstStyle/>
          <a:p>
            <a:pPr eaLnBrk="0" hangingPunct="0"/>
            <a:r>
              <a:rPr lang="de-DE" sz="23600" b="1">
                <a:solidFill>
                  <a:srgbClr val="C00000"/>
                </a:solidFill>
                <a:latin typeface="Times New Roman" pitchFamily="18" charset="0"/>
                <a:sym typeface="Webdings" pitchFamily="18" charset="2"/>
              </a:rPr>
              <a:t></a:t>
            </a:r>
            <a:endParaRPr lang="de-DE" sz="2800">
              <a:solidFill>
                <a:srgbClr val="C00000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  <p:transition>
    <p:pull dir="rd"/>
  </p:transition>
  <p:timing>
    <p:tnLst>
      <p:par>
        <p:cTn id="1" dur="indefinite" restart="never" nodeType="tmRoot"/>
      </p:par>
    </p:tn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de-DE" smtClean="0"/>
              <a:t>Abstand Antennen zu Metall</a:t>
            </a:r>
          </a:p>
        </p:txBody>
      </p:sp>
      <p:sp>
        <p:nvSpPr>
          <p:cNvPr id="8909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227013" y="1268413"/>
            <a:ext cx="3249612" cy="4752975"/>
          </a:xfrm>
        </p:spPr>
        <p:txBody>
          <a:bodyPr/>
          <a:lstStyle/>
          <a:p>
            <a:pPr eaLnBrk="1" hangingPunct="1"/>
            <a:r>
              <a:rPr lang="de-DE" smtClean="0"/>
              <a:t>Mindestabstand der Antennen zu Metall-konstruktionen Traversen, Stahlbetonwände: </a:t>
            </a:r>
          </a:p>
          <a:p>
            <a:pPr lvl="1" algn="ctr" eaLnBrk="1" hangingPunct="1">
              <a:buFontTx/>
              <a:buNone/>
            </a:pPr>
            <a:r>
              <a:rPr lang="de-DE" sz="2800" smtClean="0">
                <a:sym typeface="Symbol" pitchFamily="18" charset="2"/>
              </a:rPr>
              <a:t>	</a:t>
            </a:r>
            <a:r>
              <a:rPr lang="de-DE" sz="2800" smtClean="0"/>
              <a:t>1m</a:t>
            </a:r>
            <a:endParaRPr lang="de-DE" sz="2000" smtClean="0"/>
          </a:p>
        </p:txBody>
      </p:sp>
      <p:sp>
        <p:nvSpPr>
          <p:cNvPr id="89092" name="Line 10"/>
          <p:cNvSpPr>
            <a:spLocks noChangeShapeType="1"/>
          </p:cNvSpPr>
          <p:nvPr/>
        </p:nvSpPr>
        <p:spPr bwMode="auto">
          <a:xfrm flipV="1">
            <a:off x="5715000" y="3276600"/>
            <a:ext cx="1143000" cy="990600"/>
          </a:xfrm>
          <a:prstGeom prst="line">
            <a:avLst/>
          </a:prstGeom>
          <a:noFill/>
          <a:ln w="57150">
            <a:solidFill>
              <a:srgbClr val="C00000"/>
            </a:solidFill>
            <a:round/>
            <a:headEnd type="triangle" w="med" len="med"/>
            <a:tailEnd type="triangle" w="med" len="med"/>
          </a:ln>
        </p:spPr>
        <p:txBody>
          <a:bodyPr wrap="none" anchor="ctr"/>
          <a:lstStyle/>
          <a:p>
            <a:endParaRPr lang="de-DE"/>
          </a:p>
        </p:txBody>
      </p:sp>
      <p:sp>
        <p:nvSpPr>
          <p:cNvPr id="89093" name="Text Box 11"/>
          <p:cNvSpPr txBox="1">
            <a:spLocks noChangeArrowheads="1"/>
          </p:cNvSpPr>
          <p:nvPr/>
        </p:nvSpPr>
        <p:spPr bwMode="auto">
          <a:xfrm>
            <a:off x="5992813" y="3960813"/>
            <a:ext cx="1549400" cy="519112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pPr algn="ctr" eaLnBrk="0" hangingPunct="0"/>
            <a:r>
              <a:rPr lang="de-DE" sz="2800">
                <a:solidFill>
                  <a:srgbClr val="C00000"/>
                </a:solidFill>
                <a:latin typeface="Arial" charset="0"/>
              </a:rPr>
              <a:t>min. 1 m</a:t>
            </a:r>
            <a:endParaRPr lang="de-DE" sz="2800">
              <a:solidFill>
                <a:srgbClr val="C00000"/>
              </a:solidFill>
              <a:latin typeface="Times New Roman" pitchFamily="18" charset="0"/>
            </a:endParaRPr>
          </a:p>
        </p:txBody>
      </p:sp>
      <p:grpSp>
        <p:nvGrpSpPr>
          <p:cNvPr id="89094" name="Group 28"/>
          <p:cNvGrpSpPr>
            <a:grpSpLocks/>
          </p:cNvGrpSpPr>
          <p:nvPr/>
        </p:nvGrpSpPr>
        <p:grpSpPr bwMode="auto">
          <a:xfrm>
            <a:off x="4419600" y="1981200"/>
            <a:ext cx="4038600" cy="1219200"/>
            <a:chOff x="3600" y="768"/>
            <a:chExt cx="1536" cy="480"/>
          </a:xfrm>
        </p:grpSpPr>
        <p:sp>
          <p:nvSpPr>
            <p:cNvPr id="280589" name="Rectangle 13"/>
            <p:cNvSpPr>
              <a:spLocks noChangeArrowheads="1"/>
            </p:cNvSpPr>
            <p:nvPr/>
          </p:nvSpPr>
          <p:spPr bwMode="auto">
            <a:xfrm>
              <a:off x="3600" y="768"/>
              <a:ext cx="1536" cy="48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0"/>
                    <a:invGamma/>
                  </a:schemeClr>
                </a:gs>
              </a:gsLst>
              <a:lin ang="5400000" scaled="1"/>
            </a:gradFill>
            <a:ln w="19050">
              <a:solidFill>
                <a:schemeClr val="bg2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lIns="90000" tIns="46800" rIns="90000" bIns="46800" anchor="ctr">
              <a:spAutoFit/>
            </a:bodyPr>
            <a:lstStyle/>
            <a:p>
              <a:pPr>
                <a:defRPr/>
              </a:pPr>
              <a:endParaRPr lang="de-DE">
                <a:ea typeface="+mn-ea"/>
              </a:endParaRPr>
            </a:p>
          </p:txBody>
        </p:sp>
        <p:sp>
          <p:nvSpPr>
            <p:cNvPr id="280590" name="Rectangle 14"/>
            <p:cNvSpPr>
              <a:spLocks noChangeArrowheads="1"/>
            </p:cNvSpPr>
            <p:nvPr/>
          </p:nvSpPr>
          <p:spPr bwMode="auto">
            <a:xfrm>
              <a:off x="3600" y="1200"/>
              <a:ext cx="1536" cy="48"/>
            </a:xfrm>
            <a:prstGeom prst="rect">
              <a:avLst/>
            </a:prstGeom>
            <a:gradFill rotWithShape="0">
              <a:gsLst>
                <a:gs pos="0">
                  <a:schemeClr val="bg2">
                    <a:gamma/>
                    <a:tint val="0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19050">
              <a:solidFill>
                <a:schemeClr val="bg2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lIns="90000" tIns="46800" rIns="90000" bIns="46800" anchor="ctr">
              <a:spAutoFit/>
            </a:bodyPr>
            <a:lstStyle/>
            <a:p>
              <a:pPr>
                <a:defRPr/>
              </a:pPr>
              <a:endParaRPr lang="de-DE">
                <a:ea typeface="+mn-ea"/>
              </a:endParaRPr>
            </a:p>
          </p:txBody>
        </p:sp>
        <p:sp>
          <p:nvSpPr>
            <p:cNvPr id="280591" name="Rectangle 15"/>
            <p:cNvSpPr>
              <a:spLocks noChangeArrowheads="1"/>
            </p:cNvSpPr>
            <p:nvPr/>
          </p:nvSpPr>
          <p:spPr bwMode="auto">
            <a:xfrm>
              <a:off x="3648" y="816"/>
              <a:ext cx="48" cy="384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50000">
                  <a:schemeClr val="bg2">
                    <a:gamma/>
                    <a:tint val="0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19050">
              <a:solidFill>
                <a:schemeClr val="bg2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lIns="90000" tIns="46800" rIns="90000" bIns="46800" anchor="ctr">
              <a:spAutoFit/>
            </a:bodyPr>
            <a:lstStyle/>
            <a:p>
              <a:pPr>
                <a:defRPr/>
              </a:pPr>
              <a:endParaRPr lang="de-DE">
                <a:ea typeface="+mn-ea"/>
              </a:endParaRPr>
            </a:p>
          </p:txBody>
        </p:sp>
        <p:sp>
          <p:nvSpPr>
            <p:cNvPr id="280595" name="Rectangle 19"/>
            <p:cNvSpPr>
              <a:spLocks noChangeArrowheads="1"/>
            </p:cNvSpPr>
            <p:nvPr/>
          </p:nvSpPr>
          <p:spPr bwMode="auto">
            <a:xfrm>
              <a:off x="5040" y="816"/>
              <a:ext cx="48" cy="384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50000">
                  <a:schemeClr val="bg2">
                    <a:gamma/>
                    <a:tint val="0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19050">
              <a:solidFill>
                <a:schemeClr val="bg2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lIns="90000" tIns="46800" rIns="90000" bIns="46800" anchor="ctr">
              <a:spAutoFit/>
            </a:bodyPr>
            <a:lstStyle/>
            <a:p>
              <a:pPr>
                <a:defRPr/>
              </a:pPr>
              <a:endParaRPr lang="de-DE">
                <a:ea typeface="+mn-ea"/>
              </a:endParaRPr>
            </a:p>
          </p:txBody>
        </p:sp>
        <p:sp>
          <p:nvSpPr>
            <p:cNvPr id="89100" name="Line 20"/>
            <p:cNvSpPr>
              <a:spLocks noChangeShapeType="1"/>
            </p:cNvSpPr>
            <p:nvPr/>
          </p:nvSpPr>
          <p:spPr bwMode="auto">
            <a:xfrm flipH="1" flipV="1">
              <a:off x="4752" y="816"/>
              <a:ext cx="288" cy="384"/>
            </a:xfrm>
            <a:prstGeom prst="line">
              <a:avLst/>
            </a:prstGeom>
            <a:noFill/>
            <a:ln w="19050">
              <a:solidFill>
                <a:schemeClr val="bg2"/>
              </a:solidFill>
              <a:miter lim="800000"/>
              <a:headEnd type="none" w="sm" len="sm"/>
              <a:tailEnd type="none" w="sm" len="sm"/>
            </a:ln>
          </p:spPr>
          <p:txBody>
            <a:bodyPr lIns="90000" tIns="46800" rIns="90000" bIns="46800" anchor="ctr">
              <a:spAutoFit/>
            </a:bodyPr>
            <a:lstStyle/>
            <a:p>
              <a:endParaRPr lang="de-DE"/>
            </a:p>
          </p:txBody>
        </p:sp>
        <p:sp>
          <p:nvSpPr>
            <p:cNvPr id="89101" name="Line 21"/>
            <p:cNvSpPr>
              <a:spLocks noChangeShapeType="1"/>
            </p:cNvSpPr>
            <p:nvPr/>
          </p:nvSpPr>
          <p:spPr bwMode="auto">
            <a:xfrm flipH="1" flipV="1">
              <a:off x="4704" y="816"/>
              <a:ext cx="288" cy="384"/>
            </a:xfrm>
            <a:prstGeom prst="line">
              <a:avLst/>
            </a:prstGeom>
            <a:noFill/>
            <a:ln w="19050">
              <a:solidFill>
                <a:schemeClr val="bg2"/>
              </a:solidFill>
              <a:miter lim="800000"/>
              <a:headEnd type="none" w="sm" len="sm"/>
              <a:tailEnd type="none" w="sm" len="sm"/>
            </a:ln>
          </p:spPr>
          <p:txBody>
            <a:bodyPr lIns="90000" tIns="46800" rIns="90000" bIns="46800" anchor="ctr">
              <a:spAutoFit/>
            </a:bodyPr>
            <a:lstStyle/>
            <a:p>
              <a:endParaRPr lang="de-DE"/>
            </a:p>
          </p:txBody>
        </p:sp>
        <p:sp>
          <p:nvSpPr>
            <p:cNvPr id="89102" name="Line 22"/>
            <p:cNvSpPr>
              <a:spLocks noChangeShapeType="1"/>
            </p:cNvSpPr>
            <p:nvPr/>
          </p:nvSpPr>
          <p:spPr bwMode="auto">
            <a:xfrm flipV="1">
              <a:off x="3696" y="816"/>
              <a:ext cx="288" cy="384"/>
            </a:xfrm>
            <a:prstGeom prst="line">
              <a:avLst/>
            </a:prstGeom>
            <a:noFill/>
            <a:ln w="19050">
              <a:solidFill>
                <a:schemeClr val="bg2"/>
              </a:solidFill>
              <a:miter lim="800000"/>
              <a:headEnd type="none" w="sm" len="sm"/>
              <a:tailEnd type="none" w="sm" len="sm"/>
            </a:ln>
          </p:spPr>
          <p:txBody>
            <a:bodyPr lIns="90000" tIns="46800" rIns="90000" bIns="46800" anchor="ctr">
              <a:spAutoFit/>
            </a:bodyPr>
            <a:lstStyle/>
            <a:p>
              <a:endParaRPr lang="de-DE"/>
            </a:p>
          </p:txBody>
        </p:sp>
        <p:sp>
          <p:nvSpPr>
            <p:cNvPr id="89103" name="Line 23"/>
            <p:cNvSpPr>
              <a:spLocks noChangeShapeType="1"/>
            </p:cNvSpPr>
            <p:nvPr/>
          </p:nvSpPr>
          <p:spPr bwMode="auto">
            <a:xfrm flipV="1">
              <a:off x="3744" y="816"/>
              <a:ext cx="288" cy="384"/>
            </a:xfrm>
            <a:prstGeom prst="line">
              <a:avLst/>
            </a:prstGeom>
            <a:noFill/>
            <a:ln w="19050">
              <a:solidFill>
                <a:schemeClr val="bg2"/>
              </a:solidFill>
              <a:miter lim="800000"/>
              <a:headEnd type="none" w="sm" len="sm"/>
              <a:tailEnd type="none" w="sm" len="sm"/>
            </a:ln>
          </p:spPr>
          <p:txBody>
            <a:bodyPr lIns="90000" tIns="46800" rIns="90000" bIns="46800" anchor="ctr">
              <a:spAutoFit/>
            </a:bodyPr>
            <a:lstStyle/>
            <a:p>
              <a:endParaRPr lang="de-DE"/>
            </a:p>
          </p:txBody>
        </p:sp>
        <p:sp>
          <p:nvSpPr>
            <p:cNvPr id="89104" name="Line 24"/>
            <p:cNvSpPr>
              <a:spLocks noChangeShapeType="1"/>
            </p:cNvSpPr>
            <p:nvPr/>
          </p:nvSpPr>
          <p:spPr bwMode="auto">
            <a:xfrm flipV="1">
              <a:off x="4416" y="816"/>
              <a:ext cx="288" cy="384"/>
            </a:xfrm>
            <a:prstGeom prst="line">
              <a:avLst/>
            </a:prstGeom>
            <a:noFill/>
            <a:ln w="19050">
              <a:solidFill>
                <a:schemeClr val="bg2"/>
              </a:solidFill>
              <a:miter lim="800000"/>
              <a:headEnd type="none" w="sm" len="sm"/>
              <a:tailEnd type="none" w="sm" len="sm"/>
            </a:ln>
          </p:spPr>
          <p:txBody>
            <a:bodyPr lIns="90000" tIns="46800" rIns="90000" bIns="46800" anchor="ctr">
              <a:spAutoFit/>
            </a:bodyPr>
            <a:lstStyle/>
            <a:p>
              <a:endParaRPr lang="de-DE"/>
            </a:p>
          </p:txBody>
        </p:sp>
        <p:sp>
          <p:nvSpPr>
            <p:cNvPr id="89105" name="Line 25"/>
            <p:cNvSpPr>
              <a:spLocks noChangeShapeType="1"/>
            </p:cNvSpPr>
            <p:nvPr/>
          </p:nvSpPr>
          <p:spPr bwMode="auto">
            <a:xfrm flipV="1">
              <a:off x="4368" y="816"/>
              <a:ext cx="288" cy="384"/>
            </a:xfrm>
            <a:prstGeom prst="line">
              <a:avLst/>
            </a:prstGeom>
            <a:noFill/>
            <a:ln w="19050">
              <a:solidFill>
                <a:schemeClr val="bg2"/>
              </a:solidFill>
              <a:miter lim="800000"/>
              <a:headEnd type="none" w="sm" len="sm"/>
              <a:tailEnd type="none" w="sm" len="sm"/>
            </a:ln>
          </p:spPr>
          <p:txBody>
            <a:bodyPr lIns="90000" tIns="46800" rIns="90000" bIns="46800" anchor="ctr">
              <a:spAutoFit/>
            </a:bodyPr>
            <a:lstStyle/>
            <a:p>
              <a:endParaRPr lang="de-DE"/>
            </a:p>
          </p:txBody>
        </p:sp>
        <p:sp>
          <p:nvSpPr>
            <p:cNvPr id="89106" name="Line 26"/>
            <p:cNvSpPr>
              <a:spLocks noChangeShapeType="1"/>
            </p:cNvSpPr>
            <p:nvPr/>
          </p:nvSpPr>
          <p:spPr bwMode="auto">
            <a:xfrm flipH="1" flipV="1">
              <a:off x="4080" y="816"/>
              <a:ext cx="288" cy="384"/>
            </a:xfrm>
            <a:prstGeom prst="line">
              <a:avLst/>
            </a:prstGeom>
            <a:noFill/>
            <a:ln w="19050">
              <a:solidFill>
                <a:schemeClr val="bg2"/>
              </a:solidFill>
              <a:miter lim="800000"/>
              <a:headEnd type="none" w="sm" len="sm"/>
              <a:tailEnd type="none" w="sm" len="sm"/>
            </a:ln>
          </p:spPr>
          <p:txBody>
            <a:bodyPr lIns="90000" tIns="46800" rIns="90000" bIns="46800" anchor="ctr">
              <a:spAutoFit/>
            </a:bodyPr>
            <a:lstStyle/>
            <a:p>
              <a:endParaRPr lang="de-DE"/>
            </a:p>
          </p:txBody>
        </p:sp>
        <p:sp>
          <p:nvSpPr>
            <p:cNvPr id="89107" name="Line 27"/>
            <p:cNvSpPr>
              <a:spLocks noChangeShapeType="1"/>
            </p:cNvSpPr>
            <p:nvPr/>
          </p:nvSpPr>
          <p:spPr bwMode="auto">
            <a:xfrm flipH="1" flipV="1">
              <a:off x="4032" y="816"/>
              <a:ext cx="288" cy="384"/>
            </a:xfrm>
            <a:prstGeom prst="line">
              <a:avLst/>
            </a:prstGeom>
            <a:noFill/>
            <a:ln w="19050">
              <a:solidFill>
                <a:schemeClr val="bg2"/>
              </a:solidFill>
              <a:miter lim="800000"/>
              <a:headEnd type="none" w="sm" len="sm"/>
              <a:tailEnd type="none" w="sm" len="sm"/>
            </a:ln>
          </p:spPr>
          <p:txBody>
            <a:bodyPr lIns="90000" tIns="46800" rIns="90000" bIns="46800" anchor="ctr">
              <a:spAutoFit/>
            </a:bodyPr>
            <a:lstStyle/>
            <a:p>
              <a:endParaRPr lang="de-DE"/>
            </a:p>
          </p:txBody>
        </p:sp>
      </p:grpSp>
      <p:pic>
        <p:nvPicPr>
          <p:cNvPr id="89095" name="Picture 12" descr="Zeichnung UA820A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495800" y="1600200"/>
            <a:ext cx="1123950" cy="4219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pull dir="rd"/>
  </p:transition>
  <p:timing>
    <p:tnLst>
      <p:par>
        <p:cTn id="1" dur="indefinite" restart="never" nodeType="tmRoot"/>
      </p:par>
    </p:tn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de-DE" smtClean="0"/>
              <a:t>Sender </a:t>
            </a:r>
            <a:r>
              <a:rPr lang="de-DE" smtClean="0">
                <a:sym typeface="Symbol" pitchFamily="18" charset="2"/>
              </a:rPr>
              <a:t> </a:t>
            </a:r>
            <a:r>
              <a:rPr lang="de-DE" smtClean="0"/>
              <a:t>Empfänger</a:t>
            </a:r>
          </a:p>
        </p:txBody>
      </p:sp>
      <p:sp>
        <p:nvSpPr>
          <p:cNvPr id="90115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eaLnBrk="1" hangingPunct="1"/>
            <a:r>
              <a:rPr lang="de-DE" smtClean="0"/>
              <a:t>Abstand immer geringst möglich, aber nicht näher als 3m. Sonst können vermehrt IM-Produkte generiert werden.</a:t>
            </a:r>
            <a:endParaRPr lang="de-DE" sz="2400" smtClean="0"/>
          </a:p>
        </p:txBody>
      </p:sp>
      <p:pic>
        <p:nvPicPr>
          <p:cNvPr id="90116" name="Picture 6" descr="Zeichnung UA820A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451725" y="1268413"/>
            <a:ext cx="1123950" cy="4219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0117" name="Line 7"/>
          <p:cNvSpPr>
            <a:spLocks noChangeShapeType="1"/>
          </p:cNvSpPr>
          <p:nvPr/>
        </p:nvSpPr>
        <p:spPr bwMode="auto">
          <a:xfrm flipV="1">
            <a:off x="5940425" y="3789363"/>
            <a:ext cx="2160588" cy="1511300"/>
          </a:xfrm>
          <a:prstGeom prst="line">
            <a:avLst/>
          </a:prstGeom>
          <a:noFill/>
          <a:ln w="57150">
            <a:solidFill>
              <a:srgbClr val="C00000"/>
            </a:solidFill>
            <a:round/>
            <a:headEnd type="triangle" w="med" len="med"/>
            <a:tailEnd type="triangle" w="med" len="med"/>
          </a:ln>
        </p:spPr>
        <p:txBody>
          <a:bodyPr wrap="none" anchor="ctr"/>
          <a:lstStyle/>
          <a:p>
            <a:endParaRPr lang="de-DE"/>
          </a:p>
        </p:txBody>
      </p:sp>
      <p:sp>
        <p:nvSpPr>
          <p:cNvPr id="90118" name="Text Box 8"/>
          <p:cNvSpPr txBox="1">
            <a:spLocks noChangeArrowheads="1"/>
          </p:cNvSpPr>
          <p:nvPr/>
        </p:nvSpPr>
        <p:spPr bwMode="auto">
          <a:xfrm rot="-1986681">
            <a:off x="6156325" y="3789363"/>
            <a:ext cx="1450975" cy="519112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pPr algn="ctr" eaLnBrk="0" hangingPunct="0"/>
            <a:r>
              <a:rPr lang="de-DE" sz="2800">
                <a:solidFill>
                  <a:srgbClr val="C00000"/>
                </a:solidFill>
                <a:latin typeface="Arial" charset="0"/>
              </a:rPr>
              <a:t>min. 3m</a:t>
            </a:r>
            <a:endParaRPr lang="de-DE" sz="2800">
              <a:solidFill>
                <a:srgbClr val="C00000"/>
              </a:solidFill>
              <a:latin typeface="Times New Roman" pitchFamily="18" charset="0"/>
            </a:endParaRPr>
          </a:p>
        </p:txBody>
      </p:sp>
      <p:pic>
        <p:nvPicPr>
          <p:cNvPr id="90119" name="Picture 10" descr="u2_beta58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716463" y="1484313"/>
            <a:ext cx="1236662" cy="4814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pull dir="rd"/>
  </p:transition>
  <p:timing>
    <p:tnLst>
      <p:par>
        <p:cTn id="1" dur="indefinite" restart="never" nodeType="tmRoot"/>
      </p:par>
    </p:tn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de-DE" smtClean="0"/>
              <a:t>Inbetriebnahme</a:t>
            </a:r>
          </a:p>
        </p:txBody>
      </p:sp>
      <p:sp>
        <p:nvSpPr>
          <p:cNvPr id="91139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227013" y="1268413"/>
            <a:ext cx="8702675" cy="4752975"/>
          </a:xfrm>
        </p:spPr>
        <p:txBody>
          <a:bodyPr/>
          <a:lstStyle/>
          <a:p>
            <a:pPr eaLnBrk="1" hangingPunct="1"/>
            <a:r>
              <a:rPr lang="de-DE" dirty="0" smtClean="0"/>
              <a:t>Bundesnetzagentur</a:t>
            </a:r>
            <a:br>
              <a:rPr lang="de-DE" dirty="0" smtClean="0"/>
            </a:br>
            <a:endParaRPr lang="de-DE" dirty="0" smtClean="0"/>
          </a:p>
          <a:p>
            <a:pPr algn="ctr" eaLnBrk="1" hangingPunct="1">
              <a:buFontTx/>
              <a:buNone/>
            </a:pPr>
            <a:r>
              <a:rPr lang="de-DE" dirty="0" smtClean="0">
                <a:solidFill>
                  <a:srgbClr val="E06666"/>
                </a:solidFill>
                <a:hlinkClick r:id="rId2"/>
              </a:rPr>
              <a:t>http://www.bundesnetzagentur.de</a:t>
            </a:r>
            <a:endParaRPr lang="de-DE" dirty="0" smtClean="0">
              <a:solidFill>
                <a:srgbClr val="E06666"/>
              </a:solidFill>
            </a:endParaRPr>
          </a:p>
          <a:p>
            <a:pPr algn="ctr" eaLnBrk="1" hangingPunct="1">
              <a:buFontTx/>
              <a:buNone/>
            </a:pPr>
            <a:endParaRPr lang="de-DE" dirty="0" smtClean="0">
              <a:solidFill>
                <a:srgbClr val="E06666"/>
              </a:solidFill>
            </a:endParaRPr>
          </a:p>
          <a:p>
            <a:pPr algn="ctr" eaLnBrk="1" hangingPunct="1">
              <a:buFontTx/>
              <a:buNone/>
            </a:pPr>
            <a:endParaRPr lang="de-DE" dirty="0" smtClean="0">
              <a:solidFill>
                <a:srgbClr val="E06666"/>
              </a:solidFill>
            </a:endParaRPr>
          </a:p>
        </p:txBody>
      </p:sp>
    </p:spTree>
  </p:cSld>
  <p:clrMapOvr>
    <a:masterClrMapping/>
  </p:clrMapOvr>
  <p:transition>
    <p:pull dir="rd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de-DE" smtClean="0"/>
              <a:t>Intermodulation 2. Ordnung</a:t>
            </a:r>
          </a:p>
        </p:txBody>
      </p:sp>
      <p:sp>
        <p:nvSpPr>
          <p:cNvPr id="17411" name="Rectangle 2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de-DE" smtClean="0"/>
              <a:t>Beispiel: Summen- und Differenzsignal bei zwei Frequenzen</a:t>
            </a:r>
          </a:p>
        </p:txBody>
      </p:sp>
      <p:pic>
        <p:nvPicPr>
          <p:cNvPr id="81941" name="Picture 21" descr="IM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2205038"/>
            <a:ext cx="8677275" cy="3389312"/>
          </a:xfrm>
          <a:prstGeom prst="rect">
            <a:avLst/>
          </a:prstGeom>
          <a:noFill/>
          <a:effectLst>
            <a:outerShdw dist="35921" dir="2700000" algn="ctr" rotWithShape="0">
              <a:srgbClr val="808080"/>
            </a:outerShdw>
          </a:effectLst>
        </p:spPr>
      </p:pic>
    </p:spTree>
  </p:cSld>
  <p:clrMapOvr>
    <a:masterClrMapping/>
  </p:clrMapOvr>
  <p:transition>
    <p:pull dir="rd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Blank Presentation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 Presentation">
      <a:majorFont>
        <a:latin typeface="Verdana"/>
        <a:ea typeface="ヒラギノ角ゴ Pro W3"/>
        <a:cs typeface=""/>
      </a:majorFont>
      <a:minorFont>
        <a:latin typeface="Verdana"/>
        <a:ea typeface="ヒラギノ角ゴ Pro W3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miter lim="800000"/>
          <a:headEnd type="none" w="sm" len="sm"/>
          <a:tailEnd type="none" w="sm" len="sm"/>
        </a:ln>
        <a:effectLst/>
      </a:spPr>
      <a:bodyPr vert="horz" wrap="square" lIns="91440" tIns="45720" rIns="91440" bIns="45720" numCol="1" anchor="b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0" u="none" strike="noStrike" cap="none" normalizeH="0" baseline="0" smtClean="0">
            <a:ln>
              <a:noFill/>
            </a:ln>
            <a:solidFill>
              <a:srgbClr val="FFFFFF"/>
            </a:solidFill>
            <a:effectLst/>
            <a:latin typeface="Helvetic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miter lim="800000"/>
          <a:headEnd type="none" w="sm" len="sm"/>
          <a:tailEnd type="none" w="sm" len="sm"/>
        </a:ln>
        <a:effectLst/>
      </a:spPr>
      <a:bodyPr vert="horz" wrap="square" lIns="91440" tIns="45720" rIns="91440" bIns="45720" numCol="1" anchor="b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0" u="none" strike="noStrike" cap="none" normalizeH="0" baseline="0" smtClean="0">
            <a:ln>
              <a:noFill/>
            </a:ln>
            <a:solidFill>
              <a:srgbClr val="FFFFFF"/>
            </a:solidFill>
            <a:effectLst/>
            <a:latin typeface="Helvetica" pitchFamily="34" charset="0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Larissa-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Larissa-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Pages>91</Pages>
  <Words>1534</Words>
  <Application>Microsoft PowerPoint 4.0</Application>
  <PresentationFormat>Letter (8,5x11 Zoll)</PresentationFormat>
  <Paragraphs>463</Paragraphs>
  <Slides>87</Slides>
  <Notes>17</Notes>
  <HiddenSlides>12</HiddenSlides>
  <MMClips>0</MMClips>
  <ScaleCrop>false</ScaleCrop>
  <HeadingPairs>
    <vt:vector size="8" baseType="variant">
      <vt:variant>
        <vt:lpstr>Verwendete Schriftarten</vt:lpstr>
      </vt:variant>
      <vt:variant>
        <vt:i4>11</vt:i4>
      </vt:variant>
      <vt:variant>
        <vt:lpstr>Design</vt:lpstr>
      </vt:variant>
      <vt:variant>
        <vt:i4>1</vt:i4>
      </vt:variant>
      <vt:variant>
        <vt:lpstr>Eingebettete OLE-Server</vt:lpstr>
      </vt:variant>
      <vt:variant>
        <vt:i4>1</vt:i4>
      </vt:variant>
      <vt:variant>
        <vt:lpstr>Folientitel</vt:lpstr>
      </vt:variant>
      <vt:variant>
        <vt:i4>87</vt:i4>
      </vt:variant>
    </vt:vector>
  </HeadingPairs>
  <TitlesOfParts>
    <vt:vector size="100" baseType="lpstr">
      <vt:lpstr>Helvetica</vt:lpstr>
      <vt:lpstr>ヒラギノ角ゴ Pro W3</vt:lpstr>
      <vt:lpstr>Arial</vt:lpstr>
      <vt:lpstr>Verdana</vt:lpstr>
      <vt:lpstr>Times</vt:lpstr>
      <vt:lpstr>Times New Roman</vt:lpstr>
      <vt:lpstr>Wingdings</vt:lpstr>
      <vt:lpstr>Symbol</vt:lpstr>
      <vt:lpstr>Monotype Sorts</vt:lpstr>
      <vt:lpstr>Webdings</vt:lpstr>
      <vt:lpstr>Arial Narrow</vt:lpstr>
      <vt:lpstr>Blank Presentation</vt:lpstr>
      <vt:lpstr>Microsoft Photo Editor 3.0 Photo</vt:lpstr>
      <vt:lpstr>Tipps &amp; Tricks im Umgang mit mehrkanaligen  drahtlosen Mikrofonanlagen</vt:lpstr>
      <vt:lpstr>Intermodulationseffekte</vt:lpstr>
      <vt:lpstr>Übertragungssysteme</vt:lpstr>
      <vt:lpstr>Übertragungssysteme</vt:lpstr>
      <vt:lpstr>Nichtlineares System</vt:lpstr>
      <vt:lpstr>Intermodulationseffekte</vt:lpstr>
      <vt:lpstr>Intermodulationseffekte</vt:lpstr>
      <vt:lpstr>Intermodulation 2.Ordnung</vt:lpstr>
      <vt:lpstr>Intermodulation 2. Ordnung</vt:lpstr>
      <vt:lpstr>Intermodulation 3. Ordnung</vt:lpstr>
      <vt:lpstr>Intermodulation 3. Ordnung</vt:lpstr>
      <vt:lpstr>Intermodulation</vt:lpstr>
      <vt:lpstr>Intermodulation bei Sendern</vt:lpstr>
      <vt:lpstr>Intermodulationsprodukte</vt:lpstr>
      <vt:lpstr>Intermodulation</vt:lpstr>
      <vt:lpstr>Intermodulation</vt:lpstr>
      <vt:lpstr>Frequenzkoordination</vt:lpstr>
      <vt:lpstr>Kombination der Frequenzen</vt:lpstr>
      <vt:lpstr>Frequenzgruppen</vt:lpstr>
      <vt:lpstr>Berechnung über Software</vt:lpstr>
      <vt:lpstr>Sicherheitsabstände</vt:lpstr>
      <vt:lpstr>Sicherheitsabstände</vt:lpstr>
      <vt:lpstr>Nichtvorhersehbare Störungen</vt:lpstr>
      <vt:lpstr>Interferenzen durch Sender</vt:lpstr>
      <vt:lpstr>Digitale Schaltkreise</vt:lpstr>
      <vt:lpstr>Digitale Schaltkreise</vt:lpstr>
      <vt:lpstr>Störungen von Wechselstromgeräten</vt:lpstr>
      <vt:lpstr>Abhilfe bei Störungen</vt:lpstr>
      <vt:lpstr>Rauschsperre - Squelch</vt:lpstr>
      <vt:lpstr>Squelch - Einstellung</vt:lpstr>
      <vt:lpstr>Einstellung des Squelch</vt:lpstr>
      <vt:lpstr>Reichweite  Squelch</vt:lpstr>
      <vt:lpstr>Rauschsperren  </vt:lpstr>
      <vt:lpstr>Amplitude Squelch</vt:lpstr>
      <vt:lpstr>Noise Sensitive Squelch</vt:lpstr>
      <vt:lpstr>Noise Sensitive Squelch</vt:lpstr>
      <vt:lpstr>Tone Key Squelch</vt:lpstr>
      <vt:lpstr>Tone Key Squelch</vt:lpstr>
      <vt:lpstr>Tone Key Squelch</vt:lpstr>
      <vt:lpstr>Wellen und Interferenzen</vt:lpstr>
      <vt:lpstr>Wellen und Interferenzen</vt:lpstr>
      <vt:lpstr>Wellen und Interferenzen</vt:lpstr>
      <vt:lpstr>Wellen und Interferenzen</vt:lpstr>
      <vt:lpstr>Wellen und Interferenzen</vt:lpstr>
      <vt:lpstr>Wellen und Interferenzen</vt:lpstr>
      <vt:lpstr>Empfangstechniken</vt:lpstr>
      <vt:lpstr>Non Diversity</vt:lpstr>
      <vt:lpstr>Passives Diversity</vt:lpstr>
      <vt:lpstr>Passives Diversity</vt:lpstr>
      <vt:lpstr>Antenna Switching Diversity</vt:lpstr>
      <vt:lpstr>Antenna Switching Diversity</vt:lpstr>
      <vt:lpstr>Antenna Switching Diversity</vt:lpstr>
      <vt:lpstr>Antenna Phase Switching</vt:lpstr>
      <vt:lpstr>Antenna Phase Switching</vt:lpstr>
      <vt:lpstr>Predictive Diversity</vt:lpstr>
      <vt:lpstr>Audio Switching Diversity / True Diversity</vt:lpstr>
      <vt:lpstr>Audio Switching Diversity / True Diversity</vt:lpstr>
      <vt:lpstr>“MARCAD®“ Diversity</vt:lpstr>
      <vt:lpstr>“MARCAD®“ Diversity</vt:lpstr>
      <vt:lpstr>“MARCAD®“ Diversity</vt:lpstr>
      <vt:lpstr>Anzahl der Antennen</vt:lpstr>
      <vt:lpstr>Antennen - Accessoires</vt:lpstr>
      <vt:lpstr>Absetzbare Antennen</vt:lpstr>
      <vt:lpstr>Richtcharakteristik von Antennen</vt:lpstr>
      <vt:lpstr>Richtcharakterisik Typische Antenne</vt:lpstr>
      <vt:lpstr>Richtantennen</vt:lpstr>
      <vt:lpstr>Richtantennen</vt:lpstr>
      <vt:lpstr>Richtantenne</vt:lpstr>
      <vt:lpstr>Aufstellung</vt:lpstr>
      <vt:lpstr>Tips für Antennen und Kabel</vt:lpstr>
      <vt:lpstr>Tips für Antennen und Kabel</vt:lpstr>
      <vt:lpstr>Antennenkabel</vt:lpstr>
      <vt:lpstr>Antennenkabel</vt:lpstr>
      <vt:lpstr>Antennenpolarisation</vt:lpstr>
      <vt:lpstr>Abgestrahlte Leistung</vt:lpstr>
      <vt:lpstr>Leistung in dB</vt:lpstr>
      <vt:lpstr>Häufige Fehler beim Betrieb</vt:lpstr>
      <vt:lpstr>Häufige Fehler beim Betrieb</vt:lpstr>
      <vt:lpstr>Häufige Fehler beim Betrieb</vt:lpstr>
      <vt:lpstr>Häufige Fehler beim Betrieb</vt:lpstr>
      <vt:lpstr>Häufige Fehler beim Betrieb</vt:lpstr>
      <vt:lpstr>Häufige Fehler beim Betrieb</vt:lpstr>
      <vt:lpstr>Häufige Fehler beim Betrieb</vt:lpstr>
      <vt:lpstr>Sender auf gleicher Frequenz</vt:lpstr>
      <vt:lpstr>Abstand Antennen zu Metall</vt:lpstr>
      <vt:lpstr>Sender  Empfänger</vt:lpstr>
      <vt:lpstr>Inbetriebnahme</vt:lpstr>
    </vt:vector>
  </TitlesOfParts>
  <Company>Shure Europe GmbH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 Drahtlose Mikrofonsysteme</dc:title>
  <dc:subject>Mikrofone &amp; Wireless</dc:subject>
  <dc:creator>Jürgen Schwörer</dc:creator>
  <cp:keywords/>
  <dc:description/>
  <cp:lastModifiedBy>Jürgen Schwörer</cp:lastModifiedBy>
  <cp:revision>128</cp:revision>
  <cp:lastPrinted>2000-12-12T09:01:28Z</cp:lastPrinted>
  <dcterms:created xsi:type="dcterms:W3CDTF">2000-12-11T16:31:10Z</dcterms:created>
  <dcterms:modified xsi:type="dcterms:W3CDTF">2008-12-02T09:14:52Z</dcterms:modified>
</cp:coreProperties>
</file>